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2" r:id="rId3"/>
    <p:sldId id="376" r:id="rId4"/>
    <p:sldId id="377" r:id="rId5"/>
    <p:sldId id="355" r:id="rId6"/>
    <p:sldId id="353" r:id="rId7"/>
    <p:sldId id="379" r:id="rId8"/>
    <p:sldId id="360" r:id="rId9"/>
    <p:sldId id="361" r:id="rId10"/>
    <p:sldId id="362" r:id="rId11"/>
    <p:sldId id="363" r:id="rId12"/>
    <p:sldId id="378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56" r:id="rId22"/>
    <p:sldId id="381" r:id="rId23"/>
    <p:sldId id="380" r:id="rId24"/>
    <p:sldId id="382" r:id="rId25"/>
    <p:sldId id="374" r:id="rId26"/>
    <p:sldId id="375" r:id="rId27"/>
    <p:sldId id="357" r:id="rId28"/>
    <p:sldId id="358" r:id="rId29"/>
    <p:sldId id="383" r:id="rId30"/>
    <p:sldId id="384" r:id="rId31"/>
    <p:sldId id="385" r:id="rId32"/>
    <p:sldId id="359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3"/>
  </p:normalViewPr>
  <p:slideViewPr>
    <p:cSldViewPr snapToGrid="0" snapToObjects="1" showGuides="1">
      <p:cViewPr varScale="1">
        <p:scale>
          <a:sx n="137" d="100"/>
          <a:sy n="137" d="100"/>
        </p:scale>
        <p:origin x="786" y="12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CFDD-A0D9-A444-B146-C152E3FD54ED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3B7F1D3-DC2C-D14B-93ED-E2AD478670BF}">
      <dgm:prSet phldrT="[Text]"/>
      <dgm:spPr/>
      <dgm:t>
        <a:bodyPr/>
        <a:lstStyle/>
        <a:p>
          <a:r>
            <a:rPr lang="de-DE" dirty="0"/>
            <a:t>Bestimmung der Zielkriterien</a:t>
          </a:r>
        </a:p>
      </dgm:t>
    </dgm:pt>
    <dgm:pt modelId="{23B6822D-C04A-4E4E-A1E0-ABAB97C62515}" type="parTrans" cxnId="{7447D43E-9C8D-1A4E-AABF-CDBAE90856C0}">
      <dgm:prSet/>
      <dgm:spPr/>
      <dgm:t>
        <a:bodyPr/>
        <a:lstStyle/>
        <a:p>
          <a:endParaRPr lang="de-DE"/>
        </a:p>
      </dgm:t>
    </dgm:pt>
    <dgm:pt modelId="{9B11080E-7A88-C643-A6C4-11CAEBE2DC0A}" type="sibTrans" cxnId="{7447D43E-9C8D-1A4E-AABF-CDBAE90856C0}">
      <dgm:prSet/>
      <dgm:spPr/>
      <dgm:t>
        <a:bodyPr/>
        <a:lstStyle/>
        <a:p>
          <a:endParaRPr lang="de-DE"/>
        </a:p>
      </dgm:t>
    </dgm:pt>
    <dgm:pt modelId="{7891EC95-A877-9F41-A7D3-E2D16093D7BD}">
      <dgm:prSet phldrT="[Text]"/>
      <dgm:spPr/>
      <dgm:t>
        <a:bodyPr/>
        <a:lstStyle/>
        <a:p>
          <a:r>
            <a:rPr lang="de-DE" dirty="0"/>
            <a:t>Nicht monetär erfasste Kriterien</a:t>
          </a:r>
        </a:p>
      </dgm:t>
    </dgm:pt>
    <dgm:pt modelId="{57D3683C-115C-8741-AE03-BB85926868FF}" type="parTrans" cxnId="{12B7F375-948F-3044-8F5D-8F77F7D97539}">
      <dgm:prSet/>
      <dgm:spPr/>
      <dgm:t>
        <a:bodyPr/>
        <a:lstStyle/>
        <a:p>
          <a:endParaRPr lang="de-DE"/>
        </a:p>
      </dgm:t>
    </dgm:pt>
    <dgm:pt modelId="{26316D32-E223-A340-8FCF-52BF88242657}" type="sibTrans" cxnId="{12B7F375-948F-3044-8F5D-8F77F7D97539}">
      <dgm:prSet/>
      <dgm:spPr/>
      <dgm:t>
        <a:bodyPr/>
        <a:lstStyle/>
        <a:p>
          <a:endParaRPr lang="de-DE"/>
        </a:p>
      </dgm:t>
    </dgm:pt>
    <dgm:pt modelId="{24C73A2A-1C68-4746-B356-36A6A475A9FA}">
      <dgm:prSet phldrT="[Text]"/>
      <dgm:spPr/>
      <dgm:t>
        <a:bodyPr/>
        <a:lstStyle/>
        <a:p>
          <a:r>
            <a:rPr lang="de-DE" dirty="0"/>
            <a:t>Gewichtung der Zielkriterien</a:t>
          </a:r>
        </a:p>
      </dgm:t>
    </dgm:pt>
    <dgm:pt modelId="{E8FABC35-E866-2646-A002-919DE78BFCCC}" type="parTrans" cxnId="{BEA03194-E182-834D-AF22-2064DD1E88F6}">
      <dgm:prSet/>
      <dgm:spPr/>
      <dgm:t>
        <a:bodyPr/>
        <a:lstStyle/>
        <a:p>
          <a:endParaRPr lang="de-DE"/>
        </a:p>
      </dgm:t>
    </dgm:pt>
    <dgm:pt modelId="{BC58FDFD-A2E8-4248-A7B9-B5CB36F1D13F}" type="sibTrans" cxnId="{BEA03194-E182-834D-AF22-2064DD1E88F6}">
      <dgm:prSet/>
      <dgm:spPr/>
      <dgm:t>
        <a:bodyPr/>
        <a:lstStyle/>
        <a:p>
          <a:endParaRPr lang="de-DE"/>
        </a:p>
      </dgm:t>
    </dgm:pt>
    <dgm:pt modelId="{EB032786-4245-044D-AC94-3E74DEF2C950}">
      <dgm:prSet phldrT="[Text]"/>
      <dgm:spPr/>
      <dgm:t>
        <a:bodyPr/>
        <a:lstStyle/>
        <a:p>
          <a:r>
            <a:rPr lang="de-DE" u="sng" dirty="0"/>
            <a:t>Paarvergleich:</a:t>
          </a:r>
        </a:p>
      </dgm:t>
    </dgm:pt>
    <dgm:pt modelId="{E8BAFAB3-9B82-814F-AC17-93D993D581E6}" type="parTrans" cxnId="{42C41C62-FB85-A047-94D0-E17719B37993}">
      <dgm:prSet/>
      <dgm:spPr/>
      <dgm:t>
        <a:bodyPr/>
        <a:lstStyle/>
        <a:p>
          <a:endParaRPr lang="de-DE"/>
        </a:p>
      </dgm:t>
    </dgm:pt>
    <dgm:pt modelId="{05597E12-9259-3C42-BA93-8D3D6FF2CC62}" type="sibTrans" cxnId="{42C41C62-FB85-A047-94D0-E17719B37993}">
      <dgm:prSet/>
      <dgm:spPr/>
      <dgm:t>
        <a:bodyPr/>
        <a:lstStyle/>
        <a:p>
          <a:endParaRPr lang="de-DE"/>
        </a:p>
      </dgm:t>
    </dgm:pt>
    <dgm:pt modelId="{742F8147-7052-794C-A6AD-B853F01B914C}">
      <dgm:prSet phldrT="[Text]"/>
      <dgm:spPr/>
      <dgm:t>
        <a:bodyPr/>
        <a:lstStyle/>
        <a:p>
          <a:r>
            <a:rPr lang="de-DE" dirty="0"/>
            <a:t>Ermittlung der Teilnutzen</a:t>
          </a:r>
        </a:p>
      </dgm:t>
    </dgm:pt>
    <dgm:pt modelId="{CFE00AAF-6294-294D-BFB6-CB800D8C8F3A}" type="parTrans" cxnId="{44839304-DE22-1446-BDF8-89FFD7B81616}">
      <dgm:prSet/>
      <dgm:spPr/>
      <dgm:t>
        <a:bodyPr/>
        <a:lstStyle/>
        <a:p>
          <a:endParaRPr lang="de-DE"/>
        </a:p>
      </dgm:t>
    </dgm:pt>
    <dgm:pt modelId="{85A6B1BD-C777-A34E-B033-5631791939A7}" type="sibTrans" cxnId="{44839304-DE22-1446-BDF8-89FFD7B81616}">
      <dgm:prSet/>
      <dgm:spPr/>
      <dgm:t>
        <a:bodyPr/>
        <a:lstStyle/>
        <a:p>
          <a:endParaRPr lang="de-DE"/>
        </a:p>
      </dgm:t>
    </dgm:pt>
    <dgm:pt modelId="{CE1C8F16-BDB5-F645-A293-FF5A37158D81}">
      <dgm:prSet phldrT="[Text]"/>
      <dgm:spPr/>
      <dgm:t>
        <a:bodyPr/>
        <a:lstStyle/>
        <a:p>
          <a:r>
            <a:rPr lang="de-DE" dirty="0"/>
            <a:t>Verwendung einer Aggregationsvorschrift</a:t>
          </a:r>
        </a:p>
      </dgm:t>
    </dgm:pt>
    <dgm:pt modelId="{3FEF4FD3-7E2F-FD4E-A2FF-0433008BAB42}" type="parTrans" cxnId="{1E6ED4EF-CC67-3C4D-BC15-7CE31F0BF1D0}">
      <dgm:prSet/>
      <dgm:spPr/>
      <dgm:t>
        <a:bodyPr/>
        <a:lstStyle/>
        <a:p>
          <a:endParaRPr lang="de-DE"/>
        </a:p>
      </dgm:t>
    </dgm:pt>
    <dgm:pt modelId="{40657A23-F348-0A48-96C8-451CE4625E8B}" type="sibTrans" cxnId="{1E6ED4EF-CC67-3C4D-BC15-7CE31F0BF1D0}">
      <dgm:prSet/>
      <dgm:spPr/>
      <dgm:t>
        <a:bodyPr/>
        <a:lstStyle/>
        <a:p>
          <a:endParaRPr lang="de-DE"/>
        </a:p>
      </dgm:t>
    </dgm:pt>
    <dgm:pt modelId="{20B9D8E8-848F-4C4A-9AE9-F3A866A0DBF1}">
      <dgm:prSet phldrT="[Text]"/>
      <dgm:spPr/>
      <dgm:t>
        <a:bodyPr/>
        <a:lstStyle/>
        <a:p>
          <a:r>
            <a:rPr lang="de-DE" dirty="0"/>
            <a:t>Ermittlung des Nutzwertes</a:t>
          </a:r>
        </a:p>
      </dgm:t>
    </dgm:pt>
    <dgm:pt modelId="{ED8142BC-931D-D645-B91A-EF13F889A835}" type="parTrans" cxnId="{74E457BE-2FF9-4741-814F-BBF3AB4F5E3F}">
      <dgm:prSet/>
      <dgm:spPr/>
      <dgm:t>
        <a:bodyPr/>
        <a:lstStyle/>
        <a:p>
          <a:endParaRPr lang="de-DE"/>
        </a:p>
      </dgm:t>
    </dgm:pt>
    <dgm:pt modelId="{F1559EB8-CFC7-8C45-8386-801B85856770}" type="sibTrans" cxnId="{74E457BE-2FF9-4741-814F-BBF3AB4F5E3F}">
      <dgm:prSet/>
      <dgm:spPr/>
      <dgm:t>
        <a:bodyPr/>
        <a:lstStyle/>
        <a:p>
          <a:endParaRPr lang="de-DE"/>
        </a:p>
      </dgm:t>
    </dgm:pt>
    <dgm:pt modelId="{29698685-C4BD-A44E-A85B-9B402DA847D6}">
      <dgm:prSet phldrT="[Text]"/>
      <dgm:spPr/>
      <dgm:t>
        <a:bodyPr/>
        <a:lstStyle/>
        <a:p>
          <a:r>
            <a:rPr lang="de-DE" dirty="0">
              <a:sym typeface="Wingdings"/>
            </a:rPr>
            <a:t>Zuordnung des Teilzielerreichungsgrads für jedes Zielkriterium auf Basis einer Transformationsfunktion</a:t>
          </a:r>
          <a:endParaRPr lang="de-DE" dirty="0"/>
        </a:p>
      </dgm:t>
    </dgm:pt>
    <dgm:pt modelId="{FC2D5A3C-7342-B444-9DB2-8111D16CB74F}" type="parTrans" cxnId="{95B072D1-EF59-BD4F-8224-9CCDF35574A3}">
      <dgm:prSet/>
      <dgm:spPr/>
      <dgm:t>
        <a:bodyPr/>
        <a:lstStyle/>
        <a:p>
          <a:endParaRPr lang="de-DE"/>
        </a:p>
      </dgm:t>
    </dgm:pt>
    <dgm:pt modelId="{C5990EB6-B13E-1343-B328-CFA1F6C333B1}" type="sibTrans" cxnId="{95B072D1-EF59-BD4F-8224-9CCDF35574A3}">
      <dgm:prSet/>
      <dgm:spPr/>
      <dgm:t>
        <a:bodyPr/>
        <a:lstStyle/>
        <a:p>
          <a:endParaRPr lang="de-DE"/>
        </a:p>
      </dgm:t>
    </dgm:pt>
    <dgm:pt modelId="{D481F3F8-E4E9-8546-B289-C23EF50BB2C5}">
      <dgm:prSet phldrT="[Text]"/>
      <dgm:spPr/>
      <dgm:t>
        <a:bodyPr/>
        <a:lstStyle/>
        <a:p>
          <a:r>
            <a:rPr lang="de-DE" dirty="0"/>
            <a:t>Operationale Formulierung</a:t>
          </a:r>
        </a:p>
      </dgm:t>
    </dgm:pt>
    <dgm:pt modelId="{DACC0381-9AA4-4244-BD00-971D93383EB4}" type="parTrans" cxnId="{8D7DB872-610F-C346-A5EC-F2263BFFE834}">
      <dgm:prSet/>
      <dgm:spPr/>
      <dgm:t>
        <a:bodyPr/>
        <a:lstStyle/>
        <a:p>
          <a:endParaRPr lang="de-DE"/>
        </a:p>
      </dgm:t>
    </dgm:pt>
    <dgm:pt modelId="{6346F867-3768-864F-B970-22BF683310B0}" type="sibTrans" cxnId="{8D7DB872-610F-C346-A5EC-F2263BFFE834}">
      <dgm:prSet/>
      <dgm:spPr/>
      <dgm:t>
        <a:bodyPr/>
        <a:lstStyle/>
        <a:p>
          <a:endParaRPr lang="de-DE"/>
        </a:p>
      </dgm:t>
    </dgm:pt>
    <dgm:pt modelId="{9E099BEF-51C2-BF4B-B75B-DB34CB20D821}">
      <dgm:prSet phldrT="[Text]"/>
      <dgm:spPr/>
      <dgm:t>
        <a:bodyPr/>
        <a:lstStyle/>
        <a:p>
          <a:r>
            <a:rPr lang="de-DE" dirty="0"/>
            <a:t>Möglichst überschneidungsfreie Bildung</a:t>
          </a:r>
        </a:p>
      </dgm:t>
    </dgm:pt>
    <dgm:pt modelId="{F818196E-2D1B-C446-9CE5-BCF1798B3197}" type="parTrans" cxnId="{B8BF3876-09CC-774E-92D0-EDE3BD365541}">
      <dgm:prSet/>
      <dgm:spPr/>
      <dgm:t>
        <a:bodyPr/>
        <a:lstStyle/>
        <a:p>
          <a:endParaRPr lang="de-DE"/>
        </a:p>
      </dgm:t>
    </dgm:pt>
    <dgm:pt modelId="{C296D80D-1FC2-A949-AD5C-EF333709A889}" type="sibTrans" cxnId="{B8BF3876-09CC-774E-92D0-EDE3BD365541}">
      <dgm:prSet/>
      <dgm:spPr/>
      <dgm:t>
        <a:bodyPr/>
        <a:lstStyle/>
        <a:p>
          <a:endParaRPr lang="de-DE"/>
        </a:p>
      </dgm:t>
    </dgm:pt>
    <dgm:pt modelId="{7FE3ADA9-6AA4-964B-BAD8-6AB858519B49}">
      <dgm:prSet phldrT="[Text]"/>
      <dgm:spPr/>
      <dgm:t>
        <a:bodyPr/>
        <a:lstStyle/>
        <a:p>
          <a:r>
            <a:rPr lang="de-DE" dirty="0"/>
            <a:t>Vergleich jedes Kriteriums mit jedem anderen</a:t>
          </a:r>
        </a:p>
      </dgm:t>
    </dgm:pt>
    <dgm:pt modelId="{B219FF4E-1F68-224B-AFE7-7DEA92F3A386}" type="parTrans" cxnId="{63C182C2-12D3-444C-8E6C-49AC28902738}">
      <dgm:prSet/>
      <dgm:spPr/>
      <dgm:t>
        <a:bodyPr/>
        <a:lstStyle/>
        <a:p>
          <a:endParaRPr lang="de-DE"/>
        </a:p>
      </dgm:t>
    </dgm:pt>
    <dgm:pt modelId="{207A6DED-5FF7-794F-8311-26C546DE88CD}" type="sibTrans" cxnId="{63C182C2-12D3-444C-8E6C-49AC28902738}">
      <dgm:prSet/>
      <dgm:spPr/>
      <dgm:t>
        <a:bodyPr/>
        <a:lstStyle/>
        <a:p>
          <a:endParaRPr lang="de-DE"/>
        </a:p>
      </dgm:t>
    </dgm:pt>
    <dgm:pt modelId="{B9701682-72B9-D249-B060-BA88DED688B5}">
      <dgm:prSet phldrT="[Text]"/>
      <dgm:spPr/>
      <dgm:t>
        <a:bodyPr/>
        <a:lstStyle/>
        <a:p>
          <a:r>
            <a:rPr lang="de-DE" dirty="0"/>
            <a:t>Ein Punkt für jedes Kriterium, welches wichtiger als ein anderes eingestuft wurde</a:t>
          </a:r>
        </a:p>
      </dgm:t>
    </dgm:pt>
    <dgm:pt modelId="{B7741374-351B-7B48-B89B-39EC8FFE5395}" type="parTrans" cxnId="{207DC03B-B19C-E44F-8D2A-7E81F6A61F26}">
      <dgm:prSet/>
      <dgm:spPr/>
      <dgm:t>
        <a:bodyPr/>
        <a:lstStyle/>
        <a:p>
          <a:endParaRPr lang="de-DE"/>
        </a:p>
      </dgm:t>
    </dgm:pt>
    <dgm:pt modelId="{6BB28B44-4EAE-674A-85F1-1A8D2A30A1F8}" type="sibTrans" cxnId="{207DC03B-B19C-E44F-8D2A-7E81F6A61F26}">
      <dgm:prSet/>
      <dgm:spPr/>
      <dgm:t>
        <a:bodyPr/>
        <a:lstStyle/>
        <a:p>
          <a:endParaRPr lang="de-DE"/>
        </a:p>
      </dgm:t>
    </dgm:pt>
    <dgm:pt modelId="{A5E295F5-3981-F24D-B001-12717CD43A13}">
      <dgm:prSet phldrT="[Text]"/>
      <dgm:spPr/>
      <dgm:t>
        <a:bodyPr/>
        <a:lstStyle/>
        <a:p>
          <a:r>
            <a:rPr lang="de-DE" dirty="0"/>
            <a:t>Falls ein Kriterium ohne Punkt bleibt: Ein Extrapunkt für alle Kriterien</a:t>
          </a:r>
        </a:p>
      </dgm:t>
    </dgm:pt>
    <dgm:pt modelId="{B92B89AC-FE61-344D-91BD-73E0F675AE6A}" type="parTrans" cxnId="{489DA82C-F645-5945-82E5-E0120A3D72B0}">
      <dgm:prSet/>
      <dgm:spPr/>
      <dgm:t>
        <a:bodyPr/>
        <a:lstStyle/>
        <a:p>
          <a:endParaRPr lang="de-DE"/>
        </a:p>
      </dgm:t>
    </dgm:pt>
    <dgm:pt modelId="{3A15C1E3-BE60-294A-8299-A122A465F537}" type="sibTrans" cxnId="{489DA82C-F645-5945-82E5-E0120A3D72B0}">
      <dgm:prSet/>
      <dgm:spPr/>
      <dgm:t>
        <a:bodyPr/>
        <a:lstStyle/>
        <a:p>
          <a:endParaRPr lang="de-DE"/>
        </a:p>
      </dgm:t>
    </dgm:pt>
    <dgm:pt modelId="{8EB4D5A7-FCD8-B047-A927-7143B8814714}">
      <dgm:prSet phldrT="[Text]"/>
      <dgm:spPr/>
      <dgm:t>
        <a:bodyPr/>
        <a:lstStyle/>
        <a:p>
          <a:r>
            <a:rPr lang="de-DE" dirty="0"/>
            <a:t>Nutzung eines Benchmarks für die Beurteilung</a:t>
          </a:r>
        </a:p>
      </dgm:t>
    </dgm:pt>
    <dgm:pt modelId="{DAAC63BC-ACC1-EF4F-8FDA-0EE85F1F0090}" type="parTrans" cxnId="{545DE527-1F12-6341-8BA5-F8C2A6880697}">
      <dgm:prSet/>
      <dgm:spPr/>
      <dgm:t>
        <a:bodyPr/>
        <a:lstStyle/>
        <a:p>
          <a:endParaRPr lang="de-DE"/>
        </a:p>
      </dgm:t>
    </dgm:pt>
    <dgm:pt modelId="{432FAB87-77A1-D540-A51D-756B24300BAA}" type="sibTrans" cxnId="{545DE527-1F12-6341-8BA5-F8C2A6880697}">
      <dgm:prSet/>
      <dgm:spPr/>
      <dgm:t>
        <a:bodyPr/>
        <a:lstStyle/>
        <a:p>
          <a:endParaRPr lang="de-DE"/>
        </a:p>
      </dgm:t>
    </dgm:pt>
    <dgm:pt modelId="{39DCB41F-8E94-0D41-98D2-A2C2A28914D3}" type="pres">
      <dgm:prSet presAssocID="{DB2ECFDD-A0D9-A444-B146-C152E3FD54ED}" presName="linearFlow" presStyleCnt="0">
        <dgm:presLayoutVars>
          <dgm:dir/>
          <dgm:animLvl val="lvl"/>
          <dgm:resizeHandles val="exact"/>
        </dgm:presLayoutVars>
      </dgm:prSet>
      <dgm:spPr/>
    </dgm:pt>
    <dgm:pt modelId="{10963180-0D1B-884A-B862-1F91DF0282D7}" type="pres">
      <dgm:prSet presAssocID="{73B7F1D3-DC2C-D14B-93ED-E2AD478670BF}" presName="composite" presStyleCnt="0"/>
      <dgm:spPr/>
    </dgm:pt>
    <dgm:pt modelId="{5A5C35B3-53F3-B845-8B48-D6A68667A796}" type="pres">
      <dgm:prSet presAssocID="{73B7F1D3-DC2C-D14B-93ED-E2AD478670B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53D756-FB9F-DA48-B06C-7BA906ADAE2E}" type="pres">
      <dgm:prSet presAssocID="{73B7F1D3-DC2C-D14B-93ED-E2AD478670BF}" presName="parSh" presStyleLbl="node1" presStyleIdx="0" presStyleCnt="4"/>
      <dgm:spPr/>
    </dgm:pt>
    <dgm:pt modelId="{1DEEA8EF-2D59-F44B-9041-66F5893AC781}" type="pres">
      <dgm:prSet presAssocID="{73B7F1D3-DC2C-D14B-93ED-E2AD478670BF}" presName="desTx" presStyleLbl="fgAcc1" presStyleIdx="0" presStyleCnt="4">
        <dgm:presLayoutVars>
          <dgm:bulletEnabled val="1"/>
        </dgm:presLayoutVars>
      </dgm:prSet>
      <dgm:spPr/>
    </dgm:pt>
    <dgm:pt modelId="{AAC6927F-A8A5-3D4B-8183-9B9D581E0294}" type="pres">
      <dgm:prSet presAssocID="{9B11080E-7A88-C643-A6C4-11CAEBE2DC0A}" presName="sibTrans" presStyleLbl="sibTrans2D1" presStyleIdx="0" presStyleCnt="3"/>
      <dgm:spPr/>
    </dgm:pt>
    <dgm:pt modelId="{4DC69261-3C80-8246-BDD9-068FFD16DC8F}" type="pres">
      <dgm:prSet presAssocID="{9B11080E-7A88-C643-A6C4-11CAEBE2DC0A}" presName="connTx" presStyleLbl="sibTrans2D1" presStyleIdx="0" presStyleCnt="3"/>
      <dgm:spPr/>
    </dgm:pt>
    <dgm:pt modelId="{2C38AC50-4692-8D42-8B44-D6AA46CB0708}" type="pres">
      <dgm:prSet presAssocID="{24C73A2A-1C68-4746-B356-36A6A475A9FA}" presName="composite" presStyleCnt="0"/>
      <dgm:spPr/>
    </dgm:pt>
    <dgm:pt modelId="{3EE6394C-D277-114B-872D-3FA5E553A10E}" type="pres">
      <dgm:prSet presAssocID="{24C73A2A-1C68-4746-B356-36A6A475A9F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3EC3DC-7E93-7E42-9897-EB098CDE2E3D}" type="pres">
      <dgm:prSet presAssocID="{24C73A2A-1C68-4746-B356-36A6A475A9FA}" presName="parSh" presStyleLbl="node1" presStyleIdx="1" presStyleCnt="4"/>
      <dgm:spPr/>
    </dgm:pt>
    <dgm:pt modelId="{FC4E7B29-3FB7-D643-ABEC-D6F6245B4D0F}" type="pres">
      <dgm:prSet presAssocID="{24C73A2A-1C68-4746-B356-36A6A475A9FA}" presName="desTx" presStyleLbl="fgAcc1" presStyleIdx="1" presStyleCnt="4">
        <dgm:presLayoutVars>
          <dgm:bulletEnabled val="1"/>
        </dgm:presLayoutVars>
      </dgm:prSet>
      <dgm:spPr/>
    </dgm:pt>
    <dgm:pt modelId="{371E6CAE-762F-CB4A-A495-EE438A89D39A}" type="pres">
      <dgm:prSet presAssocID="{BC58FDFD-A2E8-4248-A7B9-B5CB36F1D13F}" presName="sibTrans" presStyleLbl="sibTrans2D1" presStyleIdx="1" presStyleCnt="3"/>
      <dgm:spPr/>
    </dgm:pt>
    <dgm:pt modelId="{C0D30D1B-8A4D-4B46-97D6-12DD97B88774}" type="pres">
      <dgm:prSet presAssocID="{BC58FDFD-A2E8-4248-A7B9-B5CB36F1D13F}" presName="connTx" presStyleLbl="sibTrans2D1" presStyleIdx="1" presStyleCnt="3"/>
      <dgm:spPr/>
    </dgm:pt>
    <dgm:pt modelId="{58E035FA-FB52-A046-88F1-3ED084CDE831}" type="pres">
      <dgm:prSet presAssocID="{742F8147-7052-794C-A6AD-B853F01B914C}" presName="composite" presStyleCnt="0"/>
      <dgm:spPr/>
    </dgm:pt>
    <dgm:pt modelId="{40C07CF3-702B-464E-A49D-E6F2A3F30CBE}" type="pres">
      <dgm:prSet presAssocID="{742F8147-7052-794C-A6AD-B853F01B914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596DEBF-FAA6-7240-8265-F87702C3818F}" type="pres">
      <dgm:prSet presAssocID="{742F8147-7052-794C-A6AD-B853F01B914C}" presName="parSh" presStyleLbl="node1" presStyleIdx="2" presStyleCnt="4"/>
      <dgm:spPr/>
    </dgm:pt>
    <dgm:pt modelId="{7423E7D2-7881-2841-8E1B-BF75FF0931F9}" type="pres">
      <dgm:prSet presAssocID="{742F8147-7052-794C-A6AD-B853F01B914C}" presName="desTx" presStyleLbl="fgAcc1" presStyleIdx="2" presStyleCnt="4">
        <dgm:presLayoutVars>
          <dgm:bulletEnabled val="1"/>
        </dgm:presLayoutVars>
      </dgm:prSet>
      <dgm:spPr/>
    </dgm:pt>
    <dgm:pt modelId="{E105672A-1A44-EA47-945F-A5D22991588E}" type="pres">
      <dgm:prSet presAssocID="{85A6B1BD-C777-A34E-B033-5631791939A7}" presName="sibTrans" presStyleLbl="sibTrans2D1" presStyleIdx="2" presStyleCnt="3"/>
      <dgm:spPr/>
    </dgm:pt>
    <dgm:pt modelId="{AEB2981C-9433-2147-BB85-37064252BC0F}" type="pres">
      <dgm:prSet presAssocID="{85A6B1BD-C777-A34E-B033-5631791939A7}" presName="connTx" presStyleLbl="sibTrans2D1" presStyleIdx="2" presStyleCnt="3"/>
      <dgm:spPr/>
    </dgm:pt>
    <dgm:pt modelId="{255949DE-D5F4-9E4E-92C9-8583193319A3}" type="pres">
      <dgm:prSet presAssocID="{20B9D8E8-848F-4C4A-9AE9-F3A866A0DBF1}" presName="composite" presStyleCnt="0"/>
      <dgm:spPr/>
    </dgm:pt>
    <dgm:pt modelId="{A172D613-F5BF-424F-9EEF-BAAAE48A5864}" type="pres">
      <dgm:prSet presAssocID="{20B9D8E8-848F-4C4A-9AE9-F3A866A0DBF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6B294E-7F4D-E34D-9B09-8EF1C445184B}" type="pres">
      <dgm:prSet presAssocID="{20B9D8E8-848F-4C4A-9AE9-F3A866A0DBF1}" presName="parSh" presStyleLbl="node1" presStyleIdx="3" presStyleCnt="4"/>
      <dgm:spPr/>
    </dgm:pt>
    <dgm:pt modelId="{442CF257-352D-FB48-8935-C216C5C9BA4B}" type="pres">
      <dgm:prSet presAssocID="{20B9D8E8-848F-4C4A-9AE9-F3A866A0DBF1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BDF4504-A295-A84C-932D-9F2E84D3FC97}" type="presOf" srcId="{8EB4D5A7-FCD8-B047-A927-7143B8814714}" destId="{7423E7D2-7881-2841-8E1B-BF75FF0931F9}" srcOrd="0" destOrd="1" presId="urn:microsoft.com/office/officeart/2005/8/layout/process3"/>
    <dgm:cxn modelId="{44839304-DE22-1446-BDF8-89FFD7B81616}" srcId="{DB2ECFDD-A0D9-A444-B146-C152E3FD54ED}" destId="{742F8147-7052-794C-A6AD-B853F01B914C}" srcOrd="2" destOrd="0" parTransId="{CFE00AAF-6294-294D-BFB6-CB800D8C8F3A}" sibTransId="{85A6B1BD-C777-A34E-B033-5631791939A7}"/>
    <dgm:cxn modelId="{32FAD306-7891-8448-8519-54F508135525}" type="presOf" srcId="{BC58FDFD-A2E8-4248-A7B9-B5CB36F1D13F}" destId="{C0D30D1B-8A4D-4B46-97D6-12DD97B88774}" srcOrd="1" destOrd="0" presId="urn:microsoft.com/office/officeart/2005/8/layout/process3"/>
    <dgm:cxn modelId="{FD04BB19-DE8E-8347-B4D6-29D5E70189E7}" type="presOf" srcId="{B9701682-72B9-D249-B060-BA88DED688B5}" destId="{FC4E7B29-3FB7-D643-ABEC-D6F6245B4D0F}" srcOrd="0" destOrd="2" presId="urn:microsoft.com/office/officeart/2005/8/layout/process3"/>
    <dgm:cxn modelId="{4E8D051A-BA07-0F47-BDFF-E0622E71C1BE}" type="presOf" srcId="{9B11080E-7A88-C643-A6C4-11CAEBE2DC0A}" destId="{4DC69261-3C80-8246-BDD9-068FFD16DC8F}" srcOrd="1" destOrd="0" presId="urn:microsoft.com/office/officeart/2005/8/layout/process3"/>
    <dgm:cxn modelId="{EE49E124-FB7E-E840-BD5E-2E5AB48A1B9F}" type="presOf" srcId="{85A6B1BD-C777-A34E-B033-5631791939A7}" destId="{E105672A-1A44-EA47-945F-A5D22991588E}" srcOrd="0" destOrd="0" presId="urn:microsoft.com/office/officeart/2005/8/layout/process3"/>
    <dgm:cxn modelId="{545DE527-1F12-6341-8BA5-F8C2A6880697}" srcId="{742F8147-7052-794C-A6AD-B853F01B914C}" destId="{8EB4D5A7-FCD8-B047-A927-7143B8814714}" srcOrd="1" destOrd="0" parTransId="{DAAC63BC-ACC1-EF4F-8FDA-0EE85F1F0090}" sibTransId="{432FAB87-77A1-D540-A51D-756B24300BAA}"/>
    <dgm:cxn modelId="{489DA82C-F645-5945-82E5-E0120A3D72B0}" srcId="{24C73A2A-1C68-4746-B356-36A6A475A9FA}" destId="{A5E295F5-3981-F24D-B001-12717CD43A13}" srcOrd="3" destOrd="0" parTransId="{B92B89AC-FE61-344D-91BD-73E0F675AE6A}" sibTransId="{3A15C1E3-BE60-294A-8299-A122A465F537}"/>
    <dgm:cxn modelId="{207DC03B-B19C-E44F-8D2A-7E81F6A61F26}" srcId="{24C73A2A-1C68-4746-B356-36A6A475A9FA}" destId="{B9701682-72B9-D249-B060-BA88DED688B5}" srcOrd="2" destOrd="0" parTransId="{B7741374-351B-7B48-B89B-39EC8FFE5395}" sibTransId="{6BB28B44-4EAE-674A-85F1-1A8D2A30A1F8}"/>
    <dgm:cxn modelId="{4120CB3C-6FF2-9C41-8A2C-460B4F9C0339}" type="presOf" srcId="{9E099BEF-51C2-BF4B-B75B-DB34CB20D821}" destId="{1DEEA8EF-2D59-F44B-9041-66F5893AC781}" srcOrd="0" destOrd="2" presId="urn:microsoft.com/office/officeart/2005/8/layout/process3"/>
    <dgm:cxn modelId="{7447D43E-9C8D-1A4E-AABF-CDBAE90856C0}" srcId="{DB2ECFDD-A0D9-A444-B146-C152E3FD54ED}" destId="{73B7F1D3-DC2C-D14B-93ED-E2AD478670BF}" srcOrd="0" destOrd="0" parTransId="{23B6822D-C04A-4E4E-A1E0-ABAB97C62515}" sibTransId="{9B11080E-7A88-C643-A6C4-11CAEBE2DC0A}"/>
    <dgm:cxn modelId="{42C41C62-FB85-A047-94D0-E17719B37993}" srcId="{24C73A2A-1C68-4746-B356-36A6A475A9FA}" destId="{EB032786-4245-044D-AC94-3E74DEF2C950}" srcOrd="0" destOrd="0" parTransId="{E8BAFAB3-9B82-814F-AC17-93D993D581E6}" sibTransId="{05597E12-9259-3C42-BA93-8D3D6FF2CC62}"/>
    <dgm:cxn modelId="{D706364C-C1A0-324C-BC35-4DDCE491FC73}" type="presOf" srcId="{CE1C8F16-BDB5-F645-A293-FF5A37158D81}" destId="{442CF257-352D-FB48-8935-C216C5C9BA4B}" srcOrd="0" destOrd="0" presId="urn:microsoft.com/office/officeart/2005/8/layout/process3"/>
    <dgm:cxn modelId="{307B936D-0526-6F43-8D04-C1B24C5D8994}" type="presOf" srcId="{BC58FDFD-A2E8-4248-A7B9-B5CB36F1D13F}" destId="{371E6CAE-762F-CB4A-A495-EE438A89D39A}" srcOrd="0" destOrd="0" presId="urn:microsoft.com/office/officeart/2005/8/layout/process3"/>
    <dgm:cxn modelId="{64760E51-C504-6649-A7AA-CA793D415783}" type="presOf" srcId="{20B9D8E8-848F-4C4A-9AE9-F3A866A0DBF1}" destId="{A172D613-F5BF-424F-9EEF-BAAAE48A5864}" srcOrd="0" destOrd="0" presId="urn:microsoft.com/office/officeart/2005/8/layout/process3"/>
    <dgm:cxn modelId="{280F8372-D5EB-314E-8F57-844B29B6DB39}" type="presOf" srcId="{742F8147-7052-794C-A6AD-B853F01B914C}" destId="{40C07CF3-702B-464E-A49D-E6F2A3F30CBE}" srcOrd="0" destOrd="0" presId="urn:microsoft.com/office/officeart/2005/8/layout/process3"/>
    <dgm:cxn modelId="{8D7DB872-610F-C346-A5EC-F2263BFFE834}" srcId="{73B7F1D3-DC2C-D14B-93ED-E2AD478670BF}" destId="{D481F3F8-E4E9-8546-B289-C23EF50BB2C5}" srcOrd="1" destOrd="0" parTransId="{DACC0381-9AA4-4244-BD00-971D93383EB4}" sibTransId="{6346F867-3768-864F-B970-22BF683310B0}"/>
    <dgm:cxn modelId="{0CD8C652-9336-824D-AA1B-9990EA0B5ECF}" type="presOf" srcId="{DB2ECFDD-A0D9-A444-B146-C152E3FD54ED}" destId="{39DCB41F-8E94-0D41-98D2-A2C2A28914D3}" srcOrd="0" destOrd="0" presId="urn:microsoft.com/office/officeart/2005/8/layout/process3"/>
    <dgm:cxn modelId="{044E8475-EB57-2E42-AC3E-3368D2610402}" type="presOf" srcId="{24C73A2A-1C68-4746-B356-36A6A475A9FA}" destId="{3EE6394C-D277-114B-872D-3FA5E553A10E}" srcOrd="0" destOrd="0" presId="urn:microsoft.com/office/officeart/2005/8/layout/process3"/>
    <dgm:cxn modelId="{12B7F375-948F-3044-8F5D-8F77F7D97539}" srcId="{73B7F1D3-DC2C-D14B-93ED-E2AD478670BF}" destId="{7891EC95-A877-9F41-A7D3-E2D16093D7BD}" srcOrd="0" destOrd="0" parTransId="{57D3683C-115C-8741-AE03-BB85926868FF}" sibTransId="{26316D32-E223-A340-8FCF-52BF88242657}"/>
    <dgm:cxn modelId="{B8BF3876-09CC-774E-92D0-EDE3BD365541}" srcId="{73B7F1D3-DC2C-D14B-93ED-E2AD478670BF}" destId="{9E099BEF-51C2-BF4B-B75B-DB34CB20D821}" srcOrd="2" destOrd="0" parTransId="{F818196E-2D1B-C446-9CE5-BCF1798B3197}" sibTransId="{C296D80D-1FC2-A949-AD5C-EF333709A889}"/>
    <dgm:cxn modelId="{9B9EA779-87C8-6F4E-AE5C-CD1C55436B5A}" type="presOf" srcId="{A5E295F5-3981-F24D-B001-12717CD43A13}" destId="{FC4E7B29-3FB7-D643-ABEC-D6F6245B4D0F}" srcOrd="0" destOrd="3" presId="urn:microsoft.com/office/officeart/2005/8/layout/process3"/>
    <dgm:cxn modelId="{257B725A-FD1E-FB49-A45D-A9D37DB50222}" type="presOf" srcId="{7FE3ADA9-6AA4-964B-BAD8-6AB858519B49}" destId="{FC4E7B29-3FB7-D643-ABEC-D6F6245B4D0F}" srcOrd="0" destOrd="1" presId="urn:microsoft.com/office/officeart/2005/8/layout/process3"/>
    <dgm:cxn modelId="{705C1E81-1B14-924F-ABF3-AF81EE9DD053}" type="presOf" srcId="{20B9D8E8-848F-4C4A-9AE9-F3A866A0DBF1}" destId="{B86B294E-7F4D-E34D-9B09-8EF1C445184B}" srcOrd="1" destOrd="0" presId="urn:microsoft.com/office/officeart/2005/8/layout/process3"/>
    <dgm:cxn modelId="{2048C285-D64C-8347-A157-95A69E543726}" type="presOf" srcId="{85A6B1BD-C777-A34E-B033-5631791939A7}" destId="{AEB2981C-9433-2147-BB85-37064252BC0F}" srcOrd="1" destOrd="0" presId="urn:microsoft.com/office/officeart/2005/8/layout/process3"/>
    <dgm:cxn modelId="{BEA03194-E182-834D-AF22-2064DD1E88F6}" srcId="{DB2ECFDD-A0D9-A444-B146-C152E3FD54ED}" destId="{24C73A2A-1C68-4746-B356-36A6A475A9FA}" srcOrd="1" destOrd="0" parTransId="{E8FABC35-E866-2646-A002-919DE78BFCCC}" sibTransId="{BC58FDFD-A2E8-4248-A7B9-B5CB36F1D13F}"/>
    <dgm:cxn modelId="{F8D11BA3-BE88-AC41-AEBA-7D436A5E2AC7}" type="presOf" srcId="{D481F3F8-E4E9-8546-B289-C23EF50BB2C5}" destId="{1DEEA8EF-2D59-F44B-9041-66F5893AC781}" srcOrd="0" destOrd="1" presId="urn:microsoft.com/office/officeart/2005/8/layout/process3"/>
    <dgm:cxn modelId="{17D2E1A8-B077-894E-9673-5480981DC901}" type="presOf" srcId="{73B7F1D3-DC2C-D14B-93ED-E2AD478670BF}" destId="{5A5C35B3-53F3-B845-8B48-D6A68667A796}" srcOrd="0" destOrd="0" presId="urn:microsoft.com/office/officeart/2005/8/layout/process3"/>
    <dgm:cxn modelId="{74E457BE-2FF9-4741-814F-BBF3AB4F5E3F}" srcId="{DB2ECFDD-A0D9-A444-B146-C152E3FD54ED}" destId="{20B9D8E8-848F-4C4A-9AE9-F3A866A0DBF1}" srcOrd="3" destOrd="0" parTransId="{ED8142BC-931D-D645-B91A-EF13F889A835}" sibTransId="{F1559EB8-CFC7-8C45-8386-801B85856770}"/>
    <dgm:cxn modelId="{65AA28C1-9330-424E-B472-BF17F0A68E54}" type="presOf" srcId="{742F8147-7052-794C-A6AD-B853F01B914C}" destId="{8596DEBF-FAA6-7240-8265-F87702C3818F}" srcOrd="1" destOrd="0" presId="urn:microsoft.com/office/officeart/2005/8/layout/process3"/>
    <dgm:cxn modelId="{63C182C2-12D3-444C-8E6C-49AC28902738}" srcId="{24C73A2A-1C68-4746-B356-36A6A475A9FA}" destId="{7FE3ADA9-6AA4-964B-BAD8-6AB858519B49}" srcOrd="1" destOrd="0" parTransId="{B219FF4E-1F68-224B-AFE7-7DEA92F3A386}" sibTransId="{207A6DED-5FF7-794F-8311-26C546DE88CD}"/>
    <dgm:cxn modelId="{826BDEC3-166D-9147-9789-98DE51BC92D6}" type="presOf" srcId="{29698685-C4BD-A44E-A85B-9B402DA847D6}" destId="{7423E7D2-7881-2841-8E1B-BF75FF0931F9}" srcOrd="0" destOrd="0" presId="urn:microsoft.com/office/officeart/2005/8/layout/process3"/>
    <dgm:cxn modelId="{DCD4DBC7-1EBF-9248-AA66-B3E9CDCF5A62}" type="presOf" srcId="{9B11080E-7A88-C643-A6C4-11CAEBE2DC0A}" destId="{AAC6927F-A8A5-3D4B-8183-9B9D581E0294}" srcOrd="0" destOrd="0" presId="urn:microsoft.com/office/officeart/2005/8/layout/process3"/>
    <dgm:cxn modelId="{C84AADCD-5CF2-EA49-A256-1E1961CCDEE7}" type="presOf" srcId="{24C73A2A-1C68-4746-B356-36A6A475A9FA}" destId="{1B3EC3DC-7E93-7E42-9897-EB098CDE2E3D}" srcOrd="1" destOrd="0" presId="urn:microsoft.com/office/officeart/2005/8/layout/process3"/>
    <dgm:cxn modelId="{9F8E6CD0-3238-EF43-82D9-F10ADBD85D3C}" type="presOf" srcId="{73B7F1D3-DC2C-D14B-93ED-E2AD478670BF}" destId="{3853D756-FB9F-DA48-B06C-7BA906ADAE2E}" srcOrd="1" destOrd="0" presId="urn:microsoft.com/office/officeart/2005/8/layout/process3"/>
    <dgm:cxn modelId="{95B072D1-EF59-BD4F-8224-9CCDF35574A3}" srcId="{742F8147-7052-794C-A6AD-B853F01B914C}" destId="{29698685-C4BD-A44E-A85B-9B402DA847D6}" srcOrd="0" destOrd="0" parTransId="{FC2D5A3C-7342-B444-9DB2-8111D16CB74F}" sibTransId="{C5990EB6-B13E-1343-B328-CFA1F6C333B1}"/>
    <dgm:cxn modelId="{E327A3D8-BF2D-0F48-B2D9-C1663BF1F156}" type="presOf" srcId="{7891EC95-A877-9F41-A7D3-E2D16093D7BD}" destId="{1DEEA8EF-2D59-F44B-9041-66F5893AC781}" srcOrd="0" destOrd="0" presId="urn:microsoft.com/office/officeart/2005/8/layout/process3"/>
    <dgm:cxn modelId="{371D66ED-E662-104E-9877-4F853714675A}" type="presOf" srcId="{EB032786-4245-044D-AC94-3E74DEF2C950}" destId="{FC4E7B29-3FB7-D643-ABEC-D6F6245B4D0F}" srcOrd="0" destOrd="0" presId="urn:microsoft.com/office/officeart/2005/8/layout/process3"/>
    <dgm:cxn modelId="{1E6ED4EF-CC67-3C4D-BC15-7CE31F0BF1D0}" srcId="{20B9D8E8-848F-4C4A-9AE9-F3A866A0DBF1}" destId="{CE1C8F16-BDB5-F645-A293-FF5A37158D81}" srcOrd="0" destOrd="0" parTransId="{3FEF4FD3-7E2F-FD4E-A2FF-0433008BAB42}" sibTransId="{40657A23-F348-0A48-96C8-451CE4625E8B}"/>
    <dgm:cxn modelId="{A9A509C5-5237-7E42-B1A9-640EA2955E64}" type="presParOf" srcId="{39DCB41F-8E94-0D41-98D2-A2C2A28914D3}" destId="{10963180-0D1B-884A-B862-1F91DF0282D7}" srcOrd="0" destOrd="0" presId="urn:microsoft.com/office/officeart/2005/8/layout/process3"/>
    <dgm:cxn modelId="{FE04CAF8-B3CC-2340-9D10-113FC4857153}" type="presParOf" srcId="{10963180-0D1B-884A-B862-1F91DF0282D7}" destId="{5A5C35B3-53F3-B845-8B48-D6A68667A796}" srcOrd="0" destOrd="0" presId="urn:microsoft.com/office/officeart/2005/8/layout/process3"/>
    <dgm:cxn modelId="{432AB493-307D-8043-BAD5-F82895B5153E}" type="presParOf" srcId="{10963180-0D1B-884A-B862-1F91DF0282D7}" destId="{3853D756-FB9F-DA48-B06C-7BA906ADAE2E}" srcOrd="1" destOrd="0" presId="urn:microsoft.com/office/officeart/2005/8/layout/process3"/>
    <dgm:cxn modelId="{229609E2-9600-8245-B35D-C236388F1562}" type="presParOf" srcId="{10963180-0D1B-884A-B862-1F91DF0282D7}" destId="{1DEEA8EF-2D59-F44B-9041-66F5893AC781}" srcOrd="2" destOrd="0" presId="urn:microsoft.com/office/officeart/2005/8/layout/process3"/>
    <dgm:cxn modelId="{5AAB24D2-83D9-6148-A414-E87E92375A07}" type="presParOf" srcId="{39DCB41F-8E94-0D41-98D2-A2C2A28914D3}" destId="{AAC6927F-A8A5-3D4B-8183-9B9D581E0294}" srcOrd="1" destOrd="0" presId="urn:microsoft.com/office/officeart/2005/8/layout/process3"/>
    <dgm:cxn modelId="{7636B60D-D453-394C-A745-DDEE5AE8E223}" type="presParOf" srcId="{AAC6927F-A8A5-3D4B-8183-9B9D581E0294}" destId="{4DC69261-3C80-8246-BDD9-068FFD16DC8F}" srcOrd="0" destOrd="0" presId="urn:microsoft.com/office/officeart/2005/8/layout/process3"/>
    <dgm:cxn modelId="{AD7391E2-3594-8247-9295-2850FED182D7}" type="presParOf" srcId="{39DCB41F-8E94-0D41-98D2-A2C2A28914D3}" destId="{2C38AC50-4692-8D42-8B44-D6AA46CB0708}" srcOrd="2" destOrd="0" presId="urn:microsoft.com/office/officeart/2005/8/layout/process3"/>
    <dgm:cxn modelId="{EF4C98AD-5819-AD49-8FCF-332B356877ED}" type="presParOf" srcId="{2C38AC50-4692-8D42-8B44-D6AA46CB0708}" destId="{3EE6394C-D277-114B-872D-3FA5E553A10E}" srcOrd="0" destOrd="0" presId="urn:microsoft.com/office/officeart/2005/8/layout/process3"/>
    <dgm:cxn modelId="{F0ADF0CE-EC97-134B-9204-C6607D687809}" type="presParOf" srcId="{2C38AC50-4692-8D42-8B44-D6AA46CB0708}" destId="{1B3EC3DC-7E93-7E42-9897-EB098CDE2E3D}" srcOrd="1" destOrd="0" presId="urn:microsoft.com/office/officeart/2005/8/layout/process3"/>
    <dgm:cxn modelId="{F95493C8-5D1B-9B44-B39D-73834D3C6B44}" type="presParOf" srcId="{2C38AC50-4692-8D42-8B44-D6AA46CB0708}" destId="{FC4E7B29-3FB7-D643-ABEC-D6F6245B4D0F}" srcOrd="2" destOrd="0" presId="urn:microsoft.com/office/officeart/2005/8/layout/process3"/>
    <dgm:cxn modelId="{0A3B5CD2-A7A0-6A4C-A8BD-C4F7DF1492D6}" type="presParOf" srcId="{39DCB41F-8E94-0D41-98D2-A2C2A28914D3}" destId="{371E6CAE-762F-CB4A-A495-EE438A89D39A}" srcOrd="3" destOrd="0" presId="urn:microsoft.com/office/officeart/2005/8/layout/process3"/>
    <dgm:cxn modelId="{D72CA09A-FDDD-374A-B984-1FE57BC6925D}" type="presParOf" srcId="{371E6CAE-762F-CB4A-A495-EE438A89D39A}" destId="{C0D30D1B-8A4D-4B46-97D6-12DD97B88774}" srcOrd="0" destOrd="0" presId="urn:microsoft.com/office/officeart/2005/8/layout/process3"/>
    <dgm:cxn modelId="{5C1BDA63-47BE-F947-8BAE-07A9AF5722C6}" type="presParOf" srcId="{39DCB41F-8E94-0D41-98D2-A2C2A28914D3}" destId="{58E035FA-FB52-A046-88F1-3ED084CDE831}" srcOrd="4" destOrd="0" presId="urn:microsoft.com/office/officeart/2005/8/layout/process3"/>
    <dgm:cxn modelId="{5C736520-F6A3-BF4F-A0C7-741D05B08093}" type="presParOf" srcId="{58E035FA-FB52-A046-88F1-3ED084CDE831}" destId="{40C07CF3-702B-464E-A49D-E6F2A3F30CBE}" srcOrd="0" destOrd="0" presId="urn:microsoft.com/office/officeart/2005/8/layout/process3"/>
    <dgm:cxn modelId="{0D593EB8-BA83-9D47-9693-0CD2C07EAF3C}" type="presParOf" srcId="{58E035FA-FB52-A046-88F1-3ED084CDE831}" destId="{8596DEBF-FAA6-7240-8265-F87702C3818F}" srcOrd="1" destOrd="0" presId="urn:microsoft.com/office/officeart/2005/8/layout/process3"/>
    <dgm:cxn modelId="{A060FACE-FF15-D840-B604-569F49F3516E}" type="presParOf" srcId="{58E035FA-FB52-A046-88F1-3ED084CDE831}" destId="{7423E7D2-7881-2841-8E1B-BF75FF0931F9}" srcOrd="2" destOrd="0" presId="urn:microsoft.com/office/officeart/2005/8/layout/process3"/>
    <dgm:cxn modelId="{2059704E-E233-374C-9EB8-47517596DE5A}" type="presParOf" srcId="{39DCB41F-8E94-0D41-98D2-A2C2A28914D3}" destId="{E105672A-1A44-EA47-945F-A5D22991588E}" srcOrd="5" destOrd="0" presId="urn:microsoft.com/office/officeart/2005/8/layout/process3"/>
    <dgm:cxn modelId="{F8FB795D-7A6D-814B-A8A3-62DBE3CE54E4}" type="presParOf" srcId="{E105672A-1A44-EA47-945F-A5D22991588E}" destId="{AEB2981C-9433-2147-BB85-37064252BC0F}" srcOrd="0" destOrd="0" presId="urn:microsoft.com/office/officeart/2005/8/layout/process3"/>
    <dgm:cxn modelId="{251A9454-733F-3248-A78B-6DB19DE7D13E}" type="presParOf" srcId="{39DCB41F-8E94-0D41-98D2-A2C2A28914D3}" destId="{255949DE-D5F4-9E4E-92C9-8583193319A3}" srcOrd="6" destOrd="0" presId="urn:microsoft.com/office/officeart/2005/8/layout/process3"/>
    <dgm:cxn modelId="{CBE94928-E56D-C24D-A8B3-72A0771B6F83}" type="presParOf" srcId="{255949DE-D5F4-9E4E-92C9-8583193319A3}" destId="{A172D613-F5BF-424F-9EEF-BAAAE48A5864}" srcOrd="0" destOrd="0" presId="urn:microsoft.com/office/officeart/2005/8/layout/process3"/>
    <dgm:cxn modelId="{C93ED4CA-71F1-1443-8DBF-6BA6DD9633E0}" type="presParOf" srcId="{255949DE-D5F4-9E4E-92C9-8583193319A3}" destId="{B86B294E-7F4D-E34D-9B09-8EF1C445184B}" srcOrd="1" destOrd="0" presId="urn:microsoft.com/office/officeart/2005/8/layout/process3"/>
    <dgm:cxn modelId="{75E19049-53E8-5440-8E7D-AAA1C174440B}" type="presParOf" srcId="{255949DE-D5F4-9E4E-92C9-8583193319A3}" destId="{442CF257-352D-FB48-8935-C216C5C9BA4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806AA-C587-704A-88CF-6ECC5424437A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AA868E-6F51-C441-9AC8-D88125447A3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800" dirty="0"/>
            <a:t>Direkte Intervallskalierung</a:t>
          </a:r>
        </a:p>
      </dgm:t>
    </dgm:pt>
    <dgm:pt modelId="{00685D19-FC24-4144-A530-3B41C0F5DCC3}" type="parTrans" cxnId="{96056F75-9B9C-AB41-B954-A49DFF9C0058}">
      <dgm:prSet/>
      <dgm:spPr/>
      <dgm:t>
        <a:bodyPr/>
        <a:lstStyle/>
        <a:p>
          <a:endParaRPr lang="de-DE"/>
        </a:p>
      </dgm:t>
    </dgm:pt>
    <dgm:pt modelId="{080DD4D4-D298-AA47-95BD-FDE98CE2CEC5}" type="sibTrans" cxnId="{96056F75-9B9C-AB41-B954-A49DFF9C0058}">
      <dgm:prSet/>
      <dgm:spPr/>
      <dgm:t>
        <a:bodyPr/>
        <a:lstStyle/>
        <a:p>
          <a:endParaRPr lang="de-DE"/>
        </a:p>
      </dgm:t>
    </dgm:pt>
    <dgm:pt modelId="{5EC84BE3-02B5-3D4A-AAAC-75D9B6616AF6}">
      <dgm:prSet phldrT="[Text]"/>
      <dgm:spPr/>
      <dgm:t>
        <a:bodyPr/>
        <a:lstStyle/>
        <a:p>
          <a:r>
            <a:rPr lang="de-DE" dirty="0"/>
            <a:t>Unmittelbares Ausdrücken der Präferenzen durch Gewichtungsfaktoren</a:t>
          </a:r>
        </a:p>
      </dgm:t>
    </dgm:pt>
    <dgm:pt modelId="{3E91DC94-42F4-1B42-A4E8-98721313442E}" type="parTrans" cxnId="{57E0D784-F2C3-5647-B421-C7E3D95A90DB}">
      <dgm:prSet/>
      <dgm:spPr/>
      <dgm:t>
        <a:bodyPr/>
        <a:lstStyle/>
        <a:p>
          <a:endParaRPr lang="de-DE"/>
        </a:p>
      </dgm:t>
    </dgm:pt>
    <dgm:pt modelId="{9FE6AC96-9882-D94F-A210-AC070D5F8E3A}" type="sibTrans" cxnId="{57E0D784-F2C3-5647-B421-C7E3D95A90DB}">
      <dgm:prSet/>
      <dgm:spPr/>
      <dgm:t>
        <a:bodyPr/>
        <a:lstStyle/>
        <a:p>
          <a:endParaRPr lang="de-DE"/>
        </a:p>
      </dgm:t>
    </dgm:pt>
    <dgm:pt modelId="{571D2419-0CD0-E24B-A350-518A53D06A8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800" dirty="0"/>
            <a:t>Indirekte Intervallskalierung</a:t>
          </a:r>
        </a:p>
      </dgm:t>
    </dgm:pt>
    <dgm:pt modelId="{BD49ACA1-9D26-FF4B-966B-4186A9EC79FF}" type="parTrans" cxnId="{DD1E0027-F95C-2444-A862-4EBE557CA12B}">
      <dgm:prSet/>
      <dgm:spPr/>
      <dgm:t>
        <a:bodyPr/>
        <a:lstStyle/>
        <a:p>
          <a:endParaRPr lang="de-DE"/>
        </a:p>
      </dgm:t>
    </dgm:pt>
    <dgm:pt modelId="{9C259225-2808-364A-9CAA-D754D9F1BE12}" type="sibTrans" cxnId="{DD1E0027-F95C-2444-A862-4EBE557CA12B}">
      <dgm:prSet/>
      <dgm:spPr/>
      <dgm:t>
        <a:bodyPr/>
        <a:lstStyle/>
        <a:p>
          <a:endParaRPr lang="de-DE"/>
        </a:p>
      </dgm:t>
    </dgm:pt>
    <dgm:pt modelId="{2BF21C67-6036-A14B-B432-0D9EAE5FFD58}">
      <dgm:prSet phldrT="[Text]"/>
      <dgm:spPr/>
      <dgm:t>
        <a:bodyPr/>
        <a:lstStyle/>
        <a:p>
          <a:r>
            <a:rPr lang="de-DE" dirty="0"/>
            <a:t>Bildung</a:t>
          </a:r>
          <a:r>
            <a:rPr lang="de-DE" baseline="0" dirty="0"/>
            <a:t> einer Rangreihe der Zielkriterien</a:t>
          </a:r>
          <a:endParaRPr lang="de-DE" dirty="0"/>
        </a:p>
      </dgm:t>
    </dgm:pt>
    <dgm:pt modelId="{6AB6F5A8-829D-3D40-BA78-AFB907639BD7}" type="parTrans" cxnId="{E43C67AD-8421-D744-B66A-436609EBABE4}">
      <dgm:prSet/>
      <dgm:spPr/>
      <dgm:t>
        <a:bodyPr/>
        <a:lstStyle/>
        <a:p>
          <a:endParaRPr lang="de-DE"/>
        </a:p>
      </dgm:t>
    </dgm:pt>
    <dgm:pt modelId="{3BA58DA7-EFF1-624F-B37D-CCFB3617C8C4}" type="sibTrans" cxnId="{E43C67AD-8421-D744-B66A-436609EBABE4}">
      <dgm:prSet/>
      <dgm:spPr/>
      <dgm:t>
        <a:bodyPr/>
        <a:lstStyle/>
        <a:p>
          <a:endParaRPr lang="de-DE"/>
        </a:p>
      </dgm:t>
    </dgm:pt>
    <dgm:pt modelId="{C713A667-DEE0-B343-9E38-40C0B97F9AC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800" dirty="0"/>
            <a:t>Verhältnisskalierung</a:t>
          </a:r>
        </a:p>
      </dgm:t>
    </dgm:pt>
    <dgm:pt modelId="{947E9302-0B49-9440-AC8F-21F01C2274A1}" type="parTrans" cxnId="{2BC32ED6-786B-DD42-82C6-C986A45429CA}">
      <dgm:prSet/>
      <dgm:spPr/>
      <dgm:t>
        <a:bodyPr/>
        <a:lstStyle/>
        <a:p>
          <a:endParaRPr lang="de-DE"/>
        </a:p>
      </dgm:t>
    </dgm:pt>
    <dgm:pt modelId="{23442BA1-764E-2342-82E2-CD5C8594CD8F}" type="sibTrans" cxnId="{2BC32ED6-786B-DD42-82C6-C986A45429CA}">
      <dgm:prSet/>
      <dgm:spPr/>
      <dgm:t>
        <a:bodyPr/>
        <a:lstStyle/>
        <a:p>
          <a:endParaRPr lang="de-DE"/>
        </a:p>
      </dgm:t>
    </dgm:pt>
    <dgm:pt modelId="{2D2978FF-AB26-5B49-B9ED-1CB97CDA37C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800" dirty="0"/>
            <a:t>Paarvergleich</a:t>
          </a:r>
        </a:p>
      </dgm:t>
    </dgm:pt>
    <dgm:pt modelId="{18BECB54-18A6-AE4C-9B82-E4073DBFC6AF}" type="parTrans" cxnId="{BF23FF15-6302-E24E-955F-226E734773BE}">
      <dgm:prSet/>
      <dgm:spPr/>
      <dgm:t>
        <a:bodyPr/>
        <a:lstStyle/>
        <a:p>
          <a:endParaRPr lang="de-DE"/>
        </a:p>
      </dgm:t>
    </dgm:pt>
    <dgm:pt modelId="{3EB938D8-2AEF-BA43-A71E-B8895A208B74}" type="sibTrans" cxnId="{BF23FF15-6302-E24E-955F-226E734773BE}">
      <dgm:prSet/>
      <dgm:spPr/>
      <dgm:t>
        <a:bodyPr/>
        <a:lstStyle/>
        <a:p>
          <a:endParaRPr lang="de-DE"/>
        </a:p>
      </dgm:t>
    </dgm:pt>
    <dgm:pt modelId="{441AA4C5-8A1B-9B48-A458-4EBAFBFCF707}">
      <dgm:prSet phldrT="[Text]"/>
      <dgm:spPr/>
      <dgm:t>
        <a:bodyPr/>
        <a:lstStyle/>
        <a:p>
          <a:r>
            <a:rPr lang="de-DE" dirty="0"/>
            <a:t>Vergeben vorläufiger Gewichtungsfaktoren</a:t>
          </a:r>
        </a:p>
      </dgm:t>
    </dgm:pt>
    <dgm:pt modelId="{17268014-F2E3-8F40-9269-EAA64A4C6FA3}" type="parTrans" cxnId="{238350DB-B191-B543-B875-B9BB57718445}">
      <dgm:prSet/>
      <dgm:spPr/>
      <dgm:t>
        <a:bodyPr/>
        <a:lstStyle/>
        <a:p>
          <a:endParaRPr lang="de-DE"/>
        </a:p>
      </dgm:t>
    </dgm:pt>
    <dgm:pt modelId="{5BEB1A5F-D0B4-2744-BA8D-775E8DC000B1}" type="sibTrans" cxnId="{238350DB-B191-B543-B875-B9BB57718445}">
      <dgm:prSet/>
      <dgm:spPr/>
      <dgm:t>
        <a:bodyPr/>
        <a:lstStyle/>
        <a:p>
          <a:endParaRPr lang="de-DE"/>
        </a:p>
      </dgm:t>
    </dgm:pt>
    <dgm:pt modelId="{97633637-0152-724A-BFA0-9B422146CFE8}">
      <dgm:prSet phldrT="[Text]"/>
      <dgm:spPr/>
      <dgm:t>
        <a:bodyPr/>
        <a:lstStyle/>
        <a:p>
          <a:r>
            <a:rPr lang="de-DE" dirty="0"/>
            <a:t>Bestimmen des Gewichts der einzelnen Zielgrößen durch direkten Paarvergleich</a:t>
          </a:r>
        </a:p>
      </dgm:t>
    </dgm:pt>
    <dgm:pt modelId="{9473FB91-079D-AD41-99C4-158445E1A5A7}" type="parTrans" cxnId="{B4E56C3D-844E-C44F-8453-11702B1D1887}">
      <dgm:prSet/>
      <dgm:spPr/>
      <dgm:t>
        <a:bodyPr/>
        <a:lstStyle/>
        <a:p>
          <a:endParaRPr lang="de-DE"/>
        </a:p>
      </dgm:t>
    </dgm:pt>
    <dgm:pt modelId="{C6A8104F-D432-9942-BEC3-B1722F109A16}" type="sibTrans" cxnId="{B4E56C3D-844E-C44F-8453-11702B1D1887}">
      <dgm:prSet/>
      <dgm:spPr/>
      <dgm:t>
        <a:bodyPr/>
        <a:lstStyle/>
        <a:p>
          <a:endParaRPr lang="de-DE"/>
        </a:p>
      </dgm:t>
    </dgm:pt>
    <dgm:pt modelId="{B4B56B0C-1FB6-1A4C-9896-D3A9D4327051}">
      <dgm:prSet phldrT="[Text]"/>
      <dgm:spPr/>
      <dgm:t>
        <a:bodyPr/>
        <a:lstStyle/>
        <a:p>
          <a:r>
            <a:rPr lang="de-DE" dirty="0"/>
            <a:t>Sukzessives Ersetzen der Rangreihe durch Gewichtungsfaktoren</a:t>
          </a:r>
        </a:p>
      </dgm:t>
    </dgm:pt>
    <dgm:pt modelId="{D3D1215C-0CCF-BC41-A8F1-A3CFC5D19A55}" type="parTrans" cxnId="{A77E5459-B7AE-3C40-A4B1-535EAD83FD38}">
      <dgm:prSet/>
      <dgm:spPr/>
      <dgm:t>
        <a:bodyPr/>
        <a:lstStyle/>
        <a:p>
          <a:endParaRPr lang="de-DE"/>
        </a:p>
      </dgm:t>
    </dgm:pt>
    <dgm:pt modelId="{D38D839F-69DD-4240-9C3B-361AADA2AA22}" type="sibTrans" cxnId="{A77E5459-B7AE-3C40-A4B1-535EAD83FD38}">
      <dgm:prSet/>
      <dgm:spPr/>
      <dgm:t>
        <a:bodyPr/>
        <a:lstStyle/>
        <a:p>
          <a:endParaRPr lang="de-DE"/>
        </a:p>
      </dgm:t>
    </dgm:pt>
    <dgm:pt modelId="{6B837F58-A6DC-CB4F-A92F-0EECAF45C4AF}">
      <dgm:prSet phldrT="[Text]"/>
      <dgm:spPr/>
      <dgm:t>
        <a:bodyPr/>
        <a:lstStyle/>
        <a:p>
          <a:r>
            <a:rPr lang="de-DE" dirty="0"/>
            <a:t>Absolvieren unterschiedlicher Prüfschritte zum Erhalt der endgültigen Gewichtungsfaktoren</a:t>
          </a:r>
        </a:p>
      </dgm:t>
    </dgm:pt>
    <dgm:pt modelId="{E41D9E21-A3C2-B642-B3CE-C0B794D01BCE}" type="parTrans" cxnId="{3CD0DD19-BE1B-1D47-8D63-7C2E42FCBC6E}">
      <dgm:prSet/>
      <dgm:spPr/>
      <dgm:t>
        <a:bodyPr/>
        <a:lstStyle/>
        <a:p>
          <a:endParaRPr lang="de-DE"/>
        </a:p>
      </dgm:t>
    </dgm:pt>
    <dgm:pt modelId="{C528BD6C-F182-1640-9CFE-463FE75E58D4}" type="sibTrans" cxnId="{3CD0DD19-BE1B-1D47-8D63-7C2E42FCBC6E}">
      <dgm:prSet/>
      <dgm:spPr/>
      <dgm:t>
        <a:bodyPr/>
        <a:lstStyle/>
        <a:p>
          <a:endParaRPr lang="de-DE"/>
        </a:p>
      </dgm:t>
    </dgm:pt>
    <dgm:pt modelId="{3369A1B5-1861-8744-A0F2-DFCE1971C554}">
      <dgm:prSet phldrT="[Text]"/>
      <dgm:spPr/>
      <dgm:t>
        <a:bodyPr/>
        <a:lstStyle/>
        <a:p>
          <a:r>
            <a:rPr lang="de-DE" dirty="0"/>
            <a:t>Schrittweises Vergeben von jeweils einem Punkt an das Kriterium, welches als wichtiger als ein anderes eingestuft wurde</a:t>
          </a:r>
        </a:p>
      </dgm:t>
    </dgm:pt>
    <dgm:pt modelId="{5949FDC9-5206-5C45-9D8E-CAD62980759C}" type="parTrans" cxnId="{85CDF9EA-3378-E64A-B38C-85C371721A1E}">
      <dgm:prSet/>
      <dgm:spPr/>
      <dgm:t>
        <a:bodyPr/>
        <a:lstStyle/>
        <a:p>
          <a:endParaRPr lang="de-DE"/>
        </a:p>
      </dgm:t>
    </dgm:pt>
    <dgm:pt modelId="{3669962E-4A56-7E44-8465-77A94F57DC2F}" type="sibTrans" cxnId="{85CDF9EA-3378-E64A-B38C-85C371721A1E}">
      <dgm:prSet/>
      <dgm:spPr/>
      <dgm:t>
        <a:bodyPr/>
        <a:lstStyle/>
        <a:p>
          <a:endParaRPr lang="de-DE"/>
        </a:p>
      </dgm:t>
    </dgm:pt>
    <dgm:pt modelId="{084664E3-FDFA-D44A-95D7-94F8179839FD}" type="pres">
      <dgm:prSet presAssocID="{A7C806AA-C587-704A-88CF-6ECC5424437A}" presName="Name0" presStyleCnt="0">
        <dgm:presLayoutVars>
          <dgm:dir/>
          <dgm:animLvl val="lvl"/>
          <dgm:resizeHandles val="exact"/>
        </dgm:presLayoutVars>
      </dgm:prSet>
      <dgm:spPr/>
    </dgm:pt>
    <dgm:pt modelId="{5ACEE4B3-2627-0C4B-BFAA-7DFCB9F5D597}" type="pres">
      <dgm:prSet presAssocID="{16AA868E-6F51-C441-9AC8-D88125447A38}" presName="linNode" presStyleCnt="0"/>
      <dgm:spPr/>
    </dgm:pt>
    <dgm:pt modelId="{B3BC9462-908A-9F49-9F30-A1A40BF24F8B}" type="pres">
      <dgm:prSet presAssocID="{16AA868E-6F51-C441-9AC8-D88125447A38}" presName="parentText" presStyleLbl="node1" presStyleIdx="0" presStyleCnt="4" custScaleX="81126">
        <dgm:presLayoutVars>
          <dgm:chMax val="1"/>
          <dgm:bulletEnabled val="1"/>
        </dgm:presLayoutVars>
      </dgm:prSet>
      <dgm:spPr/>
    </dgm:pt>
    <dgm:pt modelId="{5D0B51E8-16C2-2A44-AF67-06C75F41C118}" type="pres">
      <dgm:prSet presAssocID="{16AA868E-6F51-C441-9AC8-D88125447A38}" presName="descendantText" presStyleLbl="alignAccFollowNode1" presStyleIdx="0" presStyleCnt="4">
        <dgm:presLayoutVars>
          <dgm:bulletEnabled val="1"/>
        </dgm:presLayoutVars>
      </dgm:prSet>
      <dgm:spPr/>
    </dgm:pt>
    <dgm:pt modelId="{A7307067-666C-0E44-BB9C-5AAFA5EF1A08}" type="pres">
      <dgm:prSet presAssocID="{080DD4D4-D298-AA47-95BD-FDE98CE2CEC5}" presName="sp" presStyleCnt="0"/>
      <dgm:spPr/>
    </dgm:pt>
    <dgm:pt modelId="{D96785BE-38C3-3345-92F5-95DF308C9B46}" type="pres">
      <dgm:prSet presAssocID="{571D2419-0CD0-E24B-A350-518A53D06A8E}" presName="linNode" presStyleCnt="0"/>
      <dgm:spPr/>
    </dgm:pt>
    <dgm:pt modelId="{0953B177-3345-E74F-A6FC-D1BE07C39BB0}" type="pres">
      <dgm:prSet presAssocID="{571D2419-0CD0-E24B-A350-518A53D06A8E}" presName="parentText" presStyleLbl="node1" presStyleIdx="1" presStyleCnt="4" custScaleX="81126">
        <dgm:presLayoutVars>
          <dgm:chMax val="1"/>
          <dgm:bulletEnabled val="1"/>
        </dgm:presLayoutVars>
      </dgm:prSet>
      <dgm:spPr/>
    </dgm:pt>
    <dgm:pt modelId="{C2EAC5DA-69B0-5442-BE26-502A4F62290B}" type="pres">
      <dgm:prSet presAssocID="{571D2419-0CD0-E24B-A350-518A53D06A8E}" presName="descendantText" presStyleLbl="alignAccFollowNode1" presStyleIdx="1" presStyleCnt="4">
        <dgm:presLayoutVars>
          <dgm:bulletEnabled val="1"/>
        </dgm:presLayoutVars>
      </dgm:prSet>
      <dgm:spPr/>
    </dgm:pt>
    <dgm:pt modelId="{08A8C3CC-DAC9-5F4F-878F-8E6F2D829B39}" type="pres">
      <dgm:prSet presAssocID="{9C259225-2808-364A-9CAA-D754D9F1BE12}" presName="sp" presStyleCnt="0"/>
      <dgm:spPr/>
    </dgm:pt>
    <dgm:pt modelId="{1F730095-CAF4-CB47-B5C1-73FA4C11D197}" type="pres">
      <dgm:prSet presAssocID="{C713A667-DEE0-B343-9E38-40C0B97F9ACE}" presName="linNode" presStyleCnt="0"/>
      <dgm:spPr/>
    </dgm:pt>
    <dgm:pt modelId="{C262763D-328C-AE4A-9882-F1A553C43665}" type="pres">
      <dgm:prSet presAssocID="{C713A667-DEE0-B343-9E38-40C0B97F9ACE}" presName="parentText" presStyleLbl="node1" presStyleIdx="2" presStyleCnt="4" custScaleX="81126" custLinFactNeighborX="183" custLinFactNeighborY="1691">
        <dgm:presLayoutVars>
          <dgm:chMax val="1"/>
          <dgm:bulletEnabled val="1"/>
        </dgm:presLayoutVars>
      </dgm:prSet>
      <dgm:spPr/>
    </dgm:pt>
    <dgm:pt modelId="{63D5645B-AA4C-8F4D-8D53-39665A567CD9}" type="pres">
      <dgm:prSet presAssocID="{C713A667-DEE0-B343-9E38-40C0B97F9ACE}" presName="descendantText" presStyleLbl="alignAccFollowNode1" presStyleIdx="2" presStyleCnt="4">
        <dgm:presLayoutVars>
          <dgm:bulletEnabled val="1"/>
        </dgm:presLayoutVars>
      </dgm:prSet>
      <dgm:spPr/>
    </dgm:pt>
    <dgm:pt modelId="{EC3E70DA-1C96-1B4B-8C98-CEEF01DFC2F1}" type="pres">
      <dgm:prSet presAssocID="{23442BA1-764E-2342-82E2-CD5C8594CD8F}" presName="sp" presStyleCnt="0"/>
      <dgm:spPr/>
    </dgm:pt>
    <dgm:pt modelId="{B58A90C5-7952-2447-9E87-1C4F52D01B65}" type="pres">
      <dgm:prSet presAssocID="{2D2978FF-AB26-5B49-B9ED-1CB97CDA37C8}" presName="linNode" presStyleCnt="0"/>
      <dgm:spPr/>
    </dgm:pt>
    <dgm:pt modelId="{B236A1C5-1BF4-8947-A829-33958CC376B2}" type="pres">
      <dgm:prSet presAssocID="{2D2978FF-AB26-5B49-B9ED-1CB97CDA37C8}" presName="parentText" presStyleLbl="node1" presStyleIdx="3" presStyleCnt="4" custScaleX="81126">
        <dgm:presLayoutVars>
          <dgm:chMax val="1"/>
          <dgm:bulletEnabled val="1"/>
        </dgm:presLayoutVars>
      </dgm:prSet>
      <dgm:spPr/>
    </dgm:pt>
    <dgm:pt modelId="{33902048-AEA1-8348-B54E-E33ED92F9409}" type="pres">
      <dgm:prSet presAssocID="{2D2978FF-AB26-5B49-B9ED-1CB97CDA37C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D102A13-BD34-494F-8CEC-67ACBB917B48}" type="presOf" srcId="{571D2419-0CD0-E24B-A350-518A53D06A8E}" destId="{0953B177-3345-E74F-A6FC-D1BE07C39BB0}" srcOrd="0" destOrd="0" presId="urn:microsoft.com/office/officeart/2005/8/layout/vList5"/>
    <dgm:cxn modelId="{BF23FF15-6302-E24E-955F-226E734773BE}" srcId="{A7C806AA-C587-704A-88CF-6ECC5424437A}" destId="{2D2978FF-AB26-5B49-B9ED-1CB97CDA37C8}" srcOrd="3" destOrd="0" parTransId="{18BECB54-18A6-AE4C-9B82-E4073DBFC6AF}" sibTransId="{3EB938D8-2AEF-BA43-A71E-B8895A208B74}"/>
    <dgm:cxn modelId="{3CD0DD19-BE1B-1D47-8D63-7C2E42FCBC6E}" srcId="{C713A667-DEE0-B343-9E38-40C0B97F9ACE}" destId="{6B837F58-A6DC-CB4F-A92F-0EECAF45C4AF}" srcOrd="1" destOrd="0" parTransId="{E41D9E21-A3C2-B642-B3CE-C0B794D01BCE}" sibTransId="{C528BD6C-F182-1640-9CFE-463FE75E58D4}"/>
    <dgm:cxn modelId="{87AA6925-40F8-FE45-8AEE-C4CD81D6578C}" type="presOf" srcId="{2D2978FF-AB26-5B49-B9ED-1CB97CDA37C8}" destId="{B236A1C5-1BF4-8947-A829-33958CC376B2}" srcOrd="0" destOrd="0" presId="urn:microsoft.com/office/officeart/2005/8/layout/vList5"/>
    <dgm:cxn modelId="{DD1E0027-F95C-2444-A862-4EBE557CA12B}" srcId="{A7C806AA-C587-704A-88CF-6ECC5424437A}" destId="{571D2419-0CD0-E24B-A350-518A53D06A8E}" srcOrd="1" destOrd="0" parTransId="{BD49ACA1-9D26-FF4B-966B-4186A9EC79FF}" sibTransId="{9C259225-2808-364A-9CAA-D754D9F1BE12}"/>
    <dgm:cxn modelId="{B4E56C3D-844E-C44F-8453-11702B1D1887}" srcId="{2D2978FF-AB26-5B49-B9ED-1CB97CDA37C8}" destId="{97633637-0152-724A-BFA0-9B422146CFE8}" srcOrd="0" destOrd="0" parTransId="{9473FB91-079D-AD41-99C4-158445E1A5A7}" sibTransId="{C6A8104F-D432-9942-BEC3-B1722F109A16}"/>
    <dgm:cxn modelId="{EB53D93D-F10A-8E49-950A-35DAFA12EC25}" type="presOf" srcId="{441AA4C5-8A1B-9B48-A458-4EBAFBFCF707}" destId="{63D5645B-AA4C-8F4D-8D53-39665A567CD9}" srcOrd="0" destOrd="0" presId="urn:microsoft.com/office/officeart/2005/8/layout/vList5"/>
    <dgm:cxn modelId="{D7B80A6B-F191-D14D-8CAF-6A69825112F0}" type="presOf" srcId="{C713A667-DEE0-B343-9E38-40C0B97F9ACE}" destId="{C262763D-328C-AE4A-9882-F1A553C43665}" srcOrd="0" destOrd="0" presId="urn:microsoft.com/office/officeart/2005/8/layout/vList5"/>
    <dgm:cxn modelId="{96056F75-9B9C-AB41-B954-A49DFF9C0058}" srcId="{A7C806AA-C587-704A-88CF-6ECC5424437A}" destId="{16AA868E-6F51-C441-9AC8-D88125447A38}" srcOrd="0" destOrd="0" parTransId="{00685D19-FC24-4144-A530-3B41C0F5DCC3}" sibTransId="{080DD4D4-D298-AA47-95BD-FDE98CE2CEC5}"/>
    <dgm:cxn modelId="{5AB7D358-D4EF-2E47-BA3B-6555CFABA7D0}" type="presOf" srcId="{B4B56B0C-1FB6-1A4C-9896-D3A9D4327051}" destId="{C2EAC5DA-69B0-5442-BE26-502A4F62290B}" srcOrd="0" destOrd="1" presId="urn:microsoft.com/office/officeart/2005/8/layout/vList5"/>
    <dgm:cxn modelId="{A77E5459-B7AE-3C40-A4B1-535EAD83FD38}" srcId="{571D2419-0CD0-E24B-A350-518A53D06A8E}" destId="{B4B56B0C-1FB6-1A4C-9896-D3A9D4327051}" srcOrd="1" destOrd="0" parTransId="{D3D1215C-0CCF-BC41-A8F1-A3CFC5D19A55}" sibTransId="{D38D839F-69DD-4240-9C3B-361AADA2AA22}"/>
    <dgm:cxn modelId="{57E0D784-F2C3-5647-B421-C7E3D95A90DB}" srcId="{16AA868E-6F51-C441-9AC8-D88125447A38}" destId="{5EC84BE3-02B5-3D4A-AAAC-75D9B6616AF6}" srcOrd="0" destOrd="0" parTransId="{3E91DC94-42F4-1B42-A4E8-98721313442E}" sibTransId="{9FE6AC96-9882-D94F-A210-AC070D5F8E3A}"/>
    <dgm:cxn modelId="{E43C67AD-8421-D744-B66A-436609EBABE4}" srcId="{571D2419-0CD0-E24B-A350-518A53D06A8E}" destId="{2BF21C67-6036-A14B-B432-0D9EAE5FFD58}" srcOrd="0" destOrd="0" parTransId="{6AB6F5A8-829D-3D40-BA78-AFB907639BD7}" sibTransId="{3BA58DA7-EFF1-624F-B37D-CCFB3617C8C4}"/>
    <dgm:cxn modelId="{94CC0BBD-F66A-114E-9EF3-9D600AFBC5F9}" type="presOf" srcId="{97633637-0152-724A-BFA0-9B422146CFE8}" destId="{33902048-AEA1-8348-B54E-E33ED92F9409}" srcOrd="0" destOrd="0" presId="urn:microsoft.com/office/officeart/2005/8/layout/vList5"/>
    <dgm:cxn modelId="{5CC03AC1-8EB9-4647-9207-04ABCD0BFF51}" type="presOf" srcId="{2BF21C67-6036-A14B-B432-0D9EAE5FFD58}" destId="{C2EAC5DA-69B0-5442-BE26-502A4F62290B}" srcOrd="0" destOrd="0" presId="urn:microsoft.com/office/officeart/2005/8/layout/vList5"/>
    <dgm:cxn modelId="{171C41C9-7316-914F-9857-ED569E9EE72C}" type="presOf" srcId="{5EC84BE3-02B5-3D4A-AAAC-75D9B6616AF6}" destId="{5D0B51E8-16C2-2A44-AF67-06C75F41C118}" srcOrd="0" destOrd="0" presId="urn:microsoft.com/office/officeart/2005/8/layout/vList5"/>
    <dgm:cxn modelId="{2BC32ED6-786B-DD42-82C6-C986A45429CA}" srcId="{A7C806AA-C587-704A-88CF-6ECC5424437A}" destId="{C713A667-DEE0-B343-9E38-40C0B97F9ACE}" srcOrd="2" destOrd="0" parTransId="{947E9302-0B49-9440-AC8F-21F01C2274A1}" sibTransId="{23442BA1-764E-2342-82E2-CD5C8594CD8F}"/>
    <dgm:cxn modelId="{238350DB-B191-B543-B875-B9BB57718445}" srcId="{C713A667-DEE0-B343-9E38-40C0B97F9ACE}" destId="{441AA4C5-8A1B-9B48-A458-4EBAFBFCF707}" srcOrd="0" destOrd="0" parTransId="{17268014-F2E3-8F40-9269-EAA64A4C6FA3}" sibTransId="{5BEB1A5F-D0B4-2744-BA8D-775E8DC000B1}"/>
    <dgm:cxn modelId="{42535DE2-5ED6-F846-975C-A51C46B887C2}" type="presOf" srcId="{6B837F58-A6DC-CB4F-A92F-0EECAF45C4AF}" destId="{63D5645B-AA4C-8F4D-8D53-39665A567CD9}" srcOrd="0" destOrd="1" presId="urn:microsoft.com/office/officeart/2005/8/layout/vList5"/>
    <dgm:cxn modelId="{915FE4E2-400C-CB4D-8278-396D48FF4080}" type="presOf" srcId="{3369A1B5-1861-8744-A0F2-DFCE1971C554}" destId="{33902048-AEA1-8348-B54E-E33ED92F9409}" srcOrd="0" destOrd="1" presId="urn:microsoft.com/office/officeart/2005/8/layout/vList5"/>
    <dgm:cxn modelId="{374A17E6-D532-614F-8037-D19477F30E58}" type="presOf" srcId="{A7C806AA-C587-704A-88CF-6ECC5424437A}" destId="{084664E3-FDFA-D44A-95D7-94F8179839FD}" srcOrd="0" destOrd="0" presId="urn:microsoft.com/office/officeart/2005/8/layout/vList5"/>
    <dgm:cxn modelId="{1689E7E6-2712-0E48-AB53-B68252B5FA6E}" type="presOf" srcId="{16AA868E-6F51-C441-9AC8-D88125447A38}" destId="{B3BC9462-908A-9F49-9F30-A1A40BF24F8B}" srcOrd="0" destOrd="0" presId="urn:microsoft.com/office/officeart/2005/8/layout/vList5"/>
    <dgm:cxn modelId="{85CDF9EA-3378-E64A-B38C-85C371721A1E}" srcId="{2D2978FF-AB26-5B49-B9ED-1CB97CDA37C8}" destId="{3369A1B5-1861-8744-A0F2-DFCE1971C554}" srcOrd="1" destOrd="0" parTransId="{5949FDC9-5206-5C45-9D8E-CAD62980759C}" sibTransId="{3669962E-4A56-7E44-8465-77A94F57DC2F}"/>
    <dgm:cxn modelId="{85C2416C-52EF-3140-B98E-AE667009F198}" type="presParOf" srcId="{084664E3-FDFA-D44A-95D7-94F8179839FD}" destId="{5ACEE4B3-2627-0C4B-BFAA-7DFCB9F5D597}" srcOrd="0" destOrd="0" presId="urn:microsoft.com/office/officeart/2005/8/layout/vList5"/>
    <dgm:cxn modelId="{1E4954EF-93EA-C240-A548-D564D636563F}" type="presParOf" srcId="{5ACEE4B3-2627-0C4B-BFAA-7DFCB9F5D597}" destId="{B3BC9462-908A-9F49-9F30-A1A40BF24F8B}" srcOrd="0" destOrd="0" presId="urn:microsoft.com/office/officeart/2005/8/layout/vList5"/>
    <dgm:cxn modelId="{227D84A5-14EC-734C-8A3B-973CE9E1B612}" type="presParOf" srcId="{5ACEE4B3-2627-0C4B-BFAA-7DFCB9F5D597}" destId="{5D0B51E8-16C2-2A44-AF67-06C75F41C118}" srcOrd="1" destOrd="0" presId="urn:microsoft.com/office/officeart/2005/8/layout/vList5"/>
    <dgm:cxn modelId="{BAE7F13E-BE8E-5748-9852-0C6E25AF7000}" type="presParOf" srcId="{084664E3-FDFA-D44A-95D7-94F8179839FD}" destId="{A7307067-666C-0E44-BB9C-5AAFA5EF1A08}" srcOrd="1" destOrd="0" presId="urn:microsoft.com/office/officeart/2005/8/layout/vList5"/>
    <dgm:cxn modelId="{ADB76923-3134-C845-BB4D-158FDEA19561}" type="presParOf" srcId="{084664E3-FDFA-D44A-95D7-94F8179839FD}" destId="{D96785BE-38C3-3345-92F5-95DF308C9B46}" srcOrd="2" destOrd="0" presId="urn:microsoft.com/office/officeart/2005/8/layout/vList5"/>
    <dgm:cxn modelId="{25468B04-4540-0E48-8CE7-CDD6967DCEE8}" type="presParOf" srcId="{D96785BE-38C3-3345-92F5-95DF308C9B46}" destId="{0953B177-3345-E74F-A6FC-D1BE07C39BB0}" srcOrd="0" destOrd="0" presId="urn:microsoft.com/office/officeart/2005/8/layout/vList5"/>
    <dgm:cxn modelId="{BDC6E900-A472-A54D-9E5F-07752D92DA46}" type="presParOf" srcId="{D96785BE-38C3-3345-92F5-95DF308C9B46}" destId="{C2EAC5DA-69B0-5442-BE26-502A4F62290B}" srcOrd="1" destOrd="0" presId="urn:microsoft.com/office/officeart/2005/8/layout/vList5"/>
    <dgm:cxn modelId="{DCF6FF2F-BDC8-5A46-9E35-2EDF472580B7}" type="presParOf" srcId="{084664E3-FDFA-D44A-95D7-94F8179839FD}" destId="{08A8C3CC-DAC9-5F4F-878F-8E6F2D829B39}" srcOrd="3" destOrd="0" presId="urn:microsoft.com/office/officeart/2005/8/layout/vList5"/>
    <dgm:cxn modelId="{5E8A460E-3F93-4F4A-8B51-F357C8EDA52D}" type="presParOf" srcId="{084664E3-FDFA-D44A-95D7-94F8179839FD}" destId="{1F730095-CAF4-CB47-B5C1-73FA4C11D197}" srcOrd="4" destOrd="0" presId="urn:microsoft.com/office/officeart/2005/8/layout/vList5"/>
    <dgm:cxn modelId="{5D9985E1-95CD-124F-829A-FE1C623FC228}" type="presParOf" srcId="{1F730095-CAF4-CB47-B5C1-73FA4C11D197}" destId="{C262763D-328C-AE4A-9882-F1A553C43665}" srcOrd="0" destOrd="0" presId="urn:microsoft.com/office/officeart/2005/8/layout/vList5"/>
    <dgm:cxn modelId="{57B70E1E-A68E-8445-A00B-2810613991D2}" type="presParOf" srcId="{1F730095-CAF4-CB47-B5C1-73FA4C11D197}" destId="{63D5645B-AA4C-8F4D-8D53-39665A567CD9}" srcOrd="1" destOrd="0" presId="urn:microsoft.com/office/officeart/2005/8/layout/vList5"/>
    <dgm:cxn modelId="{F7EE9AE2-32A0-054C-814B-7896E296D766}" type="presParOf" srcId="{084664E3-FDFA-D44A-95D7-94F8179839FD}" destId="{EC3E70DA-1C96-1B4B-8C98-CEEF01DFC2F1}" srcOrd="5" destOrd="0" presId="urn:microsoft.com/office/officeart/2005/8/layout/vList5"/>
    <dgm:cxn modelId="{0C15867C-FD41-4F4E-ACD4-A94E3F9073A6}" type="presParOf" srcId="{084664E3-FDFA-D44A-95D7-94F8179839FD}" destId="{B58A90C5-7952-2447-9E87-1C4F52D01B65}" srcOrd="6" destOrd="0" presId="urn:microsoft.com/office/officeart/2005/8/layout/vList5"/>
    <dgm:cxn modelId="{D8C5E59D-3B33-4A48-9798-2E2811801B36}" type="presParOf" srcId="{B58A90C5-7952-2447-9E87-1C4F52D01B65}" destId="{B236A1C5-1BF4-8947-A829-33958CC376B2}" srcOrd="0" destOrd="0" presId="urn:microsoft.com/office/officeart/2005/8/layout/vList5"/>
    <dgm:cxn modelId="{672EEC7C-7381-FD4C-9117-A51586AF710E}" type="presParOf" srcId="{B58A90C5-7952-2447-9E87-1C4F52D01B65}" destId="{33902048-AEA1-8348-B54E-E33ED92F94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3D756-FB9F-DA48-B06C-7BA906ADAE2E}">
      <dsp:nvSpPr>
        <dsp:cNvPr id="0" name=""/>
        <dsp:cNvSpPr/>
      </dsp:nvSpPr>
      <dsp:spPr>
        <a:xfrm>
          <a:off x="1139" y="2375351"/>
          <a:ext cx="1431935" cy="34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Bestimmung der Zielkriterien</a:t>
          </a:r>
        </a:p>
      </dsp:txBody>
      <dsp:txXfrm>
        <a:off x="1139" y="2375351"/>
        <a:ext cx="1431935" cy="230400"/>
      </dsp:txXfrm>
    </dsp:sp>
    <dsp:sp modelId="{1DEEA8EF-2D59-F44B-9041-66F5893AC781}">
      <dsp:nvSpPr>
        <dsp:cNvPr id="0" name=""/>
        <dsp:cNvSpPr/>
      </dsp:nvSpPr>
      <dsp:spPr>
        <a:xfrm>
          <a:off x="294427" y="2605751"/>
          <a:ext cx="1431935" cy="151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Nicht monetär erfasste Kriterien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Operationale Formulierung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Möglichst überschneidungsfreie Bildung</a:t>
          </a:r>
        </a:p>
      </dsp:txBody>
      <dsp:txXfrm>
        <a:off x="336367" y="2647691"/>
        <a:ext cx="1348055" cy="1430820"/>
      </dsp:txXfrm>
    </dsp:sp>
    <dsp:sp modelId="{AAC6927F-A8A5-3D4B-8183-9B9D581E0294}">
      <dsp:nvSpPr>
        <dsp:cNvPr id="0" name=""/>
        <dsp:cNvSpPr/>
      </dsp:nvSpPr>
      <dsp:spPr>
        <a:xfrm>
          <a:off x="1650151" y="2312296"/>
          <a:ext cx="460201" cy="356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1650151" y="2383598"/>
        <a:ext cx="353248" cy="213906"/>
      </dsp:txXfrm>
    </dsp:sp>
    <dsp:sp modelId="{1B3EC3DC-7E93-7E42-9897-EB098CDE2E3D}">
      <dsp:nvSpPr>
        <dsp:cNvPr id="0" name=""/>
        <dsp:cNvSpPr/>
      </dsp:nvSpPr>
      <dsp:spPr>
        <a:xfrm>
          <a:off x="2301380" y="2375351"/>
          <a:ext cx="1431935" cy="34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Gewichtung der Zielkriterien</a:t>
          </a:r>
        </a:p>
      </dsp:txBody>
      <dsp:txXfrm>
        <a:off x="2301380" y="2375351"/>
        <a:ext cx="1431935" cy="230400"/>
      </dsp:txXfrm>
    </dsp:sp>
    <dsp:sp modelId="{FC4E7B29-3FB7-D643-ABEC-D6F6245B4D0F}">
      <dsp:nvSpPr>
        <dsp:cNvPr id="0" name=""/>
        <dsp:cNvSpPr/>
      </dsp:nvSpPr>
      <dsp:spPr>
        <a:xfrm>
          <a:off x="2594668" y="2605751"/>
          <a:ext cx="1431935" cy="151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u="sng" kern="1200" dirty="0"/>
            <a:t>Paarvergleich: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Vergleich jedes Kriteriums mit jedem anderen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Ein Punkt für jedes Kriterium, welches wichtiger als ein anderes eingestuft wurde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Falls ein Kriterium ohne Punkt bleibt: Ein Extrapunkt für alle Kriterien</a:t>
          </a:r>
        </a:p>
      </dsp:txBody>
      <dsp:txXfrm>
        <a:off x="2636608" y="2647691"/>
        <a:ext cx="1348055" cy="1430820"/>
      </dsp:txXfrm>
    </dsp:sp>
    <dsp:sp modelId="{371E6CAE-762F-CB4A-A495-EE438A89D39A}">
      <dsp:nvSpPr>
        <dsp:cNvPr id="0" name=""/>
        <dsp:cNvSpPr/>
      </dsp:nvSpPr>
      <dsp:spPr>
        <a:xfrm>
          <a:off x="3950392" y="2312296"/>
          <a:ext cx="460201" cy="356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3950392" y="2383598"/>
        <a:ext cx="353248" cy="213906"/>
      </dsp:txXfrm>
    </dsp:sp>
    <dsp:sp modelId="{8596DEBF-FAA6-7240-8265-F87702C3818F}">
      <dsp:nvSpPr>
        <dsp:cNvPr id="0" name=""/>
        <dsp:cNvSpPr/>
      </dsp:nvSpPr>
      <dsp:spPr>
        <a:xfrm>
          <a:off x="4601621" y="2375351"/>
          <a:ext cx="1431935" cy="34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der Teilnutzen</a:t>
          </a:r>
        </a:p>
      </dsp:txBody>
      <dsp:txXfrm>
        <a:off x="4601621" y="2375351"/>
        <a:ext cx="1431935" cy="230400"/>
      </dsp:txXfrm>
    </dsp:sp>
    <dsp:sp modelId="{7423E7D2-7881-2841-8E1B-BF75FF0931F9}">
      <dsp:nvSpPr>
        <dsp:cNvPr id="0" name=""/>
        <dsp:cNvSpPr/>
      </dsp:nvSpPr>
      <dsp:spPr>
        <a:xfrm>
          <a:off x="4894909" y="2605751"/>
          <a:ext cx="1431935" cy="151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>
              <a:sym typeface="Wingdings"/>
            </a:rPr>
            <a:t>Zuordnung des Teilzielerreichungsgrads für jedes Zielkriterium auf Basis einer Transformationsfunktion</a:t>
          </a:r>
          <a:endParaRPr lang="de-DE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Nutzung eines Benchmarks für die Beurteilung</a:t>
          </a:r>
        </a:p>
      </dsp:txBody>
      <dsp:txXfrm>
        <a:off x="4936849" y="2647691"/>
        <a:ext cx="1348055" cy="1430820"/>
      </dsp:txXfrm>
    </dsp:sp>
    <dsp:sp modelId="{E105672A-1A44-EA47-945F-A5D22991588E}">
      <dsp:nvSpPr>
        <dsp:cNvPr id="0" name=""/>
        <dsp:cNvSpPr/>
      </dsp:nvSpPr>
      <dsp:spPr>
        <a:xfrm>
          <a:off x="6250632" y="2312296"/>
          <a:ext cx="460201" cy="3565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00" kern="1200"/>
        </a:p>
      </dsp:txBody>
      <dsp:txXfrm>
        <a:off x="6250632" y="2383598"/>
        <a:ext cx="353248" cy="213906"/>
      </dsp:txXfrm>
    </dsp:sp>
    <dsp:sp modelId="{B86B294E-7F4D-E34D-9B09-8EF1C445184B}">
      <dsp:nvSpPr>
        <dsp:cNvPr id="0" name=""/>
        <dsp:cNvSpPr/>
      </dsp:nvSpPr>
      <dsp:spPr>
        <a:xfrm>
          <a:off x="6901861" y="2375351"/>
          <a:ext cx="1431935" cy="345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Ermittlung des Nutzwertes</a:t>
          </a:r>
        </a:p>
      </dsp:txBody>
      <dsp:txXfrm>
        <a:off x="6901861" y="2375351"/>
        <a:ext cx="1431935" cy="230400"/>
      </dsp:txXfrm>
    </dsp:sp>
    <dsp:sp modelId="{442CF257-352D-FB48-8935-C216C5C9BA4B}">
      <dsp:nvSpPr>
        <dsp:cNvPr id="0" name=""/>
        <dsp:cNvSpPr/>
      </dsp:nvSpPr>
      <dsp:spPr>
        <a:xfrm>
          <a:off x="7195149" y="2605751"/>
          <a:ext cx="1431935" cy="1514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800" kern="1200" dirty="0"/>
            <a:t>Verwendung einer Aggregationsvorschrift</a:t>
          </a:r>
        </a:p>
      </dsp:txBody>
      <dsp:txXfrm>
        <a:off x="7237089" y="2647691"/>
        <a:ext cx="1348055" cy="1430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B51E8-16C2-2A44-AF67-06C75F41C118}">
      <dsp:nvSpPr>
        <dsp:cNvPr id="0" name=""/>
        <dsp:cNvSpPr/>
      </dsp:nvSpPr>
      <dsp:spPr>
        <a:xfrm rot="5400000">
          <a:off x="5177610" y="-2351239"/>
          <a:ext cx="561719" cy="5407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Unmittelbares Ausdrücken der Präferenzen durch Gewichtungsfaktoren</a:t>
          </a:r>
        </a:p>
      </dsp:txBody>
      <dsp:txXfrm rot="-5400000">
        <a:off x="2754696" y="99096"/>
        <a:ext cx="5380127" cy="506877"/>
      </dsp:txXfrm>
    </dsp:sp>
    <dsp:sp modelId="{B3BC9462-908A-9F49-9F30-A1A40BF24F8B}">
      <dsp:nvSpPr>
        <dsp:cNvPr id="0" name=""/>
        <dsp:cNvSpPr/>
      </dsp:nvSpPr>
      <dsp:spPr>
        <a:xfrm>
          <a:off x="287049" y="1459"/>
          <a:ext cx="2467646" cy="70214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Direkte Intervallskalierung</a:t>
          </a:r>
        </a:p>
      </dsp:txBody>
      <dsp:txXfrm>
        <a:off x="321325" y="35735"/>
        <a:ext cx="2399094" cy="633596"/>
      </dsp:txXfrm>
    </dsp:sp>
    <dsp:sp modelId="{C2EAC5DA-69B0-5442-BE26-502A4F62290B}">
      <dsp:nvSpPr>
        <dsp:cNvPr id="0" name=""/>
        <dsp:cNvSpPr/>
      </dsp:nvSpPr>
      <dsp:spPr>
        <a:xfrm rot="5400000">
          <a:off x="5177610" y="-1613983"/>
          <a:ext cx="561719" cy="5407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Bildung</a:t>
          </a:r>
          <a:r>
            <a:rPr lang="de-DE" sz="1100" kern="1200" baseline="0" dirty="0"/>
            <a:t> einer Rangreihe der Zielkriterien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Sukzessives Ersetzen der Rangreihe durch Gewichtungsfaktoren</a:t>
          </a:r>
        </a:p>
      </dsp:txBody>
      <dsp:txXfrm rot="-5400000">
        <a:off x="2754696" y="836352"/>
        <a:ext cx="5380127" cy="506877"/>
      </dsp:txXfrm>
    </dsp:sp>
    <dsp:sp modelId="{0953B177-3345-E74F-A6FC-D1BE07C39BB0}">
      <dsp:nvSpPr>
        <dsp:cNvPr id="0" name=""/>
        <dsp:cNvSpPr/>
      </dsp:nvSpPr>
      <dsp:spPr>
        <a:xfrm>
          <a:off x="287049" y="738716"/>
          <a:ext cx="2467646" cy="70214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Indirekte Intervallskalierung</a:t>
          </a:r>
        </a:p>
      </dsp:txBody>
      <dsp:txXfrm>
        <a:off x="321325" y="772992"/>
        <a:ext cx="2399094" cy="633596"/>
      </dsp:txXfrm>
    </dsp:sp>
    <dsp:sp modelId="{63D5645B-AA4C-8F4D-8D53-39665A567CD9}">
      <dsp:nvSpPr>
        <dsp:cNvPr id="0" name=""/>
        <dsp:cNvSpPr/>
      </dsp:nvSpPr>
      <dsp:spPr>
        <a:xfrm rot="5400000">
          <a:off x="5177610" y="-876727"/>
          <a:ext cx="561719" cy="5407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Vergeben vorläufiger Gewichtungsfaktoren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Absolvieren unterschiedlicher Prüfschritte zum Erhalt der endgültigen Gewichtungsfaktoren</a:t>
          </a:r>
        </a:p>
      </dsp:txBody>
      <dsp:txXfrm rot="-5400000">
        <a:off x="2754696" y="1573608"/>
        <a:ext cx="5380127" cy="506877"/>
      </dsp:txXfrm>
    </dsp:sp>
    <dsp:sp modelId="{C262763D-328C-AE4A-9882-F1A553C43665}">
      <dsp:nvSpPr>
        <dsp:cNvPr id="0" name=""/>
        <dsp:cNvSpPr/>
      </dsp:nvSpPr>
      <dsp:spPr>
        <a:xfrm>
          <a:off x="296945" y="1487845"/>
          <a:ext cx="2467646" cy="70214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Verhältnisskalierung</a:t>
          </a:r>
        </a:p>
      </dsp:txBody>
      <dsp:txXfrm>
        <a:off x="331221" y="1522121"/>
        <a:ext cx="2399094" cy="633596"/>
      </dsp:txXfrm>
    </dsp:sp>
    <dsp:sp modelId="{33902048-AEA1-8348-B54E-E33ED92F9409}">
      <dsp:nvSpPr>
        <dsp:cNvPr id="0" name=""/>
        <dsp:cNvSpPr/>
      </dsp:nvSpPr>
      <dsp:spPr>
        <a:xfrm rot="5400000">
          <a:off x="5177610" y="-139471"/>
          <a:ext cx="561719" cy="5407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Bestimmen des Gewichts der einzelnen Zielgrößen durch direkten Paarvergleich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Schrittweises Vergeben von jeweils einem Punkt an das Kriterium, welches als wichtiger als ein anderes eingestuft wurde</a:t>
          </a:r>
        </a:p>
      </dsp:txBody>
      <dsp:txXfrm rot="-5400000">
        <a:off x="2754696" y="2310864"/>
        <a:ext cx="5380127" cy="506877"/>
      </dsp:txXfrm>
    </dsp:sp>
    <dsp:sp modelId="{B236A1C5-1BF4-8947-A829-33958CC376B2}">
      <dsp:nvSpPr>
        <dsp:cNvPr id="0" name=""/>
        <dsp:cNvSpPr/>
      </dsp:nvSpPr>
      <dsp:spPr>
        <a:xfrm>
          <a:off x="287049" y="2213228"/>
          <a:ext cx="2467646" cy="70214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Paarvergleich</a:t>
          </a:r>
        </a:p>
      </dsp:txBody>
      <dsp:txXfrm>
        <a:off x="321325" y="2247504"/>
        <a:ext cx="2399094" cy="63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145-7186-5E4F-82C8-EF9437B1F933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315D-357B-FF4F-90A3-A39D45B2A5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6467-23B7-FB4F-888B-64D2357714EF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7AA0-1474-5647-B70C-4956639E2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27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1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22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0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01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611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53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648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2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2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177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16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748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00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43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9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890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8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2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9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145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919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2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4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29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5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87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20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EB1-6C24-A84A-91CF-D547EBBF95D3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0A82-5395-CF4C-8FA0-90EF05B03021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A8E-A763-B842-857A-71353F832585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2F9-F919-AE49-8DE5-B1486E299F37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B3CD-76FA-734E-9250-757FBCF9EB20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A0E-6A40-524D-98FF-755699846860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3B9A-D4B0-934A-9E19-4D9A267FC519}" type="datetime1">
              <a:rPr lang="de-DE" smtClean="0"/>
              <a:t>20.09.2019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A84-DC51-D640-AA83-FCB62599E798}" type="datetime1">
              <a:rPr lang="de-DE" smtClean="0"/>
              <a:t>20.09.2019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42B-8B8D-C444-92C8-4B0B8DE14333}" type="datetime1">
              <a:rPr lang="de-DE" smtClean="0"/>
              <a:t>20.09.2019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AE8-15EB-3D4A-A32E-5E6D884157F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4BAF-E471-CB40-8C34-07417076ACB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ABB694-BBCA-4148-A305-5544807F15D7}" type="datetime1">
              <a:rPr lang="de-DE" smtClean="0"/>
              <a:t>20.09.2019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cap="none" dirty="0">
                <a:latin typeface="Arial"/>
                <a:cs typeface="Arial"/>
              </a:rPr>
              <a:t>Investitionstheorie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200" cap="none" dirty="0">
                <a:latin typeface="Arial"/>
                <a:cs typeface="Arial"/>
              </a:rPr>
              <a:t>und 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600" cap="none" dirty="0">
                <a:latin typeface="Arial"/>
                <a:cs typeface="Arial"/>
              </a:rPr>
              <a:t>Investitionsrechnung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2628900"/>
            <a:ext cx="6968046" cy="575060"/>
          </a:xfrm>
        </p:spPr>
        <p:txBody>
          <a:bodyPr>
            <a:normAutofit/>
          </a:bodyPr>
          <a:lstStyle/>
          <a:p>
            <a:r>
              <a:rPr lang="de-DE" sz="1600" dirty="0"/>
              <a:t>Folien zum Lehrbuch: Walther Busse von </a:t>
            </a:r>
            <a:r>
              <a:rPr lang="de-DE" sz="1600" dirty="0" err="1"/>
              <a:t>Colbe</a:t>
            </a:r>
            <a:r>
              <a:rPr lang="de-DE" sz="1600"/>
              <a:t> / Frank Witte</a:t>
            </a:r>
            <a:endParaRPr lang="de-DE" sz="16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5799" y="3420900"/>
            <a:ext cx="8262709" cy="1156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Kapitel 9: </a:t>
            </a:r>
          </a:p>
          <a:p>
            <a:r>
              <a:rPr lang="de-DE" dirty="0"/>
              <a:t>Nutzwertanalyse als Bewertungsinstrument für nicht monetäre </a:t>
            </a:r>
          </a:p>
          <a:p>
            <a:r>
              <a:rPr lang="de-DE" dirty="0"/>
              <a:t>Aspekte von Investitionen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54" y="4577682"/>
            <a:ext cx="2222659" cy="508603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CEAC7823-DD9A-4D0E-88D6-5C74240CD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95202"/>
              </p:ext>
            </p:extLst>
          </p:nvPr>
        </p:nvGraphicFramePr>
        <p:xfrm>
          <a:off x="6977063" y="288925"/>
          <a:ext cx="155733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2520360" imgH="3602520" progId="Photoshop.Image.13">
                  <p:embed/>
                </p:oleObj>
              </mc:Choice>
              <mc:Fallback>
                <p:oleObj name="Image" r:id="rId4" imgW="2520360" imgH="36025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B4AFB1-7574-4CEC-A784-AE313DE42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7063" y="288925"/>
                        <a:ext cx="1557337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1493141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2. Schritt: </a:t>
            </a:r>
            <a:r>
              <a:rPr lang="de-DE" u="sng" dirty="0"/>
              <a:t>Gewichtung der Zielkriterien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73891879"/>
              </p:ext>
            </p:extLst>
          </p:nvPr>
        </p:nvGraphicFramePr>
        <p:xfrm>
          <a:off x="362197" y="1980446"/>
          <a:ext cx="8449294" cy="291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1F7341F-5E0B-466B-B7D6-A30DEBDE15E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9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6842932" y="221261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317</a:t>
            </a:r>
          </a:p>
        </p:txBody>
      </p:sp>
      <p:pic>
        <p:nvPicPr>
          <p:cNvPr id="10" name="Grafik 2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" y="2169614"/>
            <a:ext cx="5685905" cy="292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/>
          <p:cNvSpPr txBox="1"/>
          <p:nvPr/>
        </p:nvSpPr>
        <p:spPr>
          <a:xfrm>
            <a:off x="457200" y="1493141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2. Schritt: </a:t>
            </a:r>
            <a:r>
              <a:rPr lang="de-DE" u="sng" dirty="0"/>
              <a:t>Gewichtung der Zielkriterien 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1902697"/>
            <a:ext cx="3677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Ergebnis des Paarvergleichs möglicher Zielkriterien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9D3248-244B-4F3E-9EF7-A506DB5B74F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3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6842932" y="221261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317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00" y="1493141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2. Schritt: </a:t>
            </a:r>
            <a:r>
              <a:rPr lang="de-DE" u="sng" dirty="0"/>
              <a:t>Gewichtung der Zielkriterien 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1962072"/>
            <a:ext cx="410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Zielwertkriteriengewichtung</a:t>
            </a:r>
            <a:r>
              <a:rPr lang="de-DE" sz="1200" dirty="0"/>
              <a:t> auf Basis des Paarvergleichs </a:t>
            </a:r>
          </a:p>
        </p:txBody>
      </p:sp>
      <p:pic>
        <p:nvPicPr>
          <p:cNvPr id="14" name="Grafik 2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306780"/>
            <a:ext cx="5760720" cy="243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D9AA5D-2F33-4631-A149-E5043DB8A01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59" y="3365457"/>
            <a:ext cx="5969000" cy="10414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90" y="4307306"/>
            <a:ext cx="6378322" cy="105853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7200" y="1493141"/>
            <a:ext cx="384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3. Schritt: </a:t>
            </a:r>
            <a:r>
              <a:rPr lang="de-DE" u="sng" dirty="0"/>
              <a:t>Ermittlung der Teilnutzen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1962937"/>
            <a:ext cx="859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de-DE" sz="1400" dirty="0">
                <a:sym typeface="Wingdings"/>
              </a:rPr>
              <a:t>Zuordnung des Teilzielerreichungsgrads für jedes Zielkriterium auf Basis einer Transformationsfunktion</a:t>
            </a:r>
          </a:p>
          <a:p>
            <a:pPr marL="285750" indent="-285750">
              <a:buFont typeface="Wingdings" charset="2"/>
              <a:buChar char="à"/>
            </a:pPr>
            <a:r>
              <a:rPr lang="de-DE" sz="1400" dirty="0">
                <a:sym typeface="Wingdings"/>
              </a:rPr>
              <a:t>Ermittlung des Teilnutzens </a:t>
            </a:r>
            <a:r>
              <a:rPr lang="de-DE" sz="1400" i="1" dirty="0" err="1">
                <a:sym typeface="Wingdings"/>
              </a:rPr>
              <a:t>n</a:t>
            </a:r>
            <a:r>
              <a:rPr lang="de-DE" sz="1400" i="1" baseline="-25000" dirty="0" err="1">
                <a:sym typeface="Wingdings"/>
              </a:rPr>
              <a:t>ij</a:t>
            </a:r>
            <a:endParaRPr lang="de-DE" sz="1400" dirty="0"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7200" y="3031922"/>
            <a:ext cx="663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/>
              <a:t>Lineare und logarithmische Abbildungsregel für das Zielkriterium „Prozessor-Takt“: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33F38C-2130-4E92-9F35-0604AA912DE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76789" y="240263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318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" y="1884608"/>
            <a:ext cx="678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Der Teilnutzen des Notebook </a:t>
            </a:r>
            <a:r>
              <a:rPr lang="de-DE" sz="1400" i="1" dirty="0"/>
              <a:t>A</a:t>
            </a:r>
            <a:r>
              <a:rPr lang="de-DE" sz="1400" dirty="0"/>
              <a:t> mit einem Prozessor-Takt von 2.000 MHz ist auf der Basis einer linearen bzw. einer logarithmischen Transformationsfunktion zu ermitteln. Das Benchmark-Gerät hat einen Prozessor-Takt von 2.900 MHz.</a:t>
            </a:r>
          </a:p>
          <a:p>
            <a:endParaRPr lang="de-DE" sz="1400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8179" y="2735118"/>
            <a:ext cx="6547945" cy="1100612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8180" y="3644839"/>
            <a:ext cx="6506663" cy="113520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7200" y="1493141"/>
            <a:ext cx="723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3. Schritt: </a:t>
            </a:r>
            <a:r>
              <a:rPr lang="de-DE" u="sng" dirty="0"/>
              <a:t>Ermittlung der Teilnutzen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76747" y="3934178"/>
            <a:ext cx="1636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ym typeface="Wingdings"/>
              </a:rPr>
              <a:t> höherer Teilnutzen</a:t>
            </a:r>
            <a:endParaRPr lang="de-DE" sz="120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726BB7D-3884-4DCA-B90D-23A7E471827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0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141575" y="2358949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319</a:t>
            </a:r>
          </a:p>
        </p:txBody>
      </p:sp>
      <p:pic>
        <p:nvPicPr>
          <p:cNvPr id="15" name="Grafik 2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0" y="2212614"/>
            <a:ext cx="4479832" cy="2837299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457200" y="1493141"/>
            <a:ext cx="723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3. Schritt: </a:t>
            </a:r>
            <a:r>
              <a:rPr lang="de-DE" u="sng" dirty="0"/>
              <a:t>Ermittlung der Teilnutzen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7200" y="1902697"/>
            <a:ext cx="369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Lineare vs. logarithmische Transformationsfunktion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C91378-6329-4959-9CB3-A85E4AEAF0B9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4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496314" y="345439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07608" y="4866501"/>
            <a:ext cx="42867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Mögliche Transformationsfunktion für das Zielkriterium „Akkulaufzeit“</a:t>
            </a:r>
          </a:p>
        </p:txBody>
      </p:sp>
      <p:pic>
        <p:nvPicPr>
          <p:cNvPr id="13" name="Grafik 23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5" y="2037544"/>
            <a:ext cx="4310380" cy="2780030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457200" y="1493141"/>
            <a:ext cx="723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3. Schritt: </a:t>
            </a:r>
            <a:r>
              <a:rPr lang="de-DE" u="sng" dirty="0"/>
              <a:t>Ermittlung der Teilnutzen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9392" y="2406876"/>
            <a:ext cx="3063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ym typeface="Wingdings"/>
              </a:rPr>
              <a:t>Ein Nutzer, der ausschließlich während seiner Hin- und Rückfahrt im Zug auf Akkubetrieb angewiesen ist </a:t>
            </a:r>
            <a:r>
              <a:rPr lang="mr-IN" sz="1400" dirty="0">
                <a:sym typeface="Wingdings"/>
              </a:rPr>
              <a:t>–</a:t>
            </a:r>
            <a:r>
              <a:rPr lang="de-DE" sz="1400" dirty="0">
                <a:sym typeface="Wingdings"/>
              </a:rPr>
              <a:t> </a:t>
            </a:r>
          </a:p>
          <a:p>
            <a:endParaRPr lang="de-DE" sz="1400" dirty="0">
              <a:sym typeface="Wingdings"/>
            </a:endParaRPr>
          </a:p>
          <a:p>
            <a:r>
              <a:rPr lang="de-DE" sz="1400" dirty="0">
                <a:sym typeface="Wingdings"/>
              </a:rPr>
              <a:t>Akkulaufzeiten, die länger als die gewöhnliche Fahrzeit sind, sind ohne zusätzlichen Nutzen</a:t>
            </a:r>
            <a:endParaRPr lang="de-DE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E54AA75-F4B7-46C5-8E46-0723C6DF853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341936" y="1335613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320</a:t>
            </a:r>
          </a:p>
        </p:txBody>
      </p:sp>
      <p:pic>
        <p:nvPicPr>
          <p:cNvPr id="14" name="Grafik 24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8" y="2308244"/>
            <a:ext cx="3061970" cy="14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24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66" y="2308243"/>
            <a:ext cx="3061970" cy="147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/>
          <p:cNvSpPr txBox="1"/>
          <p:nvPr/>
        </p:nvSpPr>
        <p:spPr>
          <a:xfrm>
            <a:off x="457200" y="1493141"/>
            <a:ext cx="384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3. Schritt: </a:t>
            </a:r>
            <a:r>
              <a:rPr lang="de-DE" u="sng" dirty="0"/>
              <a:t>Ermittlung der Teilnutzen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599835" y="4196801"/>
            <a:ext cx="7891022" cy="688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Transformationsfunktionen sollten nicht abstrakt aufgestellt werden, sondern sich an den individuellen </a:t>
            </a:r>
            <a:r>
              <a:rPr lang="de-DE" sz="1400"/>
              <a:t>Nutzerbedürfnissen orientieren.</a:t>
            </a:r>
            <a:endParaRPr lang="de-DE" sz="14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9D953C-E126-4685-BF62-18D9B401D7EA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34153" t="7276" r="34497" b="27817"/>
          <a:stretch/>
        </p:blipFill>
        <p:spPr>
          <a:xfrm>
            <a:off x="2828705" y="2668231"/>
            <a:ext cx="2256313" cy="91440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57200" y="1493141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4. Schritt: </a:t>
            </a:r>
            <a:r>
              <a:rPr lang="de-DE" u="sng" dirty="0"/>
              <a:t>Ermittlung des Nutzwertes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2253579"/>
            <a:ext cx="3348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Anwenden </a:t>
            </a:r>
            <a:r>
              <a:rPr lang="de-DE" sz="1400"/>
              <a:t>einer Aggregationsvorschrift: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7200" y="3443844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Wobei: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95698" y="3996575"/>
            <a:ext cx="32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g</a:t>
            </a:r>
            <a:r>
              <a:rPr lang="de-DE" sz="1400" i="1" dirty="0"/>
              <a:t> </a:t>
            </a:r>
            <a:r>
              <a:rPr lang="de-DE" sz="1400" dirty="0"/>
              <a:t>= Gewicht der einzelnen Zielkriterien</a:t>
            </a:r>
          </a:p>
          <a:p>
            <a:r>
              <a:rPr lang="de-DE" sz="1400" i="1" dirty="0" err="1"/>
              <a:t>n</a:t>
            </a:r>
            <a:r>
              <a:rPr lang="de-DE" sz="1400" i="1" dirty="0"/>
              <a:t> </a:t>
            </a:r>
            <a:r>
              <a:rPr lang="de-DE" sz="1400" dirty="0"/>
              <a:t>= ermittelter Teilnutzen </a:t>
            </a:r>
            <a:endParaRPr lang="de-DE" sz="1400" i="1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DD8146C-D979-43AF-9BFA-1E6A601A68C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8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0" name="Rechteck 9"/>
          <p:cNvSpPr/>
          <p:nvPr/>
        </p:nvSpPr>
        <p:spPr>
          <a:xfrm>
            <a:off x="7165725" y="199554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322</a:t>
            </a:r>
          </a:p>
        </p:txBody>
      </p:sp>
      <p:pic>
        <p:nvPicPr>
          <p:cNvPr id="12" name="Grafik 24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59" y="2193341"/>
            <a:ext cx="5303932" cy="277339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/>
          <p:cNvSpPr txBox="1"/>
          <p:nvPr/>
        </p:nvSpPr>
        <p:spPr>
          <a:xfrm>
            <a:off x="457200" y="1493141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4. Schritt: </a:t>
            </a:r>
            <a:r>
              <a:rPr lang="de-DE" u="sng" dirty="0"/>
              <a:t>Ermittlung des Nutzwertes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" y="1902697"/>
            <a:ext cx="3980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Nutzwertermittlung für den technisch orientierten Nutzer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67" y="4522237"/>
            <a:ext cx="5969000" cy="889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018322" y="471450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Wingdings"/>
              </a:rPr>
              <a:t></a:t>
            </a:r>
            <a:endParaRPr lang="de-DE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D02DE0-7FC0-45FF-8345-611D109BBD4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9.1 Problemstellung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8988" y="1132351"/>
            <a:ext cx="984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/>
              </a:rPr>
              <a:t> </a:t>
            </a:r>
            <a:r>
              <a:rPr lang="de-DE" i="1" dirty="0"/>
              <a:t>Menschen treffen Entscheidungen mit begrenzter </a:t>
            </a:r>
            <a:r>
              <a:rPr lang="de-DE" i="1"/>
              <a:t>Rationalität.</a:t>
            </a:r>
            <a:endParaRPr lang="de-DE" i="1" dirty="0"/>
          </a:p>
        </p:txBody>
      </p:sp>
      <p:sp>
        <p:nvSpPr>
          <p:cNvPr id="16" name="Rechteck 15"/>
          <p:cNvSpPr/>
          <p:nvPr/>
        </p:nvSpPr>
        <p:spPr>
          <a:xfrm>
            <a:off x="776087" y="3014324"/>
            <a:ext cx="1610972" cy="67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 err="1"/>
              <a:t>Kahneman</a:t>
            </a:r>
            <a:endParaRPr lang="de-DE" sz="1400" b="1" dirty="0"/>
          </a:p>
        </p:txBody>
      </p:sp>
      <p:sp>
        <p:nvSpPr>
          <p:cNvPr id="17" name="Rechteck 16"/>
          <p:cNvSpPr/>
          <p:nvPr/>
        </p:nvSpPr>
        <p:spPr>
          <a:xfrm>
            <a:off x="3296255" y="1953646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System 1</a:t>
            </a:r>
          </a:p>
        </p:txBody>
      </p:sp>
      <p:sp>
        <p:nvSpPr>
          <p:cNvPr id="18" name="Rechteck 17"/>
          <p:cNvSpPr/>
          <p:nvPr/>
        </p:nvSpPr>
        <p:spPr>
          <a:xfrm>
            <a:off x="3296255" y="3919038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System 2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1581573" y="2455489"/>
            <a:ext cx="1714682" cy="558835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1581573" y="3694114"/>
            <a:ext cx="1714682" cy="726767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815249" y="3976354"/>
            <a:ext cx="2639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Langsame, durchdachte, logische Entscheidungen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658890" y="2034001"/>
            <a:ext cx="2639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Schnelle, instinktive, emotionale Entscheidungen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96255" y="3295445"/>
            <a:ext cx="5166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>
                <a:sym typeface="Wingdings"/>
              </a:rPr>
              <a:t> Prozessualer Handlungsrahmen: </a:t>
            </a:r>
            <a:r>
              <a:rPr lang="de-DE" sz="1400" dirty="0">
                <a:sym typeface="Wingdings"/>
              </a:rPr>
              <a:t>Begrenzung des System 1</a:t>
            </a:r>
            <a:endParaRPr lang="de-DE" sz="1400" dirty="0"/>
          </a:p>
        </p:txBody>
      </p:sp>
      <p:sp>
        <p:nvSpPr>
          <p:cNvPr id="12" name="Rechteck 11"/>
          <p:cNvSpPr/>
          <p:nvPr/>
        </p:nvSpPr>
        <p:spPr>
          <a:xfrm>
            <a:off x="3016332" y="1757544"/>
            <a:ext cx="5438898" cy="1454776"/>
          </a:xfrm>
          <a:prstGeom prst="rect">
            <a:avLst/>
          </a:prstGeom>
          <a:noFill/>
          <a:ln w="349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9B4C11-DB68-4935-889E-446B7B28CA0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0" name="Rechteck 9"/>
          <p:cNvSpPr/>
          <p:nvPr/>
        </p:nvSpPr>
        <p:spPr>
          <a:xfrm>
            <a:off x="7141575" y="21978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322</a:t>
            </a:r>
          </a:p>
        </p:txBody>
      </p:sp>
      <p:pic>
        <p:nvPicPr>
          <p:cNvPr id="13" name="Grafik 24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5" y="2252743"/>
            <a:ext cx="5760720" cy="2468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457200" y="1493141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4. Schritt: </a:t>
            </a:r>
            <a:r>
              <a:rPr lang="de-DE" u="sng" dirty="0"/>
              <a:t>Ermittlung des Nutzwertes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902697"/>
            <a:ext cx="4846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Nutzwertermittlung für den Nutzer von Office-Standardanwendungen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467" y="4276488"/>
            <a:ext cx="5969000" cy="889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018322" y="447699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ym typeface="Wingdings"/>
              </a:rPr>
              <a:t></a:t>
            </a:r>
            <a:endParaRPr lang="de-DE" sz="14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C3E178-F54D-4929-9A33-E3C14CA2DD65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5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76087" y="2859949"/>
            <a:ext cx="1610972" cy="6797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Vorläufige Nutzwerte</a:t>
            </a:r>
          </a:p>
        </p:txBody>
      </p:sp>
      <p:sp>
        <p:nvSpPr>
          <p:cNvPr id="12" name="Rechteck 11"/>
          <p:cNvSpPr/>
          <p:nvPr/>
        </p:nvSpPr>
        <p:spPr>
          <a:xfrm>
            <a:off x="3296255" y="1799271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Reaktion auf Veränderungen einzelner Bestandteile?</a:t>
            </a:r>
          </a:p>
        </p:txBody>
      </p:sp>
      <p:sp>
        <p:nvSpPr>
          <p:cNvPr id="13" name="Rechteck 12"/>
          <p:cNvSpPr/>
          <p:nvPr/>
        </p:nvSpPr>
        <p:spPr>
          <a:xfrm>
            <a:off x="3296255" y="3764663"/>
            <a:ext cx="2259566" cy="10036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Ist die ermittelte Präferenzfolge stabil?</a:t>
            </a:r>
          </a:p>
        </p:txBody>
      </p:sp>
      <p:cxnSp>
        <p:nvCxnSpPr>
          <p:cNvPr id="14" name="Gerade Verbindung 13"/>
          <p:cNvCxnSpPr/>
          <p:nvPr/>
        </p:nvCxnSpPr>
        <p:spPr>
          <a:xfrm flipV="1">
            <a:off x="1581573" y="2301114"/>
            <a:ext cx="1714682" cy="558835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581573" y="3539739"/>
            <a:ext cx="1714682" cy="726767"/>
          </a:xfrm>
          <a:prstGeom prst="line">
            <a:avLst/>
          </a:prstGeom>
          <a:ln>
            <a:solidFill>
              <a:srgbClr val="2929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450295" y="3015178"/>
            <a:ext cx="229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Sensitivitätsanalyse</a:t>
            </a:r>
            <a:endParaRPr lang="de-DE" dirty="0"/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4426038" y="3223597"/>
            <a:ext cx="1844133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A3D212D-2F30-4170-A332-A97F4E56667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0128" y="1701284"/>
            <a:ext cx="392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Sensitivitätsanalyse </a:t>
            </a:r>
            <a:r>
              <a:rPr lang="de-DE" u="sng"/>
              <a:t>- Beispiel</a:t>
            </a:r>
            <a:endParaRPr lang="de-DE" u="sng" dirty="0"/>
          </a:p>
        </p:txBody>
      </p:sp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515" y="2244435"/>
            <a:ext cx="6935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de-DE" dirty="0">
                <a:sym typeface="Wingdings"/>
              </a:rPr>
              <a:t>Gleichzeitige stufenweise Änderung der jeweils drei größten Gewichtungsfaktoren um </a:t>
            </a:r>
          </a:p>
          <a:p>
            <a:pPr marL="285750" indent="-285750">
              <a:buFont typeface="Wingdings" charset="2"/>
              <a:buChar char="à"/>
            </a:pPr>
            <a:endParaRPr lang="de-DE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endParaRPr lang="de-DE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dirty="0">
                <a:sym typeface="Wingdings"/>
              </a:rPr>
              <a:t>Entsprechende Anpassung der restlichen Gewichtungsfaktoren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7522" y="2809731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-50%, -30%, -20%, -10%, +10%, +20%, +30%, +50%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13A04F-B495-49C5-8B8E-B7B383B0F27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7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324</a:t>
            </a:r>
          </a:p>
        </p:txBody>
      </p:sp>
      <p:pic>
        <p:nvPicPr>
          <p:cNvPr id="10" name="Grafik 24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2" y="2458721"/>
            <a:ext cx="5760720" cy="1976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457200" y="1885950"/>
            <a:ext cx="5027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Sensitivitätstest für Nutzer von Office-Standardanwendungen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770D78-A9A7-48FE-A73B-598B9D7B5A2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2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79073"/>
            <a:ext cx="6966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Rangfolge bei Sensitivitätsanpassungen für Nutzer von Office-Standardanwendungen</a:t>
            </a:r>
          </a:p>
        </p:txBody>
      </p:sp>
      <p:pic>
        <p:nvPicPr>
          <p:cNvPr id="11" name="Grafik 24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98" y="2211781"/>
            <a:ext cx="5760720" cy="23348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98764" y="4738257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Wingdings"/>
              </a:rPr>
              <a:t> Bestätigung der ursprünglichen Rangfolge: </a:t>
            </a:r>
            <a:endParaRPr lang="de-DE" sz="1400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69" y="4539897"/>
            <a:ext cx="6413188" cy="95515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FEC4CEF-F3D1-44A5-91F6-A1A3EEE71B2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43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325</a:t>
            </a:r>
          </a:p>
        </p:txBody>
      </p:sp>
      <p:pic>
        <p:nvPicPr>
          <p:cNvPr id="12" name="Grafik 24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7" y="2211403"/>
            <a:ext cx="5760720" cy="2677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457200" y="1755324"/>
            <a:ext cx="4363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Sensitivitätstest für den technisch orientierten Nutzer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A0A4D8-9805-4396-80BF-BE24734DF56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6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9.3.2 Sensitivitätsanalyse zu den vorläufigen Ergebnissen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325</a:t>
            </a:r>
          </a:p>
        </p:txBody>
      </p:sp>
      <p:pic>
        <p:nvPicPr>
          <p:cNvPr id="11" name="Grafik 24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7" y="1944495"/>
            <a:ext cx="5760720" cy="234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457200" y="1482192"/>
            <a:ext cx="624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Rangfolge bei Sensitivitätsanpassungen für den technisch orientierten Nutzer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58141" y="4454896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à"/>
            </a:pPr>
            <a:r>
              <a:rPr lang="de-DE" sz="1400" dirty="0">
                <a:sym typeface="Wingdings"/>
              </a:rPr>
              <a:t>Die zuerst ermittelte Rangfolge ist nicht stabil und damit nicht verlässlich!</a:t>
            </a:r>
          </a:p>
          <a:p>
            <a:pPr marL="285750" indent="-285750">
              <a:buFont typeface="Wingdings" charset="2"/>
              <a:buChar char="à"/>
            </a:pPr>
            <a:r>
              <a:rPr lang="de-DE" sz="1400" dirty="0">
                <a:sym typeface="Wingdings"/>
              </a:rPr>
              <a:t>Es ergibt sich die Präferenzfolge	und</a:t>
            </a:r>
            <a:endParaRPr lang="de-DE" sz="14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/>
          <a:srcRect l="40090" t="16996" r="52311" b="29709"/>
          <a:stretch/>
        </p:blipFill>
        <p:spPr>
          <a:xfrm>
            <a:off x="3621971" y="4646772"/>
            <a:ext cx="486889" cy="508603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5"/>
          <a:srcRect l="51426" t="16996" r="39523" b="50811"/>
          <a:stretch/>
        </p:blipFill>
        <p:spPr>
          <a:xfrm>
            <a:off x="4795552" y="4652653"/>
            <a:ext cx="579912" cy="307217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276A65-89AF-4151-90A3-3A5567854AB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2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9.3.3 Bewertung der Nutzwertanalyse</a:t>
            </a:r>
          </a:p>
        </p:txBody>
      </p:sp>
      <p:sp>
        <p:nvSpPr>
          <p:cNvPr id="10" name="Plus 9"/>
          <p:cNvSpPr/>
          <p:nvPr/>
        </p:nvSpPr>
        <p:spPr>
          <a:xfrm>
            <a:off x="870157" y="3541243"/>
            <a:ext cx="1246441" cy="1340633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Minus 10"/>
          <p:cNvSpPr/>
          <p:nvPr/>
        </p:nvSpPr>
        <p:spPr>
          <a:xfrm>
            <a:off x="870157" y="1589274"/>
            <a:ext cx="1246441" cy="1227443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998515" y="3541243"/>
            <a:ext cx="57447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/>
              <a:t>Vorteile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Die subjektive Bewertung wird transparent und damit intersubjektiv nachprüfbar.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Durch Sensitivitätsanalysen kann geprüft werden, ob die Entscheidung gegen Gewichtsveränderungen der Kriterien oder Veränderungen der Kriterienausprägung stabil sind.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998515" y="1757958"/>
            <a:ext cx="57447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/>
              <a:t>Nachteile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Keine in sich geschlossene Entscheidungsrechnung. Liefert folglich keine objektive Bewertung.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Skalierungsproblematik: Zusammenfassung von nicht kardinal skalierten Zielkriterien mittels der Transformationsfunktionen in Teilzielerreichungsgraden kann zu Verzerrungen des Gesamtnutzwertes führen</a:t>
            </a:r>
          </a:p>
          <a:p>
            <a:pPr marL="285750" indent="-285750">
              <a:buFontTx/>
              <a:buChar char="-"/>
            </a:pPr>
            <a:endParaRPr lang="de-DE" sz="12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5BA33F5-43CD-4C8E-9209-40A9FA6FE36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32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9.4 Beurteilung der Vorteilhaftigkeit einer Investitionsalternative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511449" y="1977617"/>
            <a:ext cx="2504117" cy="1345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Einzelbewertung der Investitionsrechnung (Kapitalwerte...)</a:t>
            </a:r>
          </a:p>
        </p:txBody>
      </p:sp>
      <p:sp>
        <p:nvSpPr>
          <p:cNvPr id="11" name="Rechteck 10"/>
          <p:cNvSpPr/>
          <p:nvPr/>
        </p:nvSpPr>
        <p:spPr>
          <a:xfrm>
            <a:off x="5085018" y="1977616"/>
            <a:ext cx="2504117" cy="1345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Ergebnis der Nutzwertanalyse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4568738" y="1748828"/>
            <a:ext cx="0" cy="1959518"/>
          </a:xfrm>
          <a:prstGeom prst="line">
            <a:avLst/>
          </a:prstGeom>
          <a:ln>
            <a:solidFill>
              <a:srgbClr val="29293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469719" y="124747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Gegenüberstellung:</a:t>
            </a:r>
          </a:p>
        </p:txBody>
      </p:sp>
      <p:sp>
        <p:nvSpPr>
          <p:cNvPr id="27" name="Rechteck 26"/>
          <p:cNvSpPr/>
          <p:nvPr/>
        </p:nvSpPr>
        <p:spPr>
          <a:xfrm>
            <a:off x="2008050" y="3853259"/>
            <a:ext cx="5127900" cy="450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Keine „automatischen“ Antworten</a:t>
            </a:r>
          </a:p>
        </p:txBody>
      </p:sp>
      <p:sp>
        <p:nvSpPr>
          <p:cNvPr id="28" name="Rechteck 27"/>
          <p:cNvSpPr/>
          <p:nvPr/>
        </p:nvSpPr>
        <p:spPr>
          <a:xfrm>
            <a:off x="2008050" y="4404452"/>
            <a:ext cx="5127900" cy="4506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Problemvisualisierung: Nachvollziehbare und </a:t>
            </a:r>
            <a:r>
              <a:rPr lang="de-DE" sz="1400" dirty="0" err="1"/>
              <a:t>kommunizierbare</a:t>
            </a:r>
            <a:r>
              <a:rPr lang="de-DE" sz="1400" dirty="0"/>
              <a:t> Entscheidungen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51ECA4-EA9F-46B0-ACA8-7F263C1585F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9.4 Beurteilung der Vorteilhaftigkeit einer Investitionsalternative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327</a:t>
            </a:r>
          </a:p>
        </p:txBody>
      </p:sp>
      <p:pic>
        <p:nvPicPr>
          <p:cNvPr id="10" name="Grafik 24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093"/>
          <a:stretch/>
        </p:blipFill>
        <p:spPr bwMode="auto">
          <a:xfrm>
            <a:off x="872243" y="1282442"/>
            <a:ext cx="5760720" cy="3788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57200" y="959916"/>
            <a:ext cx="739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Berechnung der Auszahlungsannuität bezogen auf die Nutzungsdauern der </a:t>
            </a:r>
            <a:r>
              <a:rPr lang="de-DE" sz="1400"/>
              <a:t>vier Notebooks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C183C7-FBC2-4DFD-911E-80DDD4497D6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9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9.1 Problemstellung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grpSp>
        <p:nvGrpSpPr>
          <p:cNvPr id="25" name="Gruppierung 24"/>
          <p:cNvGrpSpPr/>
          <p:nvPr/>
        </p:nvGrpSpPr>
        <p:grpSpPr>
          <a:xfrm>
            <a:off x="1935678" y="1641682"/>
            <a:ext cx="5545776" cy="3204934"/>
            <a:chOff x="6103917" y="447564"/>
            <a:chExt cx="5545776" cy="3204934"/>
          </a:xfrm>
        </p:grpSpPr>
        <p:grpSp>
          <p:nvGrpSpPr>
            <p:cNvPr id="20" name="Gruppierung 19"/>
            <p:cNvGrpSpPr/>
            <p:nvPr/>
          </p:nvGrpSpPr>
          <p:grpSpPr>
            <a:xfrm>
              <a:off x="6103917" y="447564"/>
              <a:ext cx="5545776" cy="2018820"/>
              <a:chOff x="3556910" y="2005752"/>
              <a:chExt cx="5545776" cy="2018820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3556910" y="2287990"/>
                <a:ext cx="2577954" cy="5580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Monetäre Perspektive</a:t>
                </a:r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6524732" y="2294980"/>
                <a:ext cx="2577954" cy="55802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Nicht-monetäre Perspektive</a:t>
                </a: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3556910" y="3088183"/>
                <a:ext cx="2577954" cy="9363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Nutzen der Investition lässt sich vollständig in monetären Einheiten ausdrücken</a:t>
                </a: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6519262" y="3088183"/>
                <a:ext cx="2583423" cy="9363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Nutzen der Investition lässt sich nicht immer in monetären Einheiten ausdrücken </a:t>
                </a:r>
              </a:p>
            </p:txBody>
          </p:sp>
          <p:cxnSp>
            <p:nvCxnSpPr>
              <p:cNvPr id="16" name="Gerade Verbindung 15"/>
              <p:cNvCxnSpPr/>
              <p:nvPr/>
            </p:nvCxnSpPr>
            <p:spPr>
              <a:xfrm flipH="1">
                <a:off x="5269655" y="2005752"/>
                <a:ext cx="1077567" cy="2822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6347222" y="2005752"/>
                <a:ext cx="1196578" cy="2822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>
                <a:endCxn id="14" idx="0"/>
              </p:cNvCxnSpPr>
              <p:nvPr/>
            </p:nvCxnSpPr>
            <p:spPr>
              <a:xfrm>
                <a:off x="4845887" y="2852881"/>
                <a:ext cx="0" cy="2353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>
                <a:stCxn id="13" idx="2"/>
                <a:endCxn id="15" idx="0"/>
              </p:cNvCxnSpPr>
              <p:nvPr/>
            </p:nvCxnSpPr>
            <p:spPr>
              <a:xfrm flipH="1">
                <a:off x="7810974" y="2853002"/>
                <a:ext cx="2735" cy="2351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hteck 20"/>
            <p:cNvSpPr/>
            <p:nvPr/>
          </p:nvSpPr>
          <p:spPr>
            <a:xfrm>
              <a:off x="6103917" y="2716109"/>
              <a:ext cx="2577954" cy="93638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Rationale Entscheidung auf Grundlage von z.B. Kapitalwert</a:t>
              </a:r>
            </a:p>
          </p:txBody>
        </p:sp>
        <p:cxnSp>
          <p:nvCxnSpPr>
            <p:cNvPr id="22" name="Gerade Verbindung 21"/>
            <p:cNvCxnSpPr>
              <a:endCxn id="21" idx="0"/>
            </p:cNvCxnSpPr>
            <p:nvPr/>
          </p:nvCxnSpPr>
          <p:spPr>
            <a:xfrm>
              <a:off x="7392894" y="2466384"/>
              <a:ext cx="0" cy="24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9066269" y="2712971"/>
              <a:ext cx="2577918" cy="9395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ln>
                    <a:solidFill>
                      <a:srgbClr val="C00000"/>
                    </a:solidFill>
                  </a:ln>
                </a:rPr>
                <a:t>Berücksichtigung der nicht-monetären Zielgrößen</a:t>
              </a:r>
            </a:p>
          </p:txBody>
        </p:sp>
        <p:cxnSp>
          <p:nvCxnSpPr>
            <p:cNvPr id="24" name="Gerade Verbindung 23"/>
            <p:cNvCxnSpPr>
              <a:stCxn id="15" idx="2"/>
            </p:cNvCxnSpPr>
            <p:nvPr/>
          </p:nvCxnSpPr>
          <p:spPr>
            <a:xfrm flipH="1">
              <a:off x="10355228" y="2466384"/>
              <a:ext cx="2753" cy="246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/>
          <p:cNvSpPr txBox="1"/>
          <p:nvPr/>
        </p:nvSpPr>
        <p:spPr>
          <a:xfrm>
            <a:off x="3224655" y="1254768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Investitionsentscheidungen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5C769B00-8BEA-4488-B676-FC0BCC6841A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2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9.4 Beurteilung der Vorteilhaftigkeit einer Investitionsalternative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341936" y="1606137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327</a:t>
            </a:r>
          </a:p>
        </p:txBody>
      </p:sp>
      <p:pic>
        <p:nvPicPr>
          <p:cNvPr id="10" name="Grafik 24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/>
          <a:stretch/>
        </p:blipFill>
        <p:spPr bwMode="auto">
          <a:xfrm>
            <a:off x="1002872" y="1261750"/>
            <a:ext cx="5760720" cy="38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457200" y="959916"/>
            <a:ext cx="739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Berechnung der Auszahlungsannuität bezogen auf die Nutzungsdauern der </a:t>
            </a:r>
            <a:r>
              <a:rPr lang="de-DE" sz="1400"/>
              <a:t>vier Notebooks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98261" y="3323822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Es ergibt sich </a:t>
            </a:r>
            <a:r>
              <a:rPr lang="de-DE" sz="1400"/>
              <a:t>die </a:t>
            </a:r>
          </a:p>
          <a:p>
            <a:r>
              <a:rPr lang="de-DE" sz="1400" dirty="0"/>
              <a:t>Präferenzreihenfolge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321" y="3630509"/>
            <a:ext cx="6921898" cy="103092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95D6439-5F11-41B6-863E-6ACEC66EE78B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9.4 Beurteilung der Vorteilhaftigkeit einer Investitionsalternative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096493" y="2568038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329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57200" y="1220680"/>
            <a:ext cx="788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Grafische Gegenüberstellung der Kapitalwertannuitäten und der Rangplätze der Nutzwertanalyse</a:t>
            </a:r>
          </a:p>
        </p:txBody>
      </p:sp>
      <p:pic>
        <p:nvPicPr>
          <p:cNvPr id="12" name="Grafik 25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5523"/>
            <a:ext cx="4148455" cy="270891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32716" y="4634897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ym typeface="Wingdings"/>
              </a:rPr>
              <a:t> Kaufargumentation?</a:t>
            </a:r>
            <a:endParaRPr lang="de-D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2BC694-AF1E-4E5F-8380-A8A505F48AD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8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9.5 Zusammenfassung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537139" y="1143000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Transparent machen von nicht monetären Aspekten von Investitionsalternativen im Rahmen der Entscheidungsfindung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1143000"/>
            <a:ext cx="2036449" cy="369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Nutzwertanalyse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37139" y="2130835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Keine „automatischen“ Ergebnisse</a:t>
            </a:r>
          </a:p>
        </p:txBody>
      </p:sp>
      <p:sp>
        <p:nvSpPr>
          <p:cNvPr id="13" name="Rechteck 12"/>
          <p:cNvSpPr/>
          <p:nvPr/>
        </p:nvSpPr>
        <p:spPr>
          <a:xfrm>
            <a:off x="2537139" y="3114717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Kommunikationsinstrument: Kombination von Investitionsrechnung und Nutzwertanalyse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37139" y="4082983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Intersubjektiv nachprüfbare Entscheidungen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74DC8B4-E16A-4E78-8A9D-0DFE5044343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3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9.1 Problemstellung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46266" y="1143000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Beispiel: Zielsysteme Deutsche Bahn </a:t>
            </a:r>
            <a:r>
              <a:rPr lang="de-DE" i="1" u="sng" dirty="0"/>
              <a:t>(DB 2020)</a:t>
            </a:r>
          </a:p>
          <a:p>
            <a:pPr marL="285750" indent="-285750">
              <a:buFontTx/>
              <a:buChar char="-"/>
            </a:pPr>
            <a:r>
              <a:rPr lang="de-DE" dirty="0"/>
              <a:t>Umsatz verdoppeln</a:t>
            </a:r>
          </a:p>
          <a:p>
            <a:pPr marL="285750" indent="-285750">
              <a:buFontTx/>
              <a:buChar char="-"/>
            </a:pPr>
            <a:r>
              <a:rPr lang="de-DE" dirty="0"/>
              <a:t>Zu einem der Top-10-Arbeitgeber werden</a:t>
            </a:r>
          </a:p>
          <a:p>
            <a:pPr marL="285750" indent="-285750">
              <a:buFontTx/>
              <a:buChar char="-"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-Emissionen um 20% reduzieren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89749" y="1282446"/>
            <a:ext cx="30453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ym typeface="Wingdings"/>
              </a:rPr>
              <a:t>Die </a:t>
            </a:r>
            <a:r>
              <a:rPr lang="de-DE" sz="1400" i="1" dirty="0"/>
              <a:t>Ziele sind nicht gegeneinander aufrechenbar.</a:t>
            </a:r>
          </a:p>
          <a:p>
            <a:endParaRPr lang="de-DE" sz="1400" i="1" dirty="0"/>
          </a:p>
          <a:p>
            <a:r>
              <a:rPr lang="de-DE" sz="1400" i="1" dirty="0"/>
              <a:t>Bewertung?</a:t>
            </a:r>
          </a:p>
          <a:p>
            <a:endParaRPr lang="de-DE" sz="1400" i="1" dirty="0"/>
          </a:p>
        </p:txBody>
      </p:sp>
      <p:sp>
        <p:nvSpPr>
          <p:cNvPr id="12" name="Geschweifte Klammer rechts 11"/>
          <p:cNvSpPr/>
          <p:nvPr/>
        </p:nvSpPr>
        <p:spPr>
          <a:xfrm>
            <a:off x="5744423" y="1267888"/>
            <a:ext cx="356260" cy="10754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121344" y="2863576"/>
            <a:ext cx="6901312" cy="688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Monetarisierung</a:t>
            </a:r>
            <a:r>
              <a:rPr lang="de-DE" sz="1400" dirty="0"/>
              <a:t> von nicht monetären Zielen führt zu willkürlichen Ergebnissen!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08050" y="3960136"/>
            <a:ext cx="5127900" cy="450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Getrennte Bewertung von monetären und nicht monetären Aspekten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2008050" y="4511329"/>
            <a:ext cx="5127900" cy="450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Anwendung von Scoring-Modellen</a:t>
            </a:r>
          </a:p>
        </p:txBody>
      </p:sp>
      <p:cxnSp>
        <p:nvCxnSpPr>
          <p:cNvPr id="20" name="Gerade Verbindung mit Pfeil 19"/>
          <p:cNvCxnSpPr>
            <a:stCxn id="13" idx="2"/>
            <a:endCxn id="17" idx="0"/>
          </p:cNvCxnSpPr>
          <p:nvPr/>
        </p:nvCxnSpPr>
        <p:spPr>
          <a:xfrm>
            <a:off x="4572000" y="3551993"/>
            <a:ext cx="0" cy="40814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001DD44-D7F9-4FE5-8338-78A1FCB7A74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9.2 Prozessualer Handlungsrahmen zur Investitionsbeurteilung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pic>
        <p:nvPicPr>
          <p:cNvPr id="11" name="Grafik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78" y="1143000"/>
            <a:ext cx="5047013" cy="3782694"/>
          </a:xfrm>
          <a:prstGeom prst="rect">
            <a:avLst/>
          </a:prstGeom>
          <a:noFill/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758389-45E0-458F-A128-F0AEBAD6130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81889" y="1710189"/>
            <a:ext cx="78377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„...die Analyse einer Menge komplexer Handlungsalternativen mit dem Zweck, die Elemente dieser Menge entsprechend den Präferenzen des Entscheidungsträgers bezüglich eines </a:t>
            </a:r>
            <a:r>
              <a:rPr lang="de-DE" sz="1600" i="1" dirty="0"/>
              <a:t>multidimensionalen</a:t>
            </a:r>
            <a:r>
              <a:rPr lang="de-DE" sz="1600" dirty="0"/>
              <a:t> Zielsystems zu ordnen. Die Abbildung dieser Ordnung erfolgt durch die Angabe der </a:t>
            </a:r>
            <a:r>
              <a:rPr lang="de-DE" sz="1600" i="1" dirty="0"/>
              <a:t>Nutzwerte</a:t>
            </a:r>
            <a:r>
              <a:rPr lang="de-DE" sz="1600" dirty="0"/>
              <a:t> (Gesamtwerte) der Alternativen“</a:t>
            </a:r>
          </a:p>
          <a:p>
            <a:r>
              <a:rPr lang="de-DE" sz="1200" i="1" dirty="0" err="1"/>
              <a:t>Zangemeister</a:t>
            </a:r>
            <a:r>
              <a:rPr lang="de-DE" sz="1200" i="1" dirty="0"/>
              <a:t> 1976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84415" y="3539262"/>
            <a:ext cx="6253231" cy="893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ym typeface="Wingdings"/>
              </a:rPr>
              <a:t> Instrument zur mehrdimensionalen Bewertung </a:t>
            </a:r>
            <a:r>
              <a:rPr lang="de-DE" sz="1400" b="1">
                <a:sym typeface="Wingdings"/>
              </a:rPr>
              <a:t>von Handlungsalternativen</a:t>
            </a:r>
            <a:endParaRPr lang="de-DE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8ACDAB-00FD-49DC-B715-3AB7B8488B3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93190373"/>
              </p:ext>
            </p:extLst>
          </p:nvPr>
        </p:nvGraphicFramePr>
        <p:xfrm>
          <a:off x="315413" y="201889"/>
          <a:ext cx="8628225" cy="649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57200" y="145255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/>
              <a:t>Zusammenfassung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56903" y="20554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06790" y="20554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56677" y="20554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806564" y="205544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9A819DF-C5F4-441E-8732-1FEB866CF632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Busse von </a:t>
            </a:r>
            <a:r>
              <a:rPr lang="de-DE" dirty="0" err="1"/>
              <a:t>Colbe</a:t>
            </a:r>
            <a:r>
              <a:rPr lang="de-DE" dirty="0"/>
              <a:t>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7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67127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1. Schritt: </a:t>
            </a:r>
            <a:r>
              <a:rPr lang="de-DE" u="sng" dirty="0"/>
              <a:t>Bestimmung der Zielkriterien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88458" y="2157127"/>
            <a:ext cx="7409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Kriterien, die für den Investor von Bedeutung und nicht monetär erfasst sind.</a:t>
            </a:r>
          </a:p>
          <a:p>
            <a:r>
              <a:rPr lang="de-DE" sz="1600" dirty="0"/>
              <a:t>Sie sollten operational formuliert sein und überschneidungsfrei gebildet werden.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8458" y="2909453"/>
            <a:ext cx="374333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Mögliche Kriterien: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Absatzmarkt-Kriterien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Arbeits- und Beschaffungsmarkt-Kriterien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Arbeitspsychologische Kriterien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Infrastruktur-Kriterien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Technische Kriterien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Umwelt-Kriterien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4A78C9A-D5A4-4A0E-B3D3-B603A21565B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9255636" cy="742950"/>
          </a:xfrm>
        </p:spPr>
        <p:txBody>
          <a:bodyPr>
            <a:normAutofit/>
          </a:bodyPr>
          <a:lstStyle/>
          <a:p>
            <a:r>
              <a:rPr lang="de-DE" sz="2000" dirty="0"/>
              <a:t>9.3 Nutzwertanalyse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9.3.1 Schrittfolge im Rahmen der Durchführung der Nutzwertanalyse</a:t>
            </a:r>
          </a:p>
        </p:txBody>
      </p:sp>
      <p:sp>
        <p:nvSpPr>
          <p:cNvPr id="15" name="Rechteck 14"/>
          <p:cNvSpPr/>
          <p:nvPr/>
        </p:nvSpPr>
        <p:spPr>
          <a:xfrm>
            <a:off x="7276789" y="1967720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314</a:t>
            </a:r>
          </a:p>
        </p:txBody>
      </p:sp>
      <p:pic>
        <p:nvPicPr>
          <p:cNvPr id="10" name="Grafik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194203"/>
            <a:ext cx="5760720" cy="28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57200" y="1902697"/>
            <a:ext cx="3320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Mögliche Zielkriterien für ein 14-Zoll-Notebook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7200" y="1421891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1. Schritt: </a:t>
            </a:r>
            <a:r>
              <a:rPr lang="de-DE" u="sng" dirty="0"/>
              <a:t>Bestimmung der Zielkriterien </a:t>
            </a:r>
            <a:r>
              <a:rPr lang="mr-IN" u="sng" dirty="0"/>
              <a:t>–</a:t>
            </a:r>
            <a:r>
              <a:rPr lang="de-DE" u="sng" dirty="0"/>
              <a:t> Beispiel: Kauf eines Notebooks</a:t>
            </a:r>
          </a:p>
        </p:txBody>
      </p:sp>
      <p:sp>
        <p:nvSpPr>
          <p:cNvPr id="13" name="Geschweifte Klammer rechts 12"/>
          <p:cNvSpPr/>
          <p:nvPr/>
        </p:nvSpPr>
        <p:spPr>
          <a:xfrm>
            <a:off x="6390028" y="2423151"/>
            <a:ext cx="356260" cy="261204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826956" y="3498339"/>
            <a:ext cx="171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Überschneidungs-</a:t>
            </a:r>
          </a:p>
          <a:p>
            <a:r>
              <a:rPr lang="de-DE" sz="1200" dirty="0" err="1"/>
              <a:t>freiheit</a:t>
            </a:r>
            <a:r>
              <a:rPr lang="de-DE" sz="1200" dirty="0"/>
              <a:t> der Kriterien?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CE6F07-E13B-41A5-8E7B-CB87BF2C0F6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2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1590</Words>
  <Application>Microsoft Office PowerPoint</Application>
  <PresentationFormat>Bildschirmpräsentation (16:9)</PresentationFormat>
  <Paragraphs>308</Paragraphs>
  <Slides>32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</vt:lpstr>
      <vt:lpstr>Klarheit</vt:lpstr>
      <vt:lpstr>Image</vt:lpstr>
      <vt:lpstr>Investitionstheorie und  Investitionsrechnung</vt:lpstr>
      <vt:lpstr>9.1 Problemstellung</vt:lpstr>
      <vt:lpstr>9.1 Problemstellung</vt:lpstr>
      <vt:lpstr>9.1 Problemstellung</vt:lpstr>
      <vt:lpstr>9.2 Prozessualer Handlungsrahmen zur Investitionsbeurteilung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9.3 Nutzwertanalyse</vt:lpstr>
      <vt:lpstr>9.4 Beurteilung der Vorteilhaftigkeit einer Investitionsalternative</vt:lpstr>
      <vt:lpstr>9.4 Beurteilung der Vorteilhaftigkeit einer Investitionsalternative</vt:lpstr>
      <vt:lpstr>9.4 Beurteilung der Vorteilhaftigkeit einer Investitionsalternative</vt:lpstr>
      <vt:lpstr>9.4 Beurteilung der Vorteilhaftigkeit einer Investitionsalternative</vt:lpstr>
      <vt:lpstr>9.5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Investitionstheorie und  Investitionsrechnung</dc:title>
  <dc:creator>Anja Dethlefsen</dc:creator>
  <cp:lastModifiedBy>Frank Witte</cp:lastModifiedBy>
  <cp:revision>304</cp:revision>
  <dcterms:created xsi:type="dcterms:W3CDTF">2016-03-30T12:56:59Z</dcterms:created>
  <dcterms:modified xsi:type="dcterms:W3CDTF">2019-09-20T12:52:02Z</dcterms:modified>
</cp:coreProperties>
</file>