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9"/>
  </p:notesMasterIdLst>
  <p:handoutMasterIdLst>
    <p:handoutMasterId r:id="rId30"/>
  </p:handoutMasterIdLst>
  <p:sldIdLst>
    <p:sldId id="256" r:id="rId2"/>
    <p:sldId id="291" r:id="rId3"/>
    <p:sldId id="373" r:id="rId4"/>
    <p:sldId id="382" r:id="rId5"/>
    <p:sldId id="374" r:id="rId6"/>
    <p:sldId id="384" r:id="rId7"/>
    <p:sldId id="385" r:id="rId8"/>
    <p:sldId id="375" r:id="rId9"/>
    <p:sldId id="386" r:id="rId10"/>
    <p:sldId id="387" r:id="rId11"/>
    <p:sldId id="388" r:id="rId12"/>
    <p:sldId id="391" r:id="rId13"/>
    <p:sldId id="389" r:id="rId14"/>
    <p:sldId id="394" r:id="rId15"/>
    <p:sldId id="395" r:id="rId16"/>
    <p:sldId id="390" r:id="rId17"/>
    <p:sldId id="336" r:id="rId18"/>
    <p:sldId id="377" r:id="rId19"/>
    <p:sldId id="378" r:id="rId20"/>
    <p:sldId id="392" r:id="rId21"/>
    <p:sldId id="396" r:id="rId22"/>
    <p:sldId id="379" r:id="rId23"/>
    <p:sldId id="393" r:id="rId24"/>
    <p:sldId id="380" r:id="rId25"/>
    <p:sldId id="397" r:id="rId26"/>
    <p:sldId id="398" r:id="rId27"/>
    <p:sldId id="26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
          <p15:clr>
            <a:srgbClr val="A4A3A4"/>
          </p15:clr>
        </p15:guide>
        <p15:guide id="2" pos="3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38" d="100"/>
          <a:sy n="138" d="100"/>
        </p:scale>
        <p:origin x="756" y="108"/>
      </p:cViewPr>
      <p:guideLst>
        <p:guide orient="horz" pos="200"/>
        <p:guide pos="37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20C145-7186-5E4F-82C8-EF9437B1F933}" type="datetimeFigureOut">
              <a:rPr lang="de-DE" smtClean="0"/>
              <a:t>20.09.2019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65315D-357B-FF4F-90A3-A39D45B2A5B6}" type="slidenum">
              <a:rPr lang="de-DE" smtClean="0"/>
              <a:t>‹Nr.›</a:t>
            </a:fld>
            <a:endParaRPr lang="de-DE"/>
          </a:p>
        </p:txBody>
      </p:sp>
    </p:spTree>
    <p:extLst>
      <p:ext uri="{BB962C8B-B14F-4D97-AF65-F5344CB8AC3E}">
        <p14:creationId xmlns:p14="http://schemas.microsoft.com/office/powerpoint/2010/main" val="1991621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36467-23B7-FB4F-888B-64D2357714EF}" type="datetimeFigureOut">
              <a:rPr lang="de-DE" smtClean="0"/>
              <a:t>20.09.2019</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D7AA0-1474-5647-B70C-4956639E2028}" type="slidenum">
              <a:rPr lang="de-DE" smtClean="0"/>
              <a:t>‹Nr.›</a:t>
            </a:fld>
            <a:endParaRPr lang="de-DE"/>
          </a:p>
        </p:txBody>
      </p:sp>
    </p:spTree>
    <p:extLst>
      <p:ext uri="{BB962C8B-B14F-4D97-AF65-F5344CB8AC3E}">
        <p14:creationId xmlns:p14="http://schemas.microsoft.com/office/powerpoint/2010/main" val="1998474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17</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20</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21</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22</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23</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26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4</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5</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6</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7</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8</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9</a:t>
            </a:fld>
            <a:endParaRPr lang="de-DE"/>
          </a:p>
        </p:txBody>
      </p:sp>
    </p:spTree>
    <p:extLst>
      <p:ext uri="{BB962C8B-B14F-4D97-AF65-F5344CB8AC3E}">
        <p14:creationId xmlns:p14="http://schemas.microsoft.com/office/powerpoint/2010/main" val="27501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sym typeface="Wingdings"/>
            </a:endParaRPr>
          </a:p>
        </p:txBody>
      </p:sp>
      <p:sp>
        <p:nvSpPr>
          <p:cNvPr id="4" name="Foliennummernplatzhalter 3"/>
          <p:cNvSpPr>
            <a:spLocks noGrp="1"/>
          </p:cNvSpPr>
          <p:nvPr>
            <p:ph type="sldNum" sz="quarter" idx="10"/>
          </p:nvPr>
        </p:nvSpPr>
        <p:spPr/>
        <p:txBody>
          <a:bodyPr/>
          <a:lstStyle/>
          <a:p>
            <a:fld id="{E09D7AA0-1474-5647-B70C-4956639E2028}" type="slidenum">
              <a:rPr lang="de-DE" smtClean="0"/>
              <a:t>10</a:t>
            </a:fld>
            <a:endParaRPr lang="de-DE"/>
          </a:p>
        </p:txBody>
      </p:sp>
    </p:spTree>
    <p:extLst>
      <p:ext uri="{BB962C8B-B14F-4D97-AF65-F5344CB8AC3E}">
        <p14:creationId xmlns:p14="http://schemas.microsoft.com/office/powerpoint/2010/main" val="27501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de-DE"/>
              <a:t>Mastertitelformat bearbeiten</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5FC2EB1-6C24-A84A-91CF-D547EBBF95D3}"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1AFF0A82-5395-CF4C-8FA0-90EF05B03021}"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de-DE"/>
              <a:t>Mastertitelformat bearbeiten</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A4C3A8E-A763-B842-857A-71353F832585}"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74622F9-F919-AE49-8DE5-B1486E299F37}"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de-DE"/>
              <a:t>Mastertitelformat bearbeiten</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30DB3CD-76FA-734E-9250-757FBCF9EB20}" type="datetime1">
              <a:rPr lang="de-DE" smtClean="0"/>
              <a:t>20.09.2019</a:t>
            </a:fld>
            <a:endParaRPr lang="en-US"/>
          </a:p>
        </p:txBody>
      </p:sp>
      <p:sp>
        <p:nvSpPr>
          <p:cNvPr id="5" name="Footer Placeholder 4"/>
          <p:cNvSpPr>
            <a:spLocks noGrp="1"/>
          </p:cNvSpPr>
          <p:nvPr>
            <p:ph type="ftr" sz="quarter" idx="11"/>
          </p:nvPr>
        </p:nvSpPr>
        <p:spPr/>
        <p:txBody>
          <a:bodyPr/>
          <a:lstStyle/>
          <a:p>
            <a:pPr algn="r"/>
            <a:r>
              <a:rPr lang="en-US"/>
              <a:t>Folien zum Lehrbuch: Busse von Colbe / Laßmann / Witte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‹Nr.›</a:t>
            </a:fld>
            <a:endParaRPr 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7C45A0E-6A40-524D-98FF-755699846860}" type="datetime1">
              <a:rPr lang="de-DE" smtClean="0"/>
              <a:t>20.09.2019</a:t>
            </a:fld>
            <a:endParaRPr lang="en-US"/>
          </a:p>
        </p:txBody>
      </p:sp>
      <p:sp>
        <p:nvSpPr>
          <p:cNvPr id="6" name="Footer Placeholder 5"/>
          <p:cNvSpPr>
            <a:spLocks noGrp="1"/>
          </p:cNvSpPr>
          <p:nvPr>
            <p:ph type="ftr" sz="quarter" idx="11"/>
          </p:nvPr>
        </p:nvSpPr>
        <p:spPr/>
        <p:txBody>
          <a:bodyPr/>
          <a:lstStyle/>
          <a:p>
            <a:pPr algn="r"/>
            <a:r>
              <a:rPr lang="en-US"/>
              <a:t>Folien zum Lehrbuch: Busse von Colbe / Laßmann / Witte</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7EB3B9A-D4B0-934A-9E19-4D9A267FC519}" type="datetime1">
              <a:rPr lang="de-DE" smtClean="0"/>
              <a:t>20.09.2019</a:t>
            </a:fld>
            <a:endParaRPr lang="en-US"/>
          </a:p>
        </p:txBody>
      </p:sp>
      <p:sp>
        <p:nvSpPr>
          <p:cNvPr id="8" name="Footer Placeholder 7"/>
          <p:cNvSpPr>
            <a:spLocks noGrp="1"/>
          </p:cNvSpPr>
          <p:nvPr>
            <p:ph type="ftr" sz="quarter" idx="11"/>
          </p:nvPr>
        </p:nvSpPr>
        <p:spPr/>
        <p:txBody>
          <a:bodyPr/>
          <a:lstStyle/>
          <a:p>
            <a:pPr algn="r"/>
            <a:r>
              <a:rPr lang="en-US"/>
              <a:t>Folien zum Lehrbuch: Busse von Colbe / Laßmann / Witte</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‹Nr.›</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45975A84-DC51-D640-AA83-FCB62599E798}" type="datetime1">
              <a:rPr lang="de-DE" smtClean="0"/>
              <a:t>20.09.2019</a:t>
            </a:fld>
            <a:endParaRPr lang="en-US"/>
          </a:p>
        </p:txBody>
      </p:sp>
      <p:sp>
        <p:nvSpPr>
          <p:cNvPr id="4" name="Footer Placeholder 3"/>
          <p:cNvSpPr>
            <a:spLocks noGrp="1"/>
          </p:cNvSpPr>
          <p:nvPr>
            <p:ph type="ftr" sz="quarter" idx="11"/>
          </p:nvPr>
        </p:nvSpPr>
        <p:spPr/>
        <p:txBody>
          <a:bodyPr/>
          <a:lstStyle/>
          <a:p>
            <a:pPr algn="r"/>
            <a:r>
              <a:rPr lang="en-US"/>
              <a:t>Folien zum Lehrbuch: Busse von Colbe / Laßmann / Witte</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E542B-8B8D-C444-92C8-4B0B8DE14333}" type="datetime1">
              <a:rPr lang="de-DE" smtClean="0"/>
              <a:t>20.09.2019</a:t>
            </a:fld>
            <a:endParaRPr lang="en-US"/>
          </a:p>
        </p:txBody>
      </p:sp>
      <p:sp>
        <p:nvSpPr>
          <p:cNvPr id="3" name="Footer Placeholder 2"/>
          <p:cNvSpPr>
            <a:spLocks noGrp="1"/>
          </p:cNvSpPr>
          <p:nvPr>
            <p:ph type="ftr" sz="quarter" idx="11"/>
          </p:nvPr>
        </p:nvSpPr>
        <p:spPr/>
        <p:txBody>
          <a:bodyPr/>
          <a:lstStyle/>
          <a:p>
            <a:pPr algn="r"/>
            <a:r>
              <a:rPr lang="en-US"/>
              <a:t>Folien zum Lehrbuch: Busse von Colbe / Laßmann / Witte</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2370AE8-15EB-3D4A-A32E-5E6D884157FD}" type="datetime1">
              <a:rPr lang="de-DE" smtClean="0"/>
              <a:t>20.09.2019</a:t>
            </a:fld>
            <a:endParaRPr lang="en-US"/>
          </a:p>
        </p:txBody>
      </p:sp>
      <p:sp>
        <p:nvSpPr>
          <p:cNvPr id="6" name="Footer Placeholder 5"/>
          <p:cNvSpPr>
            <a:spLocks noGrp="1"/>
          </p:cNvSpPr>
          <p:nvPr>
            <p:ph type="ftr" sz="quarter" idx="11"/>
          </p:nvPr>
        </p:nvSpPr>
        <p:spPr/>
        <p:txBody>
          <a:bodyPr/>
          <a:lstStyle/>
          <a:p>
            <a:pPr algn="r"/>
            <a:r>
              <a:rPr lang="en-US"/>
              <a:t>Folien zum Lehrbuch: Busse von Colbe / Laßmann / Witte</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auf Platzhalter ziehen oder durch Klicken auf Symbol hinzufügen</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C71B4BAF-E471-CB40-8C34-07417076ACBD}" type="datetime1">
              <a:rPr lang="de-DE" smtClean="0"/>
              <a:t>20.09.2019</a:t>
            </a:fld>
            <a:endParaRPr lang="en-US"/>
          </a:p>
        </p:txBody>
      </p:sp>
      <p:sp>
        <p:nvSpPr>
          <p:cNvPr id="6" name="Footer Placeholder 5"/>
          <p:cNvSpPr>
            <a:spLocks noGrp="1"/>
          </p:cNvSpPr>
          <p:nvPr>
            <p:ph type="ftr" sz="quarter" idx="11"/>
          </p:nvPr>
        </p:nvSpPr>
        <p:spPr/>
        <p:txBody>
          <a:bodyPr/>
          <a:lstStyle/>
          <a:p>
            <a:pPr algn="r"/>
            <a:r>
              <a:rPr lang="en-US"/>
              <a:t>Folien zum Lehrbuch: Busse von Colbe / Laßmann / Witte</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ADABB694-BBCA-4148-A305-5544807F15D7}" type="datetime1">
              <a:rPr lang="de-DE" smtClean="0"/>
              <a:t>20.09.2019</a:t>
            </a:fld>
            <a:endParaRPr lang="en-US" dirty="0"/>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pPr algn="r"/>
            <a:r>
              <a:rPr lang="en-US"/>
              <a:t>Folien zum Lehrbuch: Busse von Colbe / Laßmann / Witte</a:t>
            </a:r>
            <a:endParaRPr lang="en-US"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3600" cap="none" dirty="0">
                <a:latin typeface="Arial"/>
                <a:cs typeface="Arial"/>
              </a:rPr>
              <a:t>Investitionstheorie</a:t>
            </a:r>
            <a:br>
              <a:rPr lang="de-DE" sz="3600" cap="none" dirty="0">
                <a:latin typeface="Arial"/>
                <a:cs typeface="Arial"/>
              </a:rPr>
            </a:br>
            <a:r>
              <a:rPr lang="de-DE" sz="3200" cap="none" dirty="0">
                <a:latin typeface="Arial"/>
                <a:cs typeface="Arial"/>
              </a:rPr>
              <a:t>und </a:t>
            </a:r>
            <a:br>
              <a:rPr lang="de-DE" sz="3600" cap="none" dirty="0">
                <a:latin typeface="Arial"/>
                <a:cs typeface="Arial"/>
              </a:rPr>
            </a:br>
            <a:r>
              <a:rPr lang="de-DE" sz="3600" cap="none" dirty="0">
                <a:latin typeface="Arial"/>
                <a:cs typeface="Arial"/>
              </a:rPr>
              <a:t>Investitionsrechnung</a:t>
            </a:r>
          </a:p>
        </p:txBody>
      </p:sp>
      <p:sp>
        <p:nvSpPr>
          <p:cNvPr id="3" name="Untertitel 2"/>
          <p:cNvSpPr>
            <a:spLocks noGrp="1"/>
          </p:cNvSpPr>
          <p:nvPr>
            <p:ph type="subTitle" idx="1"/>
          </p:nvPr>
        </p:nvSpPr>
        <p:spPr>
          <a:xfrm>
            <a:off x="685799" y="2628900"/>
            <a:ext cx="6968046" cy="575060"/>
          </a:xfrm>
        </p:spPr>
        <p:txBody>
          <a:bodyPr>
            <a:normAutofit/>
          </a:bodyPr>
          <a:lstStyle/>
          <a:p>
            <a:r>
              <a:rPr lang="de-DE" sz="1600" dirty="0"/>
              <a:t>Folien zum Lehrbuch: Walther Busse von </a:t>
            </a:r>
            <a:r>
              <a:rPr lang="de-DE" sz="1600" dirty="0" err="1"/>
              <a:t>Colbe</a:t>
            </a:r>
            <a:r>
              <a:rPr lang="de-DE" sz="1600"/>
              <a:t> / Frank Witte</a:t>
            </a:r>
            <a:endParaRPr lang="de-DE" sz="1600" dirty="0"/>
          </a:p>
        </p:txBody>
      </p:sp>
      <p:sp>
        <p:nvSpPr>
          <p:cNvPr id="6" name="Untertitel 2"/>
          <p:cNvSpPr txBox="1">
            <a:spLocks/>
          </p:cNvSpPr>
          <p:nvPr/>
        </p:nvSpPr>
        <p:spPr>
          <a:xfrm>
            <a:off x="685799" y="3420900"/>
            <a:ext cx="8262709" cy="847954"/>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de-DE" dirty="0"/>
              <a:t>Kapitel 8: Ableitung des Kalkulationszinses für</a:t>
            </a:r>
          </a:p>
          <a:p>
            <a:r>
              <a:rPr lang="de-DE" dirty="0"/>
              <a:t>Investitionsentscheidungen unter Risiko auf Basis des </a:t>
            </a:r>
            <a:r>
              <a:rPr lang="de-DE" i="1" dirty="0"/>
              <a:t>CAPM</a:t>
            </a:r>
            <a:endParaRPr lang="de-DE" dirty="0"/>
          </a:p>
        </p:txBody>
      </p:sp>
      <p:pic>
        <p:nvPicPr>
          <p:cNvPr id="7" name="Bild 6"/>
          <p:cNvPicPr>
            <a:picLocks noChangeAspect="1"/>
          </p:cNvPicPr>
          <p:nvPr/>
        </p:nvPicPr>
        <p:blipFill>
          <a:blip r:embed="rId2"/>
          <a:stretch>
            <a:fillRect/>
          </a:stretch>
        </p:blipFill>
        <p:spPr>
          <a:xfrm>
            <a:off x="6841254" y="4577682"/>
            <a:ext cx="2222659" cy="508603"/>
          </a:xfrm>
          <a:prstGeom prst="rect">
            <a:avLst/>
          </a:prstGeom>
        </p:spPr>
      </p:pic>
      <p:pic>
        <p:nvPicPr>
          <p:cNvPr id="8" name="Grafik 7" descr="Ein Bild, das Screenshot enthält.&#10;&#10;Automatisch generierte Beschreibung">
            <a:extLst>
              <a:ext uri="{FF2B5EF4-FFF2-40B4-BE49-F238E27FC236}">
                <a16:creationId xmlns:a16="http://schemas.microsoft.com/office/drawing/2014/main" id="{8221DAD2-0272-41BD-B427-A02664D343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2851" y="325614"/>
            <a:ext cx="1531549" cy="2188986"/>
          </a:xfrm>
          <a:prstGeom prst="rect">
            <a:avLst/>
          </a:prstGeom>
        </p:spPr>
      </p:pic>
    </p:spTree>
    <p:extLst>
      <p:ext uri="{BB962C8B-B14F-4D97-AF65-F5344CB8AC3E}">
        <p14:creationId xmlns:p14="http://schemas.microsoft.com/office/powerpoint/2010/main" val="362534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10</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3982242" cy="369332"/>
          </a:xfrm>
          <a:prstGeom prst="rect">
            <a:avLst/>
          </a:prstGeom>
          <a:noFill/>
        </p:spPr>
        <p:txBody>
          <a:bodyPr wrap="none" rtlCol="0">
            <a:spAutoFit/>
          </a:bodyPr>
          <a:lstStyle/>
          <a:p>
            <a:r>
              <a:rPr lang="de-DE" dirty="0"/>
              <a:t>8.1.4 Die Security </a:t>
            </a:r>
            <a:r>
              <a:rPr lang="de-DE" dirty="0" err="1"/>
              <a:t>Characteristic</a:t>
            </a:r>
            <a:r>
              <a:rPr lang="de-DE" dirty="0"/>
              <a:t> Line</a:t>
            </a:r>
          </a:p>
        </p:txBody>
      </p:sp>
      <p:pic>
        <p:nvPicPr>
          <p:cNvPr id="10" name="Grafik 226"/>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883" y="1611111"/>
            <a:ext cx="4291111" cy="3400104"/>
          </a:xfrm>
          <a:prstGeom prst="rect">
            <a:avLst/>
          </a:prstGeom>
          <a:noFill/>
        </p:spPr>
      </p:pic>
      <p:sp>
        <p:nvSpPr>
          <p:cNvPr id="3" name="Textfeld 2"/>
          <p:cNvSpPr txBox="1"/>
          <p:nvPr/>
        </p:nvSpPr>
        <p:spPr>
          <a:xfrm>
            <a:off x="4839847" y="2079297"/>
            <a:ext cx="4167456" cy="2462213"/>
          </a:xfrm>
          <a:prstGeom prst="rect">
            <a:avLst/>
          </a:prstGeom>
          <a:noFill/>
        </p:spPr>
        <p:txBody>
          <a:bodyPr wrap="square" rtlCol="0">
            <a:spAutoFit/>
          </a:bodyPr>
          <a:lstStyle/>
          <a:p>
            <a:r>
              <a:rPr lang="de-DE" sz="1400" b="1" dirty="0">
                <a:sym typeface="Wingdings"/>
              </a:rPr>
              <a:t>Security </a:t>
            </a:r>
            <a:r>
              <a:rPr lang="de-DE" sz="1400" b="1" dirty="0" err="1">
                <a:sym typeface="Wingdings"/>
              </a:rPr>
              <a:t>Characteristic</a:t>
            </a:r>
            <a:r>
              <a:rPr lang="de-DE" sz="1400" b="1" dirty="0">
                <a:sym typeface="Wingdings"/>
              </a:rPr>
              <a:t> Lines für Wertpapiere mit </a:t>
            </a:r>
            <a:r>
              <a:rPr lang="de-DE" sz="1400" b="1" dirty="0" err="1">
                <a:sym typeface="Wingdings"/>
              </a:rPr>
              <a:t>unterschieldichen</a:t>
            </a:r>
            <a:r>
              <a:rPr lang="de-DE" sz="1400" b="1" dirty="0">
                <a:sym typeface="Wingdings"/>
              </a:rPr>
              <a:t> Betafaktoren:</a:t>
            </a:r>
          </a:p>
          <a:p>
            <a:pPr marL="285750" indent="-285750">
              <a:buFont typeface="Wingdings" charset="0"/>
              <a:buChar char="à"/>
            </a:pPr>
            <a:endParaRPr lang="de-DE" sz="1400" dirty="0"/>
          </a:p>
          <a:p>
            <a:pPr marL="285750" indent="-285750">
              <a:buFont typeface="Wingdings" charset="0"/>
              <a:buChar char="à"/>
            </a:pPr>
            <a:r>
              <a:rPr lang="de-DE" sz="1400" dirty="0"/>
              <a:t>Bei </a:t>
            </a:r>
            <a:r>
              <a:rPr lang="de-DE" sz="1400" i="1" dirty="0"/>
              <a:t>β</a:t>
            </a:r>
            <a:r>
              <a:rPr lang="de-DE" sz="1400" i="1" baseline="-25000" dirty="0"/>
              <a:t>i</a:t>
            </a:r>
            <a:r>
              <a:rPr lang="de-DE" sz="1400" dirty="0"/>
              <a:t> &gt; 1 steigt die Rendite des Wertpapiers stärker als die Marktrendite</a:t>
            </a:r>
          </a:p>
          <a:p>
            <a:pPr marL="285750" indent="-285750">
              <a:buFont typeface="Wingdings" charset="0"/>
              <a:buChar char="à"/>
            </a:pPr>
            <a:endParaRPr lang="de-DE" sz="1400" dirty="0"/>
          </a:p>
          <a:p>
            <a:pPr marL="285750" indent="-285750">
              <a:buFont typeface="Wingdings" charset="0"/>
              <a:buChar char="à"/>
            </a:pPr>
            <a:r>
              <a:rPr lang="de-DE" sz="1400" dirty="0"/>
              <a:t>Bei </a:t>
            </a:r>
            <a:r>
              <a:rPr lang="de-DE" sz="1400" i="1" dirty="0"/>
              <a:t>β</a:t>
            </a:r>
            <a:r>
              <a:rPr lang="de-DE" sz="1400" i="1" baseline="-25000" dirty="0"/>
              <a:t>i</a:t>
            </a:r>
            <a:r>
              <a:rPr lang="de-DE" sz="1400" dirty="0"/>
              <a:t> = 1 steigt die Rendite des Wertpapiers in gleichem Maß wie die Marktrendite</a:t>
            </a:r>
          </a:p>
          <a:p>
            <a:pPr marL="285750" indent="-285750">
              <a:buFont typeface="Wingdings" charset="0"/>
              <a:buChar char="à"/>
            </a:pPr>
            <a:endParaRPr lang="de-DE" sz="1400" dirty="0"/>
          </a:p>
          <a:p>
            <a:pPr marL="285750" indent="-285750">
              <a:buFont typeface="Wingdings" charset="0"/>
              <a:buChar char="à"/>
            </a:pPr>
            <a:r>
              <a:rPr lang="de-DE" sz="1400" dirty="0"/>
              <a:t>Bei </a:t>
            </a:r>
            <a:r>
              <a:rPr lang="de-DE" sz="1400" i="1" dirty="0"/>
              <a:t>β</a:t>
            </a:r>
            <a:r>
              <a:rPr lang="de-DE" sz="1400" i="1" baseline="-25000" dirty="0"/>
              <a:t>i</a:t>
            </a:r>
            <a:r>
              <a:rPr lang="de-DE" sz="1400" dirty="0"/>
              <a:t> &lt; 1 steigt die Rendite des Wertpapiers weniger stark als die Marktrendite</a:t>
            </a:r>
          </a:p>
        </p:txBody>
      </p:sp>
      <p:sp>
        <p:nvSpPr>
          <p:cNvPr id="11" name="Footer Placeholder 4">
            <a:extLst>
              <a:ext uri="{FF2B5EF4-FFF2-40B4-BE49-F238E27FC236}">
                <a16:creationId xmlns:a16="http://schemas.microsoft.com/office/drawing/2014/main" id="{B58B476D-4E5A-4D23-ABC3-B56E45E31EB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86945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11</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3982242" cy="369332"/>
          </a:xfrm>
          <a:prstGeom prst="rect">
            <a:avLst/>
          </a:prstGeom>
          <a:noFill/>
        </p:spPr>
        <p:txBody>
          <a:bodyPr wrap="none" rtlCol="0">
            <a:spAutoFit/>
          </a:bodyPr>
          <a:lstStyle/>
          <a:p>
            <a:r>
              <a:rPr lang="de-DE" dirty="0"/>
              <a:t>8.1.4 Die Security </a:t>
            </a:r>
            <a:r>
              <a:rPr lang="de-DE" dirty="0" err="1"/>
              <a:t>Characteristic</a:t>
            </a:r>
            <a:r>
              <a:rPr lang="de-DE" dirty="0"/>
              <a:t> Line</a:t>
            </a:r>
          </a:p>
        </p:txBody>
      </p:sp>
      <p:pic>
        <p:nvPicPr>
          <p:cNvPr id="11" name="Grafik 53"/>
          <p:cNvPicPr/>
          <p:nvPr/>
        </p:nvPicPr>
        <p:blipFill rotWithShape="1">
          <a:blip r:embed="rId4" cstate="email">
            <a:extLst>
              <a:ext uri="{28A0092B-C50C-407E-A947-70E740481C1C}">
                <a14:useLocalDpi xmlns:a14="http://schemas.microsoft.com/office/drawing/2010/main" val="0"/>
              </a:ext>
            </a:extLst>
          </a:blip>
          <a:srcRect b="41115"/>
          <a:stretch/>
        </p:blipFill>
        <p:spPr bwMode="auto">
          <a:xfrm>
            <a:off x="2161963" y="1640280"/>
            <a:ext cx="4554957" cy="3263611"/>
          </a:xfrm>
          <a:prstGeom prst="rect">
            <a:avLst/>
          </a:prstGeom>
          <a:noFill/>
          <a:ln>
            <a:noFill/>
          </a:ln>
        </p:spPr>
      </p:pic>
      <p:sp>
        <p:nvSpPr>
          <p:cNvPr id="4" name="Textfeld 3"/>
          <p:cNvSpPr txBox="1"/>
          <p:nvPr/>
        </p:nvSpPr>
        <p:spPr>
          <a:xfrm>
            <a:off x="1953167" y="4901225"/>
            <a:ext cx="5160694" cy="369332"/>
          </a:xfrm>
          <a:prstGeom prst="rect">
            <a:avLst/>
          </a:prstGeom>
          <a:noFill/>
        </p:spPr>
        <p:txBody>
          <a:bodyPr wrap="none" rtlCol="0">
            <a:spAutoFit/>
          </a:bodyPr>
          <a:lstStyle/>
          <a:p>
            <a:r>
              <a:rPr lang="de-DE" sz="900" dirty="0"/>
              <a:t>Quelle: http://</a:t>
            </a:r>
            <a:r>
              <a:rPr lang="de-DE" sz="900" dirty="0" err="1"/>
              <a:t>dax-indices.com</a:t>
            </a:r>
            <a:r>
              <a:rPr lang="de-DE" sz="900" dirty="0"/>
              <a:t>/</a:t>
            </a:r>
            <a:r>
              <a:rPr lang="de-DE" sz="900" dirty="0" err="1"/>
              <a:t>MediaLibrary</a:t>
            </a:r>
            <a:r>
              <a:rPr lang="de-DE" sz="900" dirty="0"/>
              <a:t>/</a:t>
            </a:r>
            <a:r>
              <a:rPr lang="de-DE" sz="900" dirty="0" err="1"/>
              <a:t>Document</a:t>
            </a:r>
            <a:r>
              <a:rPr lang="de-DE" sz="900" dirty="0"/>
              <a:t>/</a:t>
            </a:r>
            <a:r>
              <a:rPr lang="de-DE" sz="900" dirty="0" err="1"/>
              <a:t>WeightingFiles</a:t>
            </a:r>
            <a:r>
              <a:rPr lang="de-DE" sz="900" dirty="0"/>
              <a:t>/12/DAX_ICR.20141229.xls</a:t>
            </a:r>
          </a:p>
          <a:p>
            <a:endParaRPr lang="de-DE" sz="900" dirty="0"/>
          </a:p>
        </p:txBody>
      </p:sp>
      <p:sp>
        <p:nvSpPr>
          <p:cNvPr id="10" name="Footer Placeholder 4">
            <a:extLst>
              <a:ext uri="{FF2B5EF4-FFF2-40B4-BE49-F238E27FC236}">
                <a16:creationId xmlns:a16="http://schemas.microsoft.com/office/drawing/2014/main" id="{B8F89028-B042-4F6A-86E9-33E211D64871}"/>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50352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12</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8408996" cy="646331"/>
          </a:xfrm>
          <a:prstGeom prst="rect">
            <a:avLst/>
          </a:prstGeom>
          <a:noFill/>
        </p:spPr>
        <p:txBody>
          <a:bodyPr wrap="square" rtlCol="0">
            <a:spAutoFit/>
          </a:bodyPr>
          <a:lstStyle/>
          <a:p>
            <a:r>
              <a:rPr lang="de-DE" dirty="0"/>
              <a:t>8.1.5 Anwendung der Kapitalmarkttheorie auf Sachinvestitionen und Schlussfolgerungen für die Investitionstheorie</a:t>
            </a:r>
          </a:p>
        </p:txBody>
      </p:sp>
      <p:sp>
        <p:nvSpPr>
          <p:cNvPr id="4" name="Rechteck 3"/>
          <p:cNvSpPr/>
          <p:nvPr/>
        </p:nvSpPr>
        <p:spPr>
          <a:xfrm>
            <a:off x="834880" y="2781223"/>
            <a:ext cx="2594120" cy="110543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400" dirty="0"/>
              <a:t>Anwendung der mit Hilfe der Security Market Line ermittelten Rendite als Kalkulationszins</a:t>
            </a:r>
          </a:p>
        </p:txBody>
      </p:sp>
      <p:sp>
        <p:nvSpPr>
          <p:cNvPr id="5" name="Rechteck 4"/>
          <p:cNvSpPr/>
          <p:nvPr/>
        </p:nvSpPr>
        <p:spPr>
          <a:xfrm>
            <a:off x="4703560" y="1799269"/>
            <a:ext cx="3657012" cy="6467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Wiederanlageprämisse ist erfüllt</a:t>
            </a:r>
          </a:p>
        </p:txBody>
      </p:sp>
      <p:sp>
        <p:nvSpPr>
          <p:cNvPr id="17" name="Rechteck 16"/>
          <p:cNvSpPr/>
          <p:nvPr/>
        </p:nvSpPr>
        <p:spPr>
          <a:xfrm>
            <a:off x="4703560" y="2587185"/>
            <a:ext cx="3657012" cy="6467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Voraussetzung: entwickelter Kapitalmarkt</a:t>
            </a:r>
          </a:p>
        </p:txBody>
      </p:sp>
      <p:sp>
        <p:nvSpPr>
          <p:cNvPr id="18" name="Rechteck 17"/>
          <p:cNvSpPr/>
          <p:nvPr/>
        </p:nvSpPr>
        <p:spPr>
          <a:xfrm>
            <a:off x="4703560" y="3369220"/>
            <a:ext cx="3657012" cy="6467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β ist bei nicht börsennotierten Unternehmen schwer zu schätzen</a:t>
            </a:r>
          </a:p>
        </p:txBody>
      </p:sp>
      <p:sp>
        <p:nvSpPr>
          <p:cNvPr id="19" name="Rechteck 18"/>
          <p:cNvSpPr/>
          <p:nvPr/>
        </p:nvSpPr>
        <p:spPr>
          <a:xfrm>
            <a:off x="4703560" y="4161544"/>
            <a:ext cx="3657012" cy="64679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CAPM: </a:t>
            </a:r>
            <a:r>
              <a:rPr lang="de-DE" dirty="0" err="1"/>
              <a:t>einperiodische</a:t>
            </a:r>
            <a:r>
              <a:rPr lang="de-DE" dirty="0"/>
              <a:t> Betrachtung</a:t>
            </a:r>
          </a:p>
        </p:txBody>
      </p:sp>
      <p:sp>
        <p:nvSpPr>
          <p:cNvPr id="12" name="Pfeil nach rechts 11"/>
          <p:cNvSpPr/>
          <p:nvPr/>
        </p:nvSpPr>
        <p:spPr>
          <a:xfrm>
            <a:off x="3739324" y="3069342"/>
            <a:ext cx="587944" cy="45863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3" name="Footer Placeholder 4">
            <a:extLst>
              <a:ext uri="{FF2B5EF4-FFF2-40B4-BE49-F238E27FC236}">
                <a16:creationId xmlns:a16="http://schemas.microsoft.com/office/drawing/2014/main" id="{30FE74C0-42F2-4E24-B4FD-43FE4470581C}"/>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09516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13</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8408996" cy="646331"/>
          </a:xfrm>
          <a:prstGeom prst="rect">
            <a:avLst/>
          </a:prstGeom>
          <a:noFill/>
        </p:spPr>
        <p:txBody>
          <a:bodyPr wrap="square" rtlCol="0">
            <a:spAutoFit/>
          </a:bodyPr>
          <a:lstStyle/>
          <a:p>
            <a:r>
              <a:rPr lang="de-DE" dirty="0"/>
              <a:t>8.1.5 Anwendung der Kapitalmarkttheorie auf Sachinvestitionen und Schlussfolgerungen für die Investitionstheorie</a:t>
            </a:r>
          </a:p>
        </p:txBody>
      </p:sp>
      <p:sp>
        <p:nvSpPr>
          <p:cNvPr id="10" name="Rechteck 9"/>
          <p:cNvSpPr/>
          <p:nvPr/>
        </p:nvSpPr>
        <p:spPr>
          <a:xfrm>
            <a:off x="7464079" y="843558"/>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291 </a:t>
            </a:r>
          </a:p>
        </p:txBody>
      </p:sp>
      <p:sp>
        <p:nvSpPr>
          <p:cNvPr id="5" name="Textfeld 4"/>
          <p:cNvSpPr txBox="1"/>
          <p:nvPr/>
        </p:nvSpPr>
        <p:spPr>
          <a:xfrm>
            <a:off x="457200" y="1928632"/>
            <a:ext cx="7796139" cy="2462213"/>
          </a:xfrm>
          <a:prstGeom prst="rect">
            <a:avLst/>
          </a:prstGeom>
          <a:noFill/>
        </p:spPr>
        <p:txBody>
          <a:bodyPr wrap="square" rtlCol="0">
            <a:spAutoFit/>
          </a:bodyPr>
          <a:lstStyle/>
          <a:p>
            <a:r>
              <a:rPr lang="de-DE" sz="1400" dirty="0"/>
              <a:t>Ein Unternehmen hat zwei </a:t>
            </a:r>
            <a:r>
              <a:rPr lang="de-DE" sz="1400" dirty="0" err="1"/>
              <a:t>einperiodische</a:t>
            </a:r>
            <a:r>
              <a:rPr lang="de-DE" sz="1400" dirty="0"/>
              <a:t> Sachinvestitionsmöglichkeiten. Für Investition </a:t>
            </a:r>
            <a:r>
              <a:rPr lang="de-DE" sz="1400" i="1" dirty="0"/>
              <a:t>A</a:t>
            </a:r>
            <a:r>
              <a:rPr lang="de-DE" sz="1400" dirty="0"/>
              <a:t> wird das systematische Risiko auf </a:t>
            </a:r>
            <a:r>
              <a:rPr lang="de-DE" sz="1400" i="1" dirty="0"/>
              <a:t>β</a:t>
            </a:r>
            <a:r>
              <a:rPr lang="de-DE" sz="1400" i="1" baseline="-25000" dirty="0"/>
              <a:t>A</a:t>
            </a:r>
            <a:r>
              <a:rPr lang="de-DE" sz="1400" dirty="0"/>
              <a:t> = 0,4 und für Investition </a:t>
            </a:r>
            <a:r>
              <a:rPr lang="de-DE" sz="1400" i="1" dirty="0"/>
              <a:t>B</a:t>
            </a:r>
            <a:r>
              <a:rPr lang="de-DE" sz="1400" dirty="0"/>
              <a:t> auf </a:t>
            </a:r>
            <a:r>
              <a:rPr lang="de-DE" sz="1400" i="1" dirty="0"/>
              <a:t>β</a:t>
            </a:r>
            <a:r>
              <a:rPr lang="de-DE" sz="1400" i="1" baseline="-25000" dirty="0"/>
              <a:t>B</a:t>
            </a:r>
            <a:r>
              <a:rPr lang="de-DE" sz="1400" dirty="0"/>
              <a:t> = 1,5 geschätzt. Investition </a:t>
            </a:r>
            <a:r>
              <a:rPr lang="de-DE" sz="1400" i="1" dirty="0"/>
              <a:t>A</a:t>
            </a:r>
            <a:r>
              <a:rPr lang="de-DE" sz="1400" dirty="0"/>
              <a:t> hat somit „defensiven“ Charakter, denn gesamtwirtschaftliche Einflüsse, wie die Konjunkturentwicklung, die die Rendite des Marktportfolios beeinflussen können, schlagen nur gemildert auf die Sachinvestition </a:t>
            </a:r>
            <a:r>
              <a:rPr lang="de-DE" sz="1400" i="1" dirty="0"/>
              <a:t>A</a:t>
            </a:r>
            <a:r>
              <a:rPr lang="de-DE" sz="1400" dirty="0"/>
              <a:t> durch. Schwankt die Marktrendite um 1% aufgrund nicht </a:t>
            </a:r>
            <a:r>
              <a:rPr lang="de-DE" sz="1400" dirty="0" err="1"/>
              <a:t>wegdiversifizierbarer</a:t>
            </a:r>
            <a:r>
              <a:rPr lang="de-DE" sz="1400" dirty="0"/>
              <a:t> Risiken, würde die Rendite von </a:t>
            </a:r>
            <a:r>
              <a:rPr lang="de-DE" sz="1400" i="1" dirty="0"/>
              <a:t>A</a:t>
            </a:r>
            <a:r>
              <a:rPr lang="de-DE" sz="1400" dirty="0"/>
              <a:t> nur um 0,4% schwanken. Dieser Sachverhalt wird sich ‑ wie gleich zu zeigen sein wird ‑ im Risikoaufschlag zum Kalkulationszins bemerkbar machen. Investitionsmöglichkeit </a:t>
            </a:r>
            <a:r>
              <a:rPr lang="de-DE" sz="1400" i="1" dirty="0"/>
              <a:t>B</a:t>
            </a:r>
            <a:r>
              <a:rPr lang="de-DE" sz="1400" dirty="0"/>
              <a:t> hat im Gegensatz zu </a:t>
            </a:r>
            <a:r>
              <a:rPr lang="de-DE" sz="1400" i="1" dirty="0"/>
              <a:t>A</a:t>
            </a:r>
            <a:r>
              <a:rPr lang="de-DE" sz="1400" dirty="0"/>
              <a:t> einen „aggressiven“ Charakter, reagiert also auf konjunkturelle Änderungen, die sich im Marktportfolio zeigen, verhältnismäßig stärker. </a:t>
            </a:r>
          </a:p>
          <a:p>
            <a:endParaRPr lang="de-DE" sz="1400" dirty="0"/>
          </a:p>
        </p:txBody>
      </p:sp>
      <p:sp>
        <p:nvSpPr>
          <p:cNvPr id="11" name="Footer Placeholder 4">
            <a:extLst>
              <a:ext uri="{FF2B5EF4-FFF2-40B4-BE49-F238E27FC236}">
                <a16:creationId xmlns:a16="http://schemas.microsoft.com/office/drawing/2014/main" id="{D96169CB-D7FA-493E-BFD6-1B47DD4BD891}"/>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33730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14</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8408996" cy="646331"/>
          </a:xfrm>
          <a:prstGeom prst="rect">
            <a:avLst/>
          </a:prstGeom>
          <a:noFill/>
        </p:spPr>
        <p:txBody>
          <a:bodyPr wrap="square" rtlCol="0">
            <a:spAutoFit/>
          </a:bodyPr>
          <a:lstStyle/>
          <a:p>
            <a:r>
              <a:rPr lang="de-DE" dirty="0"/>
              <a:t>8.1.5 Anwendung der Kapitalmarkttheorie auf Sachinvestitionen und Schlussfolgerungen für die Investitionstheorie</a:t>
            </a:r>
          </a:p>
        </p:txBody>
      </p:sp>
      <p:sp>
        <p:nvSpPr>
          <p:cNvPr id="10" name="Rechteck 9"/>
          <p:cNvSpPr/>
          <p:nvPr/>
        </p:nvSpPr>
        <p:spPr>
          <a:xfrm>
            <a:off x="7452488" y="864256"/>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291 </a:t>
            </a:r>
          </a:p>
        </p:txBody>
      </p:sp>
      <p:sp>
        <p:nvSpPr>
          <p:cNvPr id="3" name="Textfeld 2"/>
          <p:cNvSpPr txBox="1"/>
          <p:nvPr/>
        </p:nvSpPr>
        <p:spPr>
          <a:xfrm>
            <a:off x="457200" y="1754567"/>
            <a:ext cx="6422589" cy="523220"/>
          </a:xfrm>
          <a:prstGeom prst="rect">
            <a:avLst/>
          </a:prstGeom>
          <a:noFill/>
        </p:spPr>
        <p:txBody>
          <a:bodyPr wrap="none" rtlCol="0">
            <a:spAutoFit/>
          </a:bodyPr>
          <a:lstStyle/>
          <a:p>
            <a:r>
              <a:rPr lang="de-DE" sz="1400" dirty="0"/>
              <a:t>Die Zahlungsreihen und internen Zinsen der Sachinvestitionen </a:t>
            </a:r>
            <a:r>
              <a:rPr lang="de-DE" sz="1400" i="1" dirty="0"/>
              <a:t>A</a:t>
            </a:r>
            <a:r>
              <a:rPr lang="de-DE" sz="1400" dirty="0"/>
              <a:t> und </a:t>
            </a:r>
            <a:r>
              <a:rPr lang="de-DE" sz="1400" i="1" dirty="0"/>
              <a:t>B</a:t>
            </a:r>
            <a:r>
              <a:rPr lang="de-DE" sz="1400" dirty="0"/>
              <a:t> lauten:</a:t>
            </a:r>
          </a:p>
          <a:p>
            <a:endParaRPr lang="de-DE" sz="1400" dirty="0"/>
          </a:p>
        </p:txBody>
      </p:sp>
      <p:pic>
        <p:nvPicPr>
          <p:cNvPr id="4" name="Bild 3"/>
          <p:cNvPicPr>
            <a:picLocks noChangeAspect="1"/>
          </p:cNvPicPr>
          <p:nvPr/>
        </p:nvPicPr>
        <p:blipFill rotWithShape="1">
          <a:blip r:embed="rId4"/>
          <a:srcRect l="26830" r="26467"/>
          <a:stretch/>
        </p:blipFill>
        <p:spPr>
          <a:xfrm>
            <a:off x="1164128" y="2030828"/>
            <a:ext cx="3175531" cy="673955"/>
          </a:xfrm>
          <a:prstGeom prst="rect">
            <a:avLst/>
          </a:prstGeom>
        </p:spPr>
      </p:pic>
      <p:pic>
        <p:nvPicPr>
          <p:cNvPr id="11" name="Bild 10"/>
          <p:cNvPicPr>
            <a:picLocks noChangeAspect="1"/>
          </p:cNvPicPr>
          <p:nvPr/>
        </p:nvPicPr>
        <p:blipFill rotWithShape="1">
          <a:blip r:embed="rId5"/>
          <a:srcRect l="25565" r="28140"/>
          <a:stretch/>
        </p:blipFill>
        <p:spPr>
          <a:xfrm>
            <a:off x="1105333" y="2434302"/>
            <a:ext cx="3078204" cy="659055"/>
          </a:xfrm>
          <a:prstGeom prst="rect">
            <a:avLst/>
          </a:prstGeom>
        </p:spPr>
      </p:pic>
      <p:sp>
        <p:nvSpPr>
          <p:cNvPr id="12" name="Textfeld 11"/>
          <p:cNvSpPr txBox="1"/>
          <p:nvPr/>
        </p:nvSpPr>
        <p:spPr>
          <a:xfrm>
            <a:off x="457200" y="2928221"/>
            <a:ext cx="8229600" cy="1384995"/>
          </a:xfrm>
          <a:prstGeom prst="rect">
            <a:avLst/>
          </a:prstGeom>
          <a:noFill/>
        </p:spPr>
        <p:txBody>
          <a:bodyPr wrap="square" rtlCol="0">
            <a:spAutoFit/>
          </a:bodyPr>
          <a:lstStyle/>
          <a:p>
            <a:r>
              <a:rPr lang="de-DE" sz="1400" dirty="0"/>
              <a:t>Die Werte in </a:t>
            </a:r>
            <a:r>
              <a:rPr lang="de-DE" sz="1400" i="1" dirty="0"/>
              <a:t>t</a:t>
            </a:r>
            <a:r>
              <a:rPr lang="de-DE" sz="1400" baseline="-25000" dirty="0"/>
              <a:t>1</a:t>
            </a:r>
            <a:r>
              <a:rPr lang="de-DE" sz="1400" dirty="0"/>
              <a:t> sind dabei Erwartungswerte. Das Unternehmen soll 2.000 GE zur Verfügung haben. Alternativ zu den Sachinvestitionen hat das Unternehmen die Möglichkeit, das Geld am Kapitalmarkt anzulegen. Am Aktienmarkt wird eine Marktrendite von 8% erwartet; Bundesanleihen seien mit 5% verzinslich. Mit Hilfe des Zusammenhangs der </a:t>
            </a:r>
            <a:r>
              <a:rPr lang="de-DE" sz="1400" i="1" dirty="0"/>
              <a:t>Security Market Line</a:t>
            </a:r>
            <a:r>
              <a:rPr lang="de-DE" sz="1400" dirty="0"/>
              <a:t> lassen sich die geforderten Mindestrenditen für die Investitionen </a:t>
            </a:r>
            <a:r>
              <a:rPr lang="de-DE" sz="1400" i="1" dirty="0"/>
              <a:t>A</a:t>
            </a:r>
            <a:r>
              <a:rPr lang="de-DE" sz="1400" dirty="0"/>
              <a:t> und </a:t>
            </a:r>
            <a:r>
              <a:rPr lang="de-DE" sz="1400" i="1" dirty="0"/>
              <a:t>B</a:t>
            </a:r>
            <a:r>
              <a:rPr lang="de-DE" sz="1400" dirty="0"/>
              <a:t> ableiten:</a:t>
            </a:r>
          </a:p>
          <a:p>
            <a:endParaRPr lang="de-DE" sz="1400" dirty="0"/>
          </a:p>
        </p:txBody>
      </p:sp>
      <p:pic>
        <p:nvPicPr>
          <p:cNvPr id="13" name="Bild 12"/>
          <p:cNvPicPr>
            <a:picLocks noChangeAspect="1"/>
          </p:cNvPicPr>
          <p:nvPr/>
        </p:nvPicPr>
        <p:blipFill rotWithShape="1">
          <a:blip r:embed="rId6"/>
          <a:srcRect l="30052" r="30179"/>
          <a:stretch/>
        </p:blipFill>
        <p:spPr>
          <a:xfrm>
            <a:off x="1328754" y="4157474"/>
            <a:ext cx="2398811" cy="597877"/>
          </a:xfrm>
          <a:prstGeom prst="rect">
            <a:avLst/>
          </a:prstGeom>
        </p:spPr>
      </p:pic>
      <p:pic>
        <p:nvPicPr>
          <p:cNvPr id="14" name="Bild 13"/>
          <p:cNvPicPr>
            <a:picLocks noChangeAspect="1"/>
          </p:cNvPicPr>
          <p:nvPr/>
        </p:nvPicPr>
        <p:blipFill rotWithShape="1">
          <a:blip r:embed="rId7"/>
          <a:srcRect l="29033" r="29568"/>
          <a:stretch/>
        </p:blipFill>
        <p:spPr>
          <a:xfrm>
            <a:off x="1258200" y="4510064"/>
            <a:ext cx="2645749" cy="633436"/>
          </a:xfrm>
          <a:prstGeom prst="rect">
            <a:avLst/>
          </a:prstGeom>
        </p:spPr>
      </p:pic>
      <p:sp>
        <p:nvSpPr>
          <p:cNvPr id="15" name="Footer Placeholder 4">
            <a:extLst>
              <a:ext uri="{FF2B5EF4-FFF2-40B4-BE49-F238E27FC236}">
                <a16:creationId xmlns:a16="http://schemas.microsoft.com/office/drawing/2014/main" id="{1CE8B0EA-C8A9-4F34-B629-3496CF1BEC3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15081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15</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8408996" cy="646331"/>
          </a:xfrm>
          <a:prstGeom prst="rect">
            <a:avLst/>
          </a:prstGeom>
          <a:noFill/>
        </p:spPr>
        <p:txBody>
          <a:bodyPr wrap="square" rtlCol="0">
            <a:spAutoFit/>
          </a:bodyPr>
          <a:lstStyle/>
          <a:p>
            <a:r>
              <a:rPr lang="de-DE" dirty="0"/>
              <a:t>8.1.5 Anwendung der Kapitalmarkttheorie auf Sachinvestitionen und Schlussfolgerungen für die Investitionstheorie</a:t>
            </a:r>
          </a:p>
        </p:txBody>
      </p:sp>
      <p:sp>
        <p:nvSpPr>
          <p:cNvPr id="10" name="Rechteck 9"/>
          <p:cNvSpPr/>
          <p:nvPr/>
        </p:nvSpPr>
        <p:spPr>
          <a:xfrm>
            <a:off x="7452488" y="864256"/>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291 </a:t>
            </a:r>
          </a:p>
        </p:txBody>
      </p:sp>
      <p:sp>
        <p:nvSpPr>
          <p:cNvPr id="5" name="Textfeld 4"/>
          <p:cNvSpPr txBox="1"/>
          <p:nvPr/>
        </p:nvSpPr>
        <p:spPr>
          <a:xfrm>
            <a:off x="457200" y="1999188"/>
            <a:ext cx="8061262" cy="1169551"/>
          </a:xfrm>
          <a:prstGeom prst="rect">
            <a:avLst/>
          </a:prstGeom>
          <a:noFill/>
        </p:spPr>
        <p:txBody>
          <a:bodyPr wrap="square" rtlCol="0">
            <a:spAutoFit/>
          </a:bodyPr>
          <a:lstStyle/>
          <a:p>
            <a:r>
              <a:rPr lang="de-DE" sz="1400" dirty="0"/>
              <a:t>Aufgrund des „defensiven“ Charakters fällt der Risikozuschlag auf den Zins von 5% für risikolose Wertpapiere für </a:t>
            </a:r>
            <a:r>
              <a:rPr lang="de-DE" sz="1400" i="1" dirty="0"/>
              <a:t>I</a:t>
            </a:r>
            <a:r>
              <a:rPr lang="de-DE" sz="1400" i="1" baseline="-25000" dirty="0"/>
              <a:t>A</a:t>
            </a:r>
            <a:r>
              <a:rPr lang="de-DE" sz="1400" dirty="0"/>
              <a:t> relativ niedrig aus, während für </a:t>
            </a:r>
            <a:r>
              <a:rPr lang="de-DE" sz="1400" i="1" dirty="0"/>
              <a:t>I</a:t>
            </a:r>
            <a:r>
              <a:rPr lang="de-DE" sz="1400" i="1" baseline="-25000" dirty="0"/>
              <a:t>B</a:t>
            </a:r>
            <a:r>
              <a:rPr lang="de-DE" sz="1400" dirty="0"/>
              <a:t> ein relativ hoher Risikoaufschlag gefordert wird. Werden die so ermittelten Renditeforderungen mit den erwarteten Renditen von </a:t>
            </a:r>
            <a:r>
              <a:rPr lang="de-DE" sz="1400" i="1" dirty="0"/>
              <a:t>I</a:t>
            </a:r>
            <a:r>
              <a:rPr lang="de-DE" sz="1400" i="1" baseline="-25000" dirty="0"/>
              <a:t>A</a:t>
            </a:r>
            <a:r>
              <a:rPr lang="de-DE" sz="1400" dirty="0"/>
              <a:t> und </a:t>
            </a:r>
            <a:r>
              <a:rPr lang="de-DE" sz="1400" i="1" dirty="0"/>
              <a:t>I</a:t>
            </a:r>
            <a:r>
              <a:rPr lang="de-DE" sz="1400" i="1" baseline="-25000" dirty="0"/>
              <a:t>B</a:t>
            </a:r>
            <a:r>
              <a:rPr lang="de-DE" sz="1400" dirty="0"/>
              <a:t> verglichen, stellt man fest, dass es für das Unternehmen nur vorteilhaft ist, </a:t>
            </a:r>
            <a:r>
              <a:rPr lang="de-DE" sz="1400" i="1" dirty="0"/>
              <a:t>I</a:t>
            </a:r>
            <a:r>
              <a:rPr lang="de-DE" sz="1400" i="1" baseline="-25000" dirty="0"/>
              <a:t>A</a:t>
            </a:r>
            <a:r>
              <a:rPr lang="de-DE" sz="1400" dirty="0"/>
              <a:t> durchzuführen, da:</a:t>
            </a:r>
          </a:p>
          <a:p>
            <a:endParaRPr lang="de-DE" sz="1400" dirty="0"/>
          </a:p>
        </p:txBody>
      </p:sp>
      <p:pic>
        <p:nvPicPr>
          <p:cNvPr id="15" name="Bild 14"/>
          <p:cNvPicPr>
            <a:picLocks noChangeAspect="1"/>
          </p:cNvPicPr>
          <p:nvPr/>
        </p:nvPicPr>
        <p:blipFill rotWithShape="1">
          <a:blip r:embed="rId4"/>
          <a:srcRect l="35151" r="34258"/>
          <a:stretch/>
        </p:blipFill>
        <p:spPr>
          <a:xfrm>
            <a:off x="2140115" y="3051140"/>
            <a:ext cx="1928458" cy="624840"/>
          </a:xfrm>
          <a:prstGeom prst="rect">
            <a:avLst/>
          </a:prstGeom>
        </p:spPr>
      </p:pic>
      <p:sp>
        <p:nvSpPr>
          <p:cNvPr id="17" name="Textfeld 16"/>
          <p:cNvSpPr txBox="1"/>
          <p:nvPr/>
        </p:nvSpPr>
        <p:spPr>
          <a:xfrm>
            <a:off x="457200" y="3833738"/>
            <a:ext cx="7320534" cy="523220"/>
          </a:xfrm>
          <a:prstGeom prst="rect">
            <a:avLst/>
          </a:prstGeom>
          <a:noFill/>
        </p:spPr>
        <p:txBody>
          <a:bodyPr wrap="none" rtlCol="0">
            <a:spAutoFit/>
          </a:bodyPr>
          <a:lstStyle/>
          <a:p>
            <a:r>
              <a:rPr lang="de-DE" sz="1400" dirty="0"/>
              <a:t>Investition </a:t>
            </a:r>
            <a:r>
              <a:rPr lang="de-DE" sz="1400" i="1" dirty="0"/>
              <a:t>B</a:t>
            </a:r>
            <a:r>
              <a:rPr lang="de-DE" sz="1400" dirty="0"/>
              <a:t> erfüllt nicht die Akzeptanzbedingung, da sie die Mindestrendite nicht erbringt:</a:t>
            </a:r>
          </a:p>
          <a:p>
            <a:endParaRPr lang="de-DE" sz="1400" dirty="0"/>
          </a:p>
        </p:txBody>
      </p:sp>
      <p:pic>
        <p:nvPicPr>
          <p:cNvPr id="18" name="Bild 17"/>
          <p:cNvPicPr>
            <a:picLocks noChangeAspect="1"/>
          </p:cNvPicPr>
          <p:nvPr/>
        </p:nvPicPr>
        <p:blipFill rotWithShape="1">
          <a:blip r:embed="rId5"/>
          <a:srcRect l="34335" r="36297"/>
          <a:stretch/>
        </p:blipFill>
        <p:spPr>
          <a:xfrm>
            <a:off x="2104838" y="4261668"/>
            <a:ext cx="1787351" cy="603250"/>
          </a:xfrm>
          <a:prstGeom prst="rect">
            <a:avLst/>
          </a:prstGeom>
        </p:spPr>
      </p:pic>
      <p:sp>
        <p:nvSpPr>
          <p:cNvPr id="11" name="Footer Placeholder 4">
            <a:extLst>
              <a:ext uri="{FF2B5EF4-FFF2-40B4-BE49-F238E27FC236}">
                <a16:creationId xmlns:a16="http://schemas.microsoft.com/office/drawing/2014/main" id="{CF9A1A60-2755-438A-B725-28898C67F022}"/>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91742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16</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8408996" cy="646331"/>
          </a:xfrm>
          <a:prstGeom prst="rect">
            <a:avLst/>
          </a:prstGeom>
          <a:noFill/>
        </p:spPr>
        <p:txBody>
          <a:bodyPr wrap="square" rtlCol="0">
            <a:spAutoFit/>
          </a:bodyPr>
          <a:lstStyle/>
          <a:p>
            <a:r>
              <a:rPr lang="de-DE" dirty="0"/>
              <a:t>8.1.5 Anwendung der Kapitalmarkttheorie auf Sachinvestitionen und Schlussfolgerungen für die Investitionstheorie</a:t>
            </a:r>
          </a:p>
        </p:txBody>
      </p:sp>
      <p:pic>
        <p:nvPicPr>
          <p:cNvPr id="11" name="Grafik 22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1816809"/>
            <a:ext cx="4135389" cy="3181161"/>
          </a:xfrm>
          <a:prstGeom prst="rect">
            <a:avLst/>
          </a:prstGeom>
          <a:noFill/>
        </p:spPr>
      </p:pic>
      <p:sp>
        <p:nvSpPr>
          <p:cNvPr id="12" name="Rechteck 11"/>
          <p:cNvSpPr/>
          <p:nvPr/>
        </p:nvSpPr>
        <p:spPr>
          <a:xfrm>
            <a:off x="7452488" y="864256"/>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291 </a:t>
            </a:r>
          </a:p>
        </p:txBody>
      </p:sp>
      <p:sp>
        <p:nvSpPr>
          <p:cNvPr id="3" name="Textfeld 2"/>
          <p:cNvSpPr txBox="1"/>
          <p:nvPr/>
        </p:nvSpPr>
        <p:spPr>
          <a:xfrm>
            <a:off x="4973296" y="2991797"/>
            <a:ext cx="3104344" cy="738664"/>
          </a:xfrm>
          <a:prstGeom prst="rect">
            <a:avLst/>
          </a:prstGeom>
          <a:noFill/>
        </p:spPr>
        <p:txBody>
          <a:bodyPr wrap="square" rtlCol="0">
            <a:spAutoFit/>
          </a:bodyPr>
          <a:lstStyle/>
          <a:p>
            <a:r>
              <a:rPr lang="de-DE" sz="1400" dirty="0">
                <a:sym typeface="Wingdings"/>
              </a:rPr>
              <a:t> Eine Investition in Aktien wäre günstiger als als in </a:t>
            </a:r>
            <a:r>
              <a:rPr lang="de-DE" sz="1400" i="1" dirty="0">
                <a:sym typeface="Wingdings"/>
              </a:rPr>
              <a:t>I</a:t>
            </a:r>
            <a:r>
              <a:rPr lang="de-DE" sz="1400" i="1" baseline="-25000" dirty="0">
                <a:sym typeface="Wingdings"/>
              </a:rPr>
              <a:t>B</a:t>
            </a:r>
            <a:r>
              <a:rPr lang="de-DE" sz="1400" dirty="0">
                <a:sym typeface="Wingdings"/>
              </a:rPr>
              <a:t>, jedoch ungünstiger als </a:t>
            </a:r>
            <a:r>
              <a:rPr lang="de-DE" sz="1400" i="1" dirty="0">
                <a:sym typeface="Wingdings"/>
              </a:rPr>
              <a:t>I</a:t>
            </a:r>
            <a:r>
              <a:rPr lang="de-DE" sz="1400" i="1" baseline="-25000" dirty="0">
                <a:sym typeface="Wingdings"/>
              </a:rPr>
              <a:t>A</a:t>
            </a:r>
            <a:endParaRPr lang="de-DE" sz="1400" dirty="0"/>
          </a:p>
        </p:txBody>
      </p:sp>
      <p:sp>
        <p:nvSpPr>
          <p:cNvPr id="10" name="Footer Placeholder 4">
            <a:extLst>
              <a:ext uri="{FF2B5EF4-FFF2-40B4-BE49-F238E27FC236}">
                <a16:creationId xmlns:a16="http://schemas.microsoft.com/office/drawing/2014/main" id="{406FB03D-B29E-4CAB-94D9-3E4CBC69437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13798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17</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8.2.1 Problemstellung</a:t>
            </a:r>
          </a:p>
        </p:txBody>
      </p:sp>
      <p:sp>
        <p:nvSpPr>
          <p:cNvPr id="10" name="Rechteck 9"/>
          <p:cNvSpPr/>
          <p:nvPr/>
        </p:nvSpPr>
        <p:spPr>
          <a:xfrm>
            <a:off x="1799106" y="1805148"/>
            <a:ext cx="5580068" cy="10642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400" dirty="0"/>
              <a:t>Unvollkommener Kapitalmarkt:</a:t>
            </a:r>
          </a:p>
          <a:p>
            <a:pPr algn="ctr"/>
            <a:r>
              <a:rPr lang="de-DE" sz="1400" dirty="0"/>
              <a:t>Steuerrechtliche Unterscheidung von Eigen- und Fremdfinanzierung</a:t>
            </a:r>
          </a:p>
        </p:txBody>
      </p:sp>
      <p:sp>
        <p:nvSpPr>
          <p:cNvPr id="11" name="Rechteck 10"/>
          <p:cNvSpPr/>
          <p:nvPr/>
        </p:nvSpPr>
        <p:spPr>
          <a:xfrm>
            <a:off x="1799106" y="3562780"/>
            <a:ext cx="5580068" cy="10588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400" dirty="0"/>
              <a:t>Kalkulationszins:</a:t>
            </a:r>
          </a:p>
          <a:p>
            <a:pPr algn="ctr"/>
            <a:r>
              <a:rPr lang="de-DE" sz="1400" dirty="0"/>
              <a:t>Abhängig von systematischem Risiko UND Kapitalstruktur</a:t>
            </a:r>
          </a:p>
        </p:txBody>
      </p:sp>
      <p:sp>
        <p:nvSpPr>
          <p:cNvPr id="4" name="Pfeil nach unten 3"/>
          <p:cNvSpPr/>
          <p:nvPr/>
        </p:nvSpPr>
        <p:spPr>
          <a:xfrm>
            <a:off x="4421337" y="2951743"/>
            <a:ext cx="329249" cy="4703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Footer Placeholder 4">
            <a:extLst>
              <a:ext uri="{FF2B5EF4-FFF2-40B4-BE49-F238E27FC236}">
                <a16:creationId xmlns:a16="http://schemas.microsoft.com/office/drawing/2014/main" id="{A9F8502A-F052-4728-86CC-E52365B17AE9}"/>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64939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18</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8.2.2 Gewichteter Kapitalkosten-Ansatz - </a:t>
            </a:r>
            <a:r>
              <a:rPr lang="de-DE" i="1" dirty="0"/>
              <a:t>WACC</a:t>
            </a:r>
          </a:p>
        </p:txBody>
      </p:sp>
      <p:sp>
        <p:nvSpPr>
          <p:cNvPr id="3" name="Textfeld 2"/>
          <p:cNvSpPr txBox="1"/>
          <p:nvPr/>
        </p:nvSpPr>
        <p:spPr>
          <a:xfrm>
            <a:off x="457200" y="1599351"/>
            <a:ext cx="8058616" cy="523220"/>
          </a:xfrm>
          <a:prstGeom prst="rect">
            <a:avLst/>
          </a:prstGeom>
          <a:noFill/>
        </p:spPr>
        <p:txBody>
          <a:bodyPr wrap="none" rtlCol="0">
            <a:spAutoFit/>
          </a:bodyPr>
          <a:lstStyle/>
          <a:p>
            <a:pPr marL="285750" indent="-285750">
              <a:buFont typeface="Wingdings" charset="0"/>
              <a:buChar char="à"/>
            </a:pPr>
            <a:r>
              <a:rPr lang="de-DE" sz="1400" dirty="0">
                <a:sym typeface="Wingdings"/>
              </a:rPr>
              <a:t>Keine Aufspaltung der Zahlungsreihe nach gesonderter Diskontierung (FK-Zins und EK-Zins)</a:t>
            </a:r>
          </a:p>
          <a:p>
            <a:pPr marL="285750" indent="-285750">
              <a:buFont typeface="Wingdings" charset="0"/>
              <a:buChar char="à"/>
            </a:pPr>
            <a:r>
              <a:rPr lang="de-DE" sz="1400" dirty="0">
                <a:sym typeface="Wingdings"/>
              </a:rPr>
              <a:t>Pauschale Anpassung des Diskontierungszinses zur Berücksichtigung finanzieller Nebeneffekte </a:t>
            </a:r>
            <a:endParaRPr lang="de-DE" sz="1400" dirty="0"/>
          </a:p>
        </p:txBody>
      </p:sp>
      <p:pic>
        <p:nvPicPr>
          <p:cNvPr id="4" name="Bild 3"/>
          <p:cNvPicPr>
            <a:picLocks noChangeAspect="1"/>
          </p:cNvPicPr>
          <p:nvPr/>
        </p:nvPicPr>
        <p:blipFill rotWithShape="1">
          <a:blip r:embed="rId4"/>
          <a:srcRect l="22302" r="23041"/>
          <a:stretch/>
        </p:blipFill>
        <p:spPr>
          <a:xfrm>
            <a:off x="2434087" y="2565399"/>
            <a:ext cx="3860312" cy="715621"/>
          </a:xfrm>
          <a:prstGeom prst="rect">
            <a:avLst/>
          </a:prstGeom>
          <a:ln w="28575" cmpd="sng">
            <a:solidFill>
              <a:srgbClr val="FF0000"/>
            </a:solidFill>
          </a:ln>
        </p:spPr>
      </p:pic>
      <p:sp>
        <p:nvSpPr>
          <p:cNvPr id="5" name="Textfeld 4"/>
          <p:cNvSpPr txBox="1"/>
          <p:nvPr/>
        </p:nvSpPr>
        <p:spPr>
          <a:xfrm>
            <a:off x="457200" y="3718451"/>
            <a:ext cx="7824286" cy="1200329"/>
          </a:xfrm>
          <a:prstGeom prst="rect">
            <a:avLst/>
          </a:prstGeom>
          <a:noFill/>
          <a:ln>
            <a:solidFill>
              <a:schemeClr val="tx1"/>
            </a:solidFill>
          </a:ln>
        </p:spPr>
        <p:txBody>
          <a:bodyPr wrap="none" rtlCol="0">
            <a:spAutoFit/>
          </a:bodyPr>
          <a:lstStyle/>
          <a:p>
            <a:r>
              <a:rPr lang="de-DE" sz="1200" dirty="0"/>
              <a:t>Mit:</a:t>
            </a:r>
          </a:p>
          <a:p>
            <a:r>
              <a:rPr lang="de-DE" sz="1200" i="1" dirty="0" err="1"/>
              <a:t>i</a:t>
            </a:r>
            <a:r>
              <a:rPr lang="de-DE" sz="1200" i="1" baseline="-25000" dirty="0" err="1"/>
              <a:t>EK</a:t>
            </a:r>
            <a:r>
              <a:rPr lang="de-DE" sz="1200" dirty="0"/>
              <a:t> = Von Aktionären erwartete Eigenkapitalverzinsung (nach Steuern des Unternehmens, abgeleitet aus CAPM)</a:t>
            </a:r>
          </a:p>
          <a:p>
            <a:r>
              <a:rPr lang="de-DE" sz="1200" i="1" dirty="0" err="1"/>
              <a:t>i</a:t>
            </a:r>
            <a:r>
              <a:rPr lang="de-DE" sz="1200" i="1" baseline="-25000" dirty="0" err="1"/>
              <a:t>FK</a:t>
            </a:r>
            <a:r>
              <a:rPr lang="de-DE" sz="1200" dirty="0"/>
              <a:t> = Fremdkapitalkostensatz</a:t>
            </a:r>
          </a:p>
          <a:p>
            <a:r>
              <a:rPr lang="de-DE" sz="1200" i="1" dirty="0"/>
              <a:t>s</a:t>
            </a:r>
            <a:r>
              <a:rPr lang="de-DE" sz="1200" dirty="0"/>
              <a:t>   = Steuersatz</a:t>
            </a:r>
          </a:p>
          <a:p>
            <a:r>
              <a:rPr lang="de-DE" sz="1200" i="1" dirty="0"/>
              <a:t>V</a:t>
            </a:r>
            <a:r>
              <a:rPr lang="de-DE" sz="1200" i="1" baseline="-25000" dirty="0"/>
              <a:t>FK </a:t>
            </a:r>
            <a:r>
              <a:rPr lang="de-DE" sz="1200" dirty="0"/>
              <a:t>= Marktwert des Fremdkapital</a:t>
            </a:r>
            <a:r>
              <a:rPr lang="de-DE" sz="1200" i="1" dirty="0"/>
              <a:t>s</a:t>
            </a:r>
          </a:p>
          <a:p>
            <a:r>
              <a:rPr lang="de-DE" sz="1200" i="1" dirty="0"/>
              <a:t>V</a:t>
            </a:r>
            <a:r>
              <a:rPr lang="de-DE" sz="1200" i="1" baseline="-25000" dirty="0"/>
              <a:t>EK </a:t>
            </a:r>
            <a:r>
              <a:rPr lang="de-DE" sz="1200" dirty="0"/>
              <a:t>= Marktwert des Eigenkapitals</a:t>
            </a:r>
          </a:p>
        </p:txBody>
      </p:sp>
      <p:sp>
        <p:nvSpPr>
          <p:cNvPr id="10" name="Footer Placeholder 4">
            <a:extLst>
              <a:ext uri="{FF2B5EF4-FFF2-40B4-BE49-F238E27FC236}">
                <a16:creationId xmlns:a16="http://schemas.microsoft.com/office/drawing/2014/main" id="{6099F790-5207-481F-B63D-D4720CEAB8D4}"/>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15189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19</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8.2.3 Angepasster Kapitalwert-Ansatz - </a:t>
            </a:r>
            <a:r>
              <a:rPr lang="de-DE" i="1" dirty="0"/>
              <a:t>APV</a:t>
            </a:r>
          </a:p>
        </p:txBody>
      </p:sp>
      <p:sp>
        <p:nvSpPr>
          <p:cNvPr id="10" name="Textfeld 9"/>
          <p:cNvSpPr txBox="1"/>
          <p:nvPr/>
        </p:nvSpPr>
        <p:spPr>
          <a:xfrm>
            <a:off x="457201" y="2093270"/>
            <a:ext cx="8115023" cy="954107"/>
          </a:xfrm>
          <a:prstGeom prst="rect">
            <a:avLst/>
          </a:prstGeom>
          <a:noFill/>
        </p:spPr>
        <p:txBody>
          <a:bodyPr wrap="square" rtlCol="0">
            <a:spAutoFit/>
          </a:bodyPr>
          <a:lstStyle/>
          <a:p>
            <a:pPr marL="285750" indent="-285750">
              <a:buFont typeface="Wingdings" charset="0"/>
              <a:buChar char="à"/>
            </a:pPr>
            <a:r>
              <a:rPr lang="de-DE" sz="1400" dirty="0">
                <a:sym typeface="Wingdings"/>
              </a:rPr>
              <a:t>Der Kapitalwert einer Summe von Zahlungsströmen ist gleich der Summe der Kapitalwerte dieser Zahlungsströme</a:t>
            </a:r>
          </a:p>
          <a:p>
            <a:pPr marL="285750" indent="-285750">
              <a:buFont typeface="Wingdings" charset="0"/>
              <a:buChar char="à"/>
            </a:pPr>
            <a:r>
              <a:rPr lang="de-DE" sz="1400" dirty="0">
                <a:sym typeface="Wingdings"/>
              </a:rPr>
              <a:t>Summe des Kapitalwertes einer voll eigenfinanzierten Investition unter Verwendung eines risikoangepassten Kalkulationszinssatzes und des Kapitalwertes der Finanzierungseffekte</a:t>
            </a:r>
          </a:p>
        </p:txBody>
      </p:sp>
      <p:pic>
        <p:nvPicPr>
          <p:cNvPr id="4" name="Bild 3"/>
          <p:cNvPicPr>
            <a:picLocks noChangeAspect="1"/>
          </p:cNvPicPr>
          <p:nvPr/>
        </p:nvPicPr>
        <p:blipFill rotWithShape="1">
          <a:blip r:embed="rId4"/>
          <a:srcRect l="39025" r="39561"/>
          <a:stretch/>
        </p:blipFill>
        <p:spPr>
          <a:xfrm>
            <a:off x="2857408" y="3303476"/>
            <a:ext cx="1799109" cy="1054827"/>
          </a:xfrm>
          <a:prstGeom prst="rect">
            <a:avLst/>
          </a:prstGeom>
        </p:spPr>
      </p:pic>
      <p:sp>
        <p:nvSpPr>
          <p:cNvPr id="11" name="Footer Placeholder 4">
            <a:extLst>
              <a:ext uri="{FF2B5EF4-FFF2-40B4-BE49-F238E27FC236}">
                <a16:creationId xmlns:a16="http://schemas.microsoft.com/office/drawing/2014/main" id="{C29FF91A-1BD7-42A1-83FB-3AD7FC8BA176}"/>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70382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1" name="Rechteck 10"/>
          <p:cNvSpPr/>
          <p:nvPr/>
        </p:nvSpPr>
        <p:spPr>
          <a:xfrm>
            <a:off x="776087" y="2622466"/>
            <a:ext cx="1610972" cy="148175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de-DE" sz="1400" b="1" dirty="0"/>
              <a:t>Realitätsferne Prämissen:</a:t>
            </a:r>
          </a:p>
          <a:p>
            <a:pPr marL="285750" indent="-285750">
              <a:buFontTx/>
              <a:buChar char="-"/>
            </a:pPr>
            <a:r>
              <a:rPr lang="de-DE" sz="1400" dirty="0"/>
              <a:t>sichere Erwartungen</a:t>
            </a:r>
          </a:p>
          <a:p>
            <a:pPr marL="285750" indent="-285750">
              <a:buFontTx/>
              <a:buChar char="-"/>
            </a:pPr>
            <a:r>
              <a:rPr lang="de-DE" sz="1400" dirty="0"/>
              <a:t>vollkommener Kapitalmarkt</a:t>
            </a:r>
          </a:p>
          <a:p>
            <a:pPr algn="ctr"/>
            <a:endParaRPr lang="de-DE" sz="1400" dirty="0"/>
          </a:p>
        </p:txBody>
      </p:sp>
      <p:sp>
        <p:nvSpPr>
          <p:cNvPr id="12" name="Rechteck 11"/>
          <p:cNvSpPr/>
          <p:nvPr/>
        </p:nvSpPr>
        <p:spPr>
          <a:xfrm>
            <a:off x="4966016" y="1705192"/>
            <a:ext cx="2259566" cy="10036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Berücksichtigung von Risiko im Kalkulationszinssatz</a:t>
            </a:r>
          </a:p>
        </p:txBody>
      </p:sp>
      <p:sp>
        <p:nvSpPr>
          <p:cNvPr id="13" name="Rechteck 12"/>
          <p:cNvSpPr/>
          <p:nvPr/>
        </p:nvSpPr>
        <p:spPr>
          <a:xfrm>
            <a:off x="4966016" y="3941062"/>
            <a:ext cx="2259566" cy="10036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Berücksichtigung der Kapitalstruktur im Kalkulationszinssatz</a:t>
            </a:r>
          </a:p>
        </p:txBody>
      </p:sp>
      <p:cxnSp>
        <p:nvCxnSpPr>
          <p:cNvPr id="14" name="Gerade Verbindung 13"/>
          <p:cNvCxnSpPr>
            <a:stCxn id="11" idx="0"/>
            <a:endCxn id="12" idx="1"/>
          </p:cNvCxnSpPr>
          <p:nvPr/>
        </p:nvCxnSpPr>
        <p:spPr>
          <a:xfrm flipV="1">
            <a:off x="1581573" y="2207035"/>
            <a:ext cx="3384443" cy="415431"/>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a:stCxn id="11" idx="2"/>
            <a:endCxn id="13" idx="1"/>
          </p:cNvCxnSpPr>
          <p:nvPr/>
        </p:nvCxnSpPr>
        <p:spPr>
          <a:xfrm>
            <a:off x="1581573" y="4104216"/>
            <a:ext cx="3384443" cy="338689"/>
          </a:xfrm>
          <a:prstGeom prst="line">
            <a:avLst/>
          </a:prstGeom>
          <a:ln>
            <a:solidFill>
              <a:srgbClr val="292934"/>
            </a:solidFill>
          </a:ln>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457200" y="1087694"/>
            <a:ext cx="2417361" cy="369332"/>
          </a:xfrm>
          <a:prstGeom prst="rect">
            <a:avLst/>
          </a:prstGeom>
          <a:noFill/>
        </p:spPr>
        <p:txBody>
          <a:bodyPr wrap="none" rtlCol="0">
            <a:spAutoFit/>
          </a:bodyPr>
          <a:lstStyle/>
          <a:p>
            <a:r>
              <a:rPr lang="de-DE" dirty="0"/>
              <a:t>8.1.1 Problemstellung</a:t>
            </a:r>
          </a:p>
        </p:txBody>
      </p:sp>
      <p:sp>
        <p:nvSpPr>
          <p:cNvPr id="18" name="Footer Placeholder 4">
            <a:extLst>
              <a:ext uri="{FF2B5EF4-FFF2-40B4-BE49-F238E27FC236}">
                <a16:creationId xmlns:a16="http://schemas.microsoft.com/office/drawing/2014/main" id="{68B056E5-5945-47B1-8391-A62C17606DC5}"/>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26217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20</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8.2.3 Angepasster Kapitalwert-Ansatz - </a:t>
            </a:r>
            <a:r>
              <a:rPr lang="de-DE" i="1" dirty="0"/>
              <a:t>APV</a:t>
            </a:r>
          </a:p>
        </p:txBody>
      </p:sp>
      <p:sp>
        <p:nvSpPr>
          <p:cNvPr id="10" name="Rechteck 9"/>
          <p:cNvSpPr/>
          <p:nvPr/>
        </p:nvSpPr>
        <p:spPr>
          <a:xfrm>
            <a:off x="7276789" y="97071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295 </a:t>
            </a:r>
          </a:p>
        </p:txBody>
      </p:sp>
      <p:sp>
        <p:nvSpPr>
          <p:cNvPr id="11" name="Textfeld 10"/>
          <p:cNvSpPr txBox="1"/>
          <p:nvPr/>
        </p:nvSpPr>
        <p:spPr>
          <a:xfrm>
            <a:off x="457200" y="1966861"/>
            <a:ext cx="8167092" cy="2246769"/>
          </a:xfrm>
          <a:prstGeom prst="rect">
            <a:avLst/>
          </a:prstGeom>
          <a:noFill/>
        </p:spPr>
        <p:txBody>
          <a:bodyPr wrap="square" rtlCol="0">
            <a:spAutoFit/>
          </a:bodyPr>
          <a:lstStyle/>
          <a:p>
            <a:r>
              <a:rPr lang="de-DE" sz="1400" dirty="0"/>
              <a:t>Angenommen, nach der Finanzpolitik eines Unternehmens soll das langfristige Fremdkapital etwa 50% des Buchwertes der Sachanlagen ausmachen, so wird die Aufnahmemöglichkeit für solche Kredite (Verschuldungskapazität) durch den Buchwert des Sachanlagevermögens bestimmt. Eine Anlageinvestition mit einer Anschaffungsauszahlung von 200 TGE würde die Verschuldungskapazität dieses Unternehmens um 100 TGE erhöhen, sodass die </a:t>
            </a:r>
            <a:r>
              <a:rPr lang="de-DE" sz="1400" i="1" dirty="0"/>
              <a:t>Möglichkeit</a:t>
            </a:r>
            <a:r>
              <a:rPr lang="de-DE" sz="1400" dirty="0"/>
              <a:t> einer zusätzlichen Kreditaufnahme bestünde. Der Wert dieser Möglichkeit ergibt sich unter dem Aspekt der steuerlichen Abzugsfähigkeit der Fremdkapitalzinsen aus Tabelle (◉ Tab. 8.1). Es werden ein Fremdkapitalzinssatz von 8% sowie gleichmäßige Tilgung des Kredites über 5 Jahre parallel zu einer linearen Abschreibung der Sachinvestition unterstellt. Der effektive Fremdkapitalzinssatz wird für die Zahlungsreihe des Kredites als Kalkulationszinssatz verwendet. </a:t>
            </a:r>
          </a:p>
        </p:txBody>
      </p:sp>
      <p:sp>
        <p:nvSpPr>
          <p:cNvPr id="12" name="Footer Placeholder 4">
            <a:extLst>
              <a:ext uri="{FF2B5EF4-FFF2-40B4-BE49-F238E27FC236}">
                <a16:creationId xmlns:a16="http://schemas.microsoft.com/office/drawing/2014/main" id="{30288A6B-64A8-449E-A28B-06EE26F6A6D2}"/>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5082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21</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8.2.3 Angepasster Kapitalwert-Ansatz - </a:t>
            </a:r>
            <a:r>
              <a:rPr lang="de-DE" i="1" dirty="0"/>
              <a:t>APV</a:t>
            </a:r>
          </a:p>
        </p:txBody>
      </p:sp>
      <p:sp>
        <p:nvSpPr>
          <p:cNvPr id="10" name="Rechteck 9"/>
          <p:cNvSpPr/>
          <p:nvPr/>
        </p:nvSpPr>
        <p:spPr>
          <a:xfrm>
            <a:off x="7276789" y="97071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295 </a:t>
            </a:r>
          </a:p>
        </p:txBody>
      </p:sp>
      <p:pic>
        <p:nvPicPr>
          <p:cNvPr id="12" name="Grafik 22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958" y="1945283"/>
            <a:ext cx="4983681" cy="1911975"/>
          </a:xfrm>
          <a:prstGeom prst="rect">
            <a:avLst/>
          </a:prstGeom>
          <a:noFill/>
          <a:ln>
            <a:noFill/>
          </a:ln>
        </p:spPr>
      </p:pic>
      <p:sp>
        <p:nvSpPr>
          <p:cNvPr id="3" name="Textfeld 2"/>
          <p:cNvSpPr txBox="1"/>
          <p:nvPr/>
        </p:nvSpPr>
        <p:spPr>
          <a:xfrm>
            <a:off x="457200" y="1637506"/>
            <a:ext cx="3265099" cy="307777"/>
          </a:xfrm>
          <a:prstGeom prst="rect">
            <a:avLst/>
          </a:prstGeom>
          <a:noFill/>
        </p:spPr>
        <p:txBody>
          <a:bodyPr wrap="none" rtlCol="0">
            <a:spAutoFit/>
          </a:bodyPr>
          <a:lstStyle/>
          <a:p>
            <a:r>
              <a:rPr lang="de-DE" sz="1400" u="sng" dirty="0"/>
              <a:t>Kapitalwert des Finanzierungseffektes:</a:t>
            </a:r>
          </a:p>
        </p:txBody>
      </p:sp>
      <p:pic>
        <p:nvPicPr>
          <p:cNvPr id="4" name="Bild 3"/>
          <p:cNvPicPr>
            <a:picLocks noChangeAspect="1"/>
          </p:cNvPicPr>
          <p:nvPr/>
        </p:nvPicPr>
        <p:blipFill rotWithShape="1">
          <a:blip r:embed="rId5"/>
          <a:srcRect l="29697" r="28902"/>
          <a:stretch/>
        </p:blipFill>
        <p:spPr>
          <a:xfrm>
            <a:off x="457200" y="3881030"/>
            <a:ext cx="2811134" cy="673032"/>
          </a:xfrm>
          <a:prstGeom prst="rect">
            <a:avLst/>
          </a:prstGeom>
        </p:spPr>
      </p:pic>
      <p:sp>
        <p:nvSpPr>
          <p:cNvPr id="5" name="Textfeld 4"/>
          <p:cNvSpPr txBox="1"/>
          <p:nvPr/>
        </p:nvSpPr>
        <p:spPr>
          <a:xfrm>
            <a:off x="3130707" y="4042602"/>
            <a:ext cx="6335192" cy="276999"/>
          </a:xfrm>
          <a:prstGeom prst="rect">
            <a:avLst/>
          </a:prstGeom>
          <a:noFill/>
        </p:spPr>
        <p:txBody>
          <a:bodyPr wrap="square" rtlCol="0">
            <a:spAutoFit/>
          </a:bodyPr>
          <a:lstStyle/>
          <a:p>
            <a:r>
              <a:rPr lang="de-DE" sz="1200" dirty="0">
                <a:sym typeface="Wingdings"/>
              </a:rPr>
              <a:t> entspricht dem Barwert der Steuerersparnis aufgrund der Zinszahlungen!</a:t>
            </a:r>
            <a:endParaRPr lang="de-DE" sz="1200" dirty="0"/>
          </a:p>
        </p:txBody>
      </p:sp>
      <p:sp>
        <p:nvSpPr>
          <p:cNvPr id="13" name="Textfeld 12"/>
          <p:cNvSpPr txBox="1"/>
          <p:nvPr/>
        </p:nvSpPr>
        <p:spPr>
          <a:xfrm>
            <a:off x="495958" y="4480533"/>
            <a:ext cx="3187140" cy="276999"/>
          </a:xfrm>
          <a:prstGeom prst="rect">
            <a:avLst/>
          </a:prstGeom>
          <a:noFill/>
        </p:spPr>
        <p:txBody>
          <a:bodyPr wrap="none" rtlCol="0">
            <a:spAutoFit/>
          </a:bodyPr>
          <a:lstStyle/>
          <a:p>
            <a:r>
              <a:rPr lang="de-DE" sz="1200" dirty="0"/>
              <a:t>Der Kapitalwert der Investition beträgt dann:</a:t>
            </a:r>
          </a:p>
        </p:txBody>
      </p:sp>
      <p:pic>
        <p:nvPicPr>
          <p:cNvPr id="14" name="Bild 13"/>
          <p:cNvPicPr>
            <a:picLocks noChangeAspect="1"/>
          </p:cNvPicPr>
          <p:nvPr/>
        </p:nvPicPr>
        <p:blipFill rotWithShape="1">
          <a:blip r:embed="rId6"/>
          <a:srcRect l="36056" r="35801"/>
          <a:stretch/>
        </p:blipFill>
        <p:spPr>
          <a:xfrm>
            <a:off x="3569432" y="4319601"/>
            <a:ext cx="1892784" cy="666610"/>
          </a:xfrm>
          <a:prstGeom prst="rect">
            <a:avLst/>
          </a:prstGeom>
        </p:spPr>
      </p:pic>
      <p:sp>
        <p:nvSpPr>
          <p:cNvPr id="16" name="Footer Placeholder 4">
            <a:extLst>
              <a:ext uri="{FF2B5EF4-FFF2-40B4-BE49-F238E27FC236}">
                <a16:creationId xmlns:a16="http://schemas.microsoft.com/office/drawing/2014/main" id="{BD543C1B-2D1F-4941-833A-73A180E90A31}"/>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28751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22</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8.2.4 Vergleich des </a:t>
            </a:r>
            <a:r>
              <a:rPr lang="de-DE" i="1" dirty="0"/>
              <a:t>APV</a:t>
            </a:r>
            <a:r>
              <a:rPr lang="de-DE" dirty="0"/>
              <a:t>-Ansatzes mit dem </a:t>
            </a:r>
            <a:r>
              <a:rPr lang="de-DE" i="1" dirty="0"/>
              <a:t>WACC</a:t>
            </a:r>
            <a:r>
              <a:rPr lang="de-DE" dirty="0"/>
              <a:t>-Ansatz</a:t>
            </a:r>
            <a:endParaRPr lang="de-DE" i="1" dirty="0"/>
          </a:p>
        </p:txBody>
      </p:sp>
      <p:sp>
        <p:nvSpPr>
          <p:cNvPr id="4" name="Textfeld 3"/>
          <p:cNvSpPr txBox="1"/>
          <p:nvPr/>
        </p:nvSpPr>
        <p:spPr>
          <a:xfrm>
            <a:off x="457200" y="1681669"/>
            <a:ext cx="8155333" cy="523220"/>
          </a:xfrm>
          <a:prstGeom prst="rect">
            <a:avLst/>
          </a:prstGeom>
          <a:noFill/>
        </p:spPr>
        <p:txBody>
          <a:bodyPr wrap="square" rtlCol="0">
            <a:spAutoFit/>
          </a:bodyPr>
          <a:lstStyle/>
          <a:p>
            <a:r>
              <a:rPr lang="de-DE" sz="1400" dirty="0"/>
              <a:t>Der Marktwert eines Unternehmens setzt sich aus dem Marktwert des Eigenkapitals (</a:t>
            </a:r>
            <a:r>
              <a:rPr lang="de-DE" sz="1400" i="1" dirty="0"/>
              <a:t>V</a:t>
            </a:r>
            <a:r>
              <a:rPr lang="de-DE" sz="1400" i="1" baseline="-25000" dirty="0"/>
              <a:t>EK</a:t>
            </a:r>
            <a:r>
              <a:rPr lang="de-DE" sz="1400" dirty="0"/>
              <a:t>) und dem Marktwert des Fremdkapitals (</a:t>
            </a:r>
            <a:r>
              <a:rPr lang="de-DE" sz="1400" i="1" dirty="0"/>
              <a:t>V</a:t>
            </a:r>
            <a:r>
              <a:rPr lang="de-DE" sz="1400" i="1" baseline="-25000" dirty="0"/>
              <a:t>FK</a:t>
            </a:r>
            <a:r>
              <a:rPr lang="de-DE" sz="1400" dirty="0"/>
              <a:t>) zusammen: </a:t>
            </a:r>
          </a:p>
        </p:txBody>
      </p:sp>
      <p:pic>
        <p:nvPicPr>
          <p:cNvPr id="5" name="Bild 4"/>
          <p:cNvPicPr>
            <a:picLocks noChangeAspect="1"/>
          </p:cNvPicPr>
          <p:nvPr/>
        </p:nvPicPr>
        <p:blipFill rotWithShape="1">
          <a:blip r:embed="rId4"/>
          <a:srcRect l="40453" t="16328" r="40377" b="18626"/>
          <a:stretch/>
        </p:blipFill>
        <p:spPr>
          <a:xfrm>
            <a:off x="3352800" y="2204889"/>
            <a:ext cx="1547032" cy="659023"/>
          </a:xfrm>
          <a:prstGeom prst="rect">
            <a:avLst/>
          </a:prstGeom>
        </p:spPr>
      </p:pic>
      <p:sp>
        <p:nvSpPr>
          <p:cNvPr id="10" name="Textfeld 9"/>
          <p:cNvSpPr txBox="1"/>
          <p:nvPr/>
        </p:nvSpPr>
        <p:spPr>
          <a:xfrm>
            <a:off x="457200" y="2901211"/>
            <a:ext cx="1072880" cy="307777"/>
          </a:xfrm>
          <a:prstGeom prst="rect">
            <a:avLst/>
          </a:prstGeom>
          <a:noFill/>
        </p:spPr>
        <p:txBody>
          <a:bodyPr wrap="none" rtlCol="0">
            <a:spAutoFit/>
          </a:bodyPr>
          <a:lstStyle/>
          <a:p>
            <a:r>
              <a:rPr lang="de-DE" sz="1400" dirty="0"/>
              <a:t>Eingesetzt:</a:t>
            </a:r>
          </a:p>
        </p:txBody>
      </p:sp>
      <p:pic>
        <p:nvPicPr>
          <p:cNvPr id="11" name="Bild 10"/>
          <p:cNvPicPr>
            <a:picLocks noChangeAspect="1"/>
          </p:cNvPicPr>
          <p:nvPr/>
        </p:nvPicPr>
        <p:blipFill rotWithShape="1">
          <a:blip r:embed="rId5"/>
          <a:srcRect l="39637" r="38745" b="16496"/>
          <a:stretch/>
        </p:blipFill>
        <p:spPr>
          <a:xfrm>
            <a:off x="1530080" y="2597472"/>
            <a:ext cx="1434583" cy="854402"/>
          </a:xfrm>
          <a:prstGeom prst="rect">
            <a:avLst/>
          </a:prstGeom>
        </p:spPr>
      </p:pic>
      <p:sp>
        <p:nvSpPr>
          <p:cNvPr id="12" name="Textfeld 11"/>
          <p:cNvSpPr txBox="1"/>
          <p:nvPr/>
        </p:nvSpPr>
        <p:spPr>
          <a:xfrm>
            <a:off x="2964663" y="2901211"/>
            <a:ext cx="3428330" cy="307777"/>
          </a:xfrm>
          <a:prstGeom prst="rect">
            <a:avLst/>
          </a:prstGeom>
          <a:noFill/>
        </p:spPr>
        <p:txBody>
          <a:bodyPr wrap="none" rtlCol="0">
            <a:spAutoFit/>
          </a:bodyPr>
          <a:lstStyle/>
          <a:p>
            <a:r>
              <a:rPr lang="de-DE" sz="1400" dirty="0"/>
              <a:t>bzw. bei vollständiger Eigenfinanzierung:</a:t>
            </a:r>
          </a:p>
        </p:txBody>
      </p:sp>
      <p:pic>
        <p:nvPicPr>
          <p:cNvPr id="13" name="Bild 12"/>
          <p:cNvPicPr>
            <a:picLocks noChangeAspect="1"/>
          </p:cNvPicPr>
          <p:nvPr/>
        </p:nvPicPr>
        <p:blipFill rotWithShape="1">
          <a:blip r:embed="rId6"/>
          <a:srcRect l="38440" t="9908" r="38337" b="20970"/>
          <a:stretch/>
        </p:blipFill>
        <p:spPr>
          <a:xfrm>
            <a:off x="6204806" y="2740064"/>
            <a:ext cx="1338994" cy="623276"/>
          </a:xfrm>
          <a:prstGeom prst="rect">
            <a:avLst/>
          </a:prstGeom>
        </p:spPr>
      </p:pic>
      <p:sp>
        <p:nvSpPr>
          <p:cNvPr id="14" name="Textfeld 13"/>
          <p:cNvSpPr txBox="1"/>
          <p:nvPr/>
        </p:nvSpPr>
        <p:spPr>
          <a:xfrm>
            <a:off x="457200" y="3451874"/>
            <a:ext cx="7477937" cy="954107"/>
          </a:xfrm>
          <a:prstGeom prst="rect">
            <a:avLst/>
          </a:prstGeom>
          <a:noFill/>
        </p:spPr>
        <p:txBody>
          <a:bodyPr wrap="square" rtlCol="0">
            <a:spAutoFit/>
          </a:bodyPr>
          <a:lstStyle/>
          <a:p>
            <a:r>
              <a:rPr lang="de-DE" sz="1400" dirty="0"/>
              <a:t>Wird das Unternehmen teils eigen, teils fremdfinanziert, so steigt der Marktwert des Unternehmens um den Barwert der Steuerersparnis infolge der Fremdfinanzierung an. Der Barwert dieser zeitlich unbegrenzten Steuerersparnis beträgt:</a:t>
            </a:r>
          </a:p>
          <a:p>
            <a:endParaRPr lang="de-DE" sz="1400" dirty="0"/>
          </a:p>
        </p:txBody>
      </p:sp>
      <p:pic>
        <p:nvPicPr>
          <p:cNvPr id="17" name="Bild 16"/>
          <p:cNvPicPr>
            <a:picLocks noChangeAspect="1"/>
          </p:cNvPicPr>
          <p:nvPr/>
        </p:nvPicPr>
        <p:blipFill rotWithShape="1">
          <a:blip r:embed="rId7"/>
          <a:srcRect l="40045" r="38516"/>
          <a:stretch/>
        </p:blipFill>
        <p:spPr>
          <a:xfrm>
            <a:off x="576185" y="4310817"/>
            <a:ext cx="1236107" cy="812800"/>
          </a:xfrm>
          <a:prstGeom prst="rect">
            <a:avLst/>
          </a:prstGeom>
        </p:spPr>
      </p:pic>
      <p:sp>
        <p:nvSpPr>
          <p:cNvPr id="18" name="Textfeld 17"/>
          <p:cNvSpPr txBox="1"/>
          <p:nvPr/>
        </p:nvSpPr>
        <p:spPr>
          <a:xfrm>
            <a:off x="1669760" y="4481008"/>
            <a:ext cx="5593373" cy="307777"/>
          </a:xfrm>
          <a:prstGeom prst="rect">
            <a:avLst/>
          </a:prstGeom>
          <a:noFill/>
        </p:spPr>
        <p:txBody>
          <a:bodyPr wrap="none" rtlCol="0">
            <a:spAutoFit/>
          </a:bodyPr>
          <a:lstStyle/>
          <a:p>
            <a:r>
              <a:rPr lang="de-DE" sz="1400" dirty="0"/>
              <a:t>deshalb gilt für den Marktwert des fremdfinanzierten Unternehmens:</a:t>
            </a:r>
          </a:p>
        </p:txBody>
      </p:sp>
      <p:pic>
        <p:nvPicPr>
          <p:cNvPr id="19" name="Bild 18"/>
          <p:cNvPicPr>
            <a:picLocks noChangeAspect="1"/>
          </p:cNvPicPr>
          <p:nvPr/>
        </p:nvPicPr>
        <p:blipFill rotWithShape="1">
          <a:blip r:embed="rId8"/>
          <a:srcRect l="37041" r="37670" b="12716"/>
          <a:stretch/>
        </p:blipFill>
        <p:spPr>
          <a:xfrm>
            <a:off x="7123772" y="4309010"/>
            <a:ext cx="1458103" cy="720527"/>
          </a:xfrm>
          <a:prstGeom prst="rect">
            <a:avLst/>
          </a:prstGeom>
        </p:spPr>
      </p:pic>
      <p:sp>
        <p:nvSpPr>
          <p:cNvPr id="16" name="Footer Placeholder 4">
            <a:extLst>
              <a:ext uri="{FF2B5EF4-FFF2-40B4-BE49-F238E27FC236}">
                <a16:creationId xmlns:a16="http://schemas.microsoft.com/office/drawing/2014/main" id="{E0AD4CA3-6B05-4232-BEF2-069E7053543E}"/>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7501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23</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8.2.4 Vergleich des </a:t>
            </a:r>
            <a:r>
              <a:rPr lang="de-DE" i="1" dirty="0"/>
              <a:t>APV</a:t>
            </a:r>
            <a:r>
              <a:rPr lang="de-DE" dirty="0"/>
              <a:t>-Ansatzes mit dem </a:t>
            </a:r>
            <a:r>
              <a:rPr lang="de-DE" i="1" dirty="0"/>
              <a:t>WACC</a:t>
            </a:r>
            <a:r>
              <a:rPr lang="de-DE" dirty="0"/>
              <a:t>-Ansatz</a:t>
            </a:r>
            <a:endParaRPr lang="de-DE" i="1" dirty="0"/>
          </a:p>
        </p:txBody>
      </p:sp>
      <p:sp>
        <p:nvSpPr>
          <p:cNvPr id="10" name="Rechteck 9"/>
          <p:cNvSpPr/>
          <p:nvPr/>
        </p:nvSpPr>
        <p:spPr>
          <a:xfrm>
            <a:off x="7276789" y="970710"/>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298 </a:t>
            </a:r>
          </a:p>
        </p:txBody>
      </p:sp>
      <p:sp>
        <p:nvSpPr>
          <p:cNvPr id="4" name="Textfeld 3"/>
          <p:cNvSpPr txBox="1"/>
          <p:nvPr/>
        </p:nvSpPr>
        <p:spPr>
          <a:xfrm>
            <a:off x="457200" y="1591477"/>
            <a:ext cx="5419247" cy="307777"/>
          </a:xfrm>
          <a:prstGeom prst="rect">
            <a:avLst/>
          </a:prstGeom>
          <a:noFill/>
        </p:spPr>
        <p:txBody>
          <a:bodyPr wrap="none" rtlCol="0">
            <a:spAutoFit/>
          </a:bodyPr>
          <a:lstStyle/>
          <a:p>
            <a:r>
              <a:rPr lang="de-DE" sz="1400" i="1" dirty="0"/>
              <a:t>V</a:t>
            </a:r>
            <a:r>
              <a:rPr lang="de-DE" sz="1400" i="1" baseline="-25000" dirty="0"/>
              <a:t>EK</a:t>
            </a:r>
            <a:r>
              <a:rPr lang="de-DE" sz="1400" dirty="0"/>
              <a:t> = 400 TGE; </a:t>
            </a:r>
            <a:r>
              <a:rPr lang="de-DE" sz="1400" i="1" dirty="0"/>
              <a:t>V</a:t>
            </a:r>
            <a:r>
              <a:rPr lang="de-DE" sz="1400" baseline="-25000" dirty="0"/>
              <a:t>FK</a:t>
            </a:r>
            <a:r>
              <a:rPr lang="de-DE" sz="1400" dirty="0"/>
              <a:t> = 100 TGE; </a:t>
            </a:r>
            <a:r>
              <a:rPr lang="de-DE" sz="1400" i="1" dirty="0"/>
              <a:t>s</a:t>
            </a:r>
            <a:r>
              <a:rPr lang="de-DE" sz="1400" dirty="0"/>
              <a:t> = 52%; </a:t>
            </a:r>
            <a:r>
              <a:rPr lang="de-DE" sz="1400" i="1" dirty="0" err="1"/>
              <a:t>i</a:t>
            </a:r>
            <a:r>
              <a:rPr lang="de-DE" sz="1400" i="1" baseline="-25000" dirty="0" err="1"/>
              <a:t>FK</a:t>
            </a:r>
            <a:r>
              <a:rPr lang="de-DE" sz="1400" dirty="0"/>
              <a:t> = 9%; </a:t>
            </a:r>
            <a:r>
              <a:rPr lang="de-DE" sz="1400" i="1" dirty="0"/>
              <a:t>c* </a:t>
            </a:r>
            <a:r>
              <a:rPr lang="de-DE" sz="1400" dirty="0"/>
              <a:t>= 140 TGE</a:t>
            </a:r>
          </a:p>
        </p:txBody>
      </p:sp>
      <p:sp>
        <p:nvSpPr>
          <p:cNvPr id="5" name="Textfeld 4"/>
          <p:cNvSpPr txBox="1"/>
          <p:nvPr/>
        </p:nvSpPr>
        <p:spPr>
          <a:xfrm>
            <a:off x="457200" y="1976409"/>
            <a:ext cx="7996038" cy="1815882"/>
          </a:xfrm>
          <a:prstGeom prst="rect">
            <a:avLst/>
          </a:prstGeom>
          <a:noFill/>
        </p:spPr>
        <p:txBody>
          <a:bodyPr wrap="square" rtlCol="0">
            <a:spAutoFit/>
          </a:bodyPr>
          <a:lstStyle/>
          <a:p>
            <a:r>
              <a:rPr lang="de-DE" sz="1400" dirty="0"/>
              <a:t>Der Marktwert des Gesamtunternehmens </a:t>
            </a:r>
            <a:r>
              <a:rPr lang="de-DE" sz="1400" i="1" dirty="0"/>
              <a:t>V</a:t>
            </a:r>
            <a:r>
              <a:rPr lang="de-DE" sz="1400" i="1" baseline="-25000" dirty="0"/>
              <a:t>G</a:t>
            </a:r>
            <a:r>
              <a:rPr lang="de-DE" sz="1400" dirty="0"/>
              <a:t> setzt sich aus </a:t>
            </a:r>
            <a:r>
              <a:rPr lang="de-DE" sz="1400" i="1" dirty="0"/>
              <a:t>V</a:t>
            </a:r>
            <a:r>
              <a:rPr lang="de-DE" sz="1400" i="1" baseline="-25000" dirty="0"/>
              <a:t>EK</a:t>
            </a:r>
            <a:r>
              <a:rPr lang="de-DE" sz="1400" dirty="0"/>
              <a:t> und </a:t>
            </a:r>
            <a:r>
              <a:rPr lang="de-DE" sz="1400" i="1" dirty="0"/>
              <a:t>V</a:t>
            </a:r>
            <a:r>
              <a:rPr lang="de-DE" sz="1400" i="1" baseline="-25000" dirty="0"/>
              <a:t>FK</a:t>
            </a:r>
            <a:r>
              <a:rPr lang="de-DE" sz="1400" dirty="0"/>
              <a:t> zusammen und beträgt somit definitionsgemäß 500 TGE. </a:t>
            </a:r>
          </a:p>
          <a:p>
            <a:endParaRPr lang="de-DE" sz="1400" dirty="0"/>
          </a:p>
          <a:p>
            <a:r>
              <a:rPr lang="de-DE" sz="1400" dirty="0"/>
              <a:t>Demnach:				</a:t>
            </a:r>
            <a:r>
              <a:rPr lang="de-DE" sz="1400" dirty="0">
                <a:sym typeface="Wingdings"/>
              </a:rPr>
              <a:t></a:t>
            </a:r>
            <a:r>
              <a:rPr lang="de-DE" sz="1400" dirty="0"/>
              <a:t> </a:t>
            </a:r>
            <a:r>
              <a:rPr lang="de-DE" sz="1400" i="1" dirty="0" err="1"/>
              <a:t>i</a:t>
            </a:r>
            <a:r>
              <a:rPr lang="de-DE" sz="1400" i="1" baseline="-25000" dirty="0" err="1"/>
              <a:t>EK</a:t>
            </a:r>
            <a:r>
              <a:rPr lang="de-DE" sz="1400" dirty="0"/>
              <a:t> = 15%.</a:t>
            </a:r>
          </a:p>
          <a:p>
            <a:endParaRPr lang="de-DE" sz="1400" dirty="0"/>
          </a:p>
          <a:p>
            <a:endParaRPr lang="de-DE" sz="1400" dirty="0"/>
          </a:p>
          <a:p>
            <a:r>
              <a:rPr lang="de-DE" sz="1400" dirty="0"/>
              <a:t>Oder:				</a:t>
            </a:r>
            <a:r>
              <a:rPr lang="de-DE" sz="1400" dirty="0">
                <a:sym typeface="Wingdings"/>
              </a:rPr>
              <a:t> </a:t>
            </a:r>
            <a:r>
              <a:rPr lang="de-DE" sz="1400" i="1" dirty="0" err="1">
                <a:sym typeface="Wingdings"/>
              </a:rPr>
              <a:t>i</a:t>
            </a:r>
            <a:r>
              <a:rPr lang="de-DE" sz="1400" i="1" baseline="-25000" dirty="0" err="1">
                <a:sym typeface="Wingdings"/>
              </a:rPr>
              <a:t>EK</a:t>
            </a:r>
            <a:r>
              <a:rPr lang="de-DE" sz="1400" dirty="0">
                <a:sym typeface="Wingdings"/>
              </a:rPr>
              <a:t> = 15,72%.</a:t>
            </a:r>
            <a:r>
              <a:rPr lang="de-DE" sz="1400" dirty="0"/>
              <a:t> </a:t>
            </a:r>
          </a:p>
          <a:p>
            <a:endParaRPr lang="de-DE" sz="1400" dirty="0"/>
          </a:p>
        </p:txBody>
      </p:sp>
      <p:pic>
        <p:nvPicPr>
          <p:cNvPr id="11" name="Bild 10"/>
          <p:cNvPicPr>
            <a:picLocks noChangeAspect="1"/>
          </p:cNvPicPr>
          <p:nvPr/>
        </p:nvPicPr>
        <p:blipFill rotWithShape="1">
          <a:blip r:embed="rId4"/>
          <a:srcRect l="30256" t="13681" r="29160" b="17869"/>
          <a:stretch/>
        </p:blipFill>
        <p:spPr>
          <a:xfrm>
            <a:off x="1458101" y="2505222"/>
            <a:ext cx="2340018" cy="617218"/>
          </a:xfrm>
          <a:prstGeom prst="rect">
            <a:avLst/>
          </a:prstGeom>
        </p:spPr>
      </p:pic>
      <p:pic>
        <p:nvPicPr>
          <p:cNvPr id="12" name="Bild 11"/>
          <p:cNvPicPr>
            <a:picLocks noChangeAspect="1"/>
          </p:cNvPicPr>
          <p:nvPr/>
        </p:nvPicPr>
        <p:blipFill rotWithShape="1">
          <a:blip r:embed="rId5"/>
          <a:srcRect l="27883"/>
          <a:stretch/>
        </p:blipFill>
        <p:spPr>
          <a:xfrm>
            <a:off x="1458100" y="3157720"/>
            <a:ext cx="4158133" cy="571500"/>
          </a:xfrm>
          <a:prstGeom prst="rect">
            <a:avLst/>
          </a:prstGeom>
        </p:spPr>
      </p:pic>
      <p:pic>
        <p:nvPicPr>
          <p:cNvPr id="13" name="Bild 12"/>
          <p:cNvPicPr>
            <a:picLocks noChangeAspect="1"/>
          </p:cNvPicPr>
          <p:nvPr/>
        </p:nvPicPr>
        <p:blipFill rotWithShape="1">
          <a:blip r:embed="rId6"/>
          <a:srcRect l="21258" r="22837"/>
          <a:stretch/>
        </p:blipFill>
        <p:spPr>
          <a:xfrm>
            <a:off x="457200" y="4169237"/>
            <a:ext cx="3223330" cy="571500"/>
          </a:xfrm>
          <a:prstGeom prst="rect">
            <a:avLst/>
          </a:prstGeom>
        </p:spPr>
      </p:pic>
      <p:sp>
        <p:nvSpPr>
          <p:cNvPr id="14" name="Textfeld 13"/>
          <p:cNvSpPr txBox="1"/>
          <p:nvPr/>
        </p:nvSpPr>
        <p:spPr>
          <a:xfrm>
            <a:off x="3998020" y="4280080"/>
            <a:ext cx="484215" cy="307777"/>
          </a:xfrm>
          <a:prstGeom prst="rect">
            <a:avLst/>
          </a:prstGeom>
          <a:noFill/>
        </p:spPr>
        <p:txBody>
          <a:bodyPr wrap="none" rtlCol="0">
            <a:spAutoFit/>
          </a:bodyPr>
          <a:lstStyle/>
          <a:p>
            <a:r>
              <a:rPr lang="de-DE" sz="1400" dirty="0"/>
              <a:t>und</a:t>
            </a:r>
          </a:p>
        </p:txBody>
      </p:sp>
      <p:pic>
        <p:nvPicPr>
          <p:cNvPr id="16" name="Bild 15"/>
          <p:cNvPicPr>
            <a:picLocks noChangeAspect="1"/>
          </p:cNvPicPr>
          <p:nvPr/>
        </p:nvPicPr>
        <p:blipFill rotWithShape="1">
          <a:blip r:embed="rId7"/>
          <a:srcRect l="27033" r="27080"/>
          <a:stretch/>
        </p:blipFill>
        <p:spPr>
          <a:xfrm>
            <a:off x="4811484" y="4180997"/>
            <a:ext cx="2645749" cy="571500"/>
          </a:xfrm>
          <a:prstGeom prst="rect">
            <a:avLst/>
          </a:prstGeom>
        </p:spPr>
      </p:pic>
      <p:sp>
        <p:nvSpPr>
          <p:cNvPr id="17" name="Footer Placeholder 4">
            <a:extLst>
              <a:ext uri="{FF2B5EF4-FFF2-40B4-BE49-F238E27FC236}">
                <a16:creationId xmlns:a16="http://schemas.microsoft.com/office/drawing/2014/main" id="{563865D0-D9DD-4A6A-A9DC-FF840EBDE85A}"/>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205606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24</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8.2.5 Anwendung des </a:t>
            </a:r>
            <a:r>
              <a:rPr lang="de-DE" i="1" dirty="0"/>
              <a:t>APV</a:t>
            </a:r>
            <a:r>
              <a:rPr lang="de-DE" dirty="0"/>
              <a:t>-Ansatzes auf Einzelinvestitionen</a:t>
            </a:r>
            <a:endParaRPr lang="de-DE" i="1" dirty="0"/>
          </a:p>
        </p:txBody>
      </p:sp>
      <p:sp>
        <p:nvSpPr>
          <p:cNvPr id="3" name="Textfeld 2"/>
          <p:cNvSpPr txBox="1"/>
          <p:nvPr/>
        </p:nvSpPr>
        <p:spPr>
          <a:xfrm>
            <a:off x="457200" y="1540551"/>
            <a:ext cx="6062289" cy="307777"/>
          </a:xfrm>
          <a:prstGeom prst="rect">
            <a:avLst/>
          </a:prstGeom>
          <a:noFill/>
        </p:spPr>
        <p:txBody>
          <a:bodyPr wrap="none" rtlCol="0">
            <a:spAutoFit/>
          </a:bodyPr>
          <a:lstStyle/>
          <a:p>
            <a:r>
              <a:rPr lang="de-DE" sz="1400" u="sng" dirty="0"/>
              <a:t>Ein positiver Kapitalwert erhöht den Marktwert des Gesamtunternehmens!</a:t>
            </a:r>
          </a:p>
        </p:txBody>
      </p:sp>
      <p:sp>
        <p:nvSpPr>
          <p:cNvPr id="4" name="Textfeld 3"/>
          <p:cNvSpPr txBox="1"/>
          <p:nvPr/>
        </p:nvSpPr>
        <p:spPr>
          <a:xfrm>
            <a:off x="457200" y="2010948"/>
            <a:ext cx="8098856" cy="1815882"/>
          </a:xfrm>
          <a:prstGeom prst="rect">
            <a:avLst/>
          </a:prstGeom>
          <a:noFill/>
        </p:spPr>
        <p:txBody>
          <a:bodyPr wrap="square" rtlCol="0">
            <a:spAutoFit/>
          </a:bodyPr>
          <a:lstStyle/>
          <a:p>
            <a:r>
              <a:rPr lang="de-DE" sz="1400" dirty="0"/>
              <a:t>Das in dem ersten Teil des Beispiels eingeführte Unternehmen erwägt die Durchführung einer Investition mit einer Anschaffungsauszahlung von 100 TGE, die einen zeitlich unbegrenzten, jährlich konstanten Einzahlungsüberschuss von 49 TGE vor Zinsen und Steuern erwarten lässt und die gleiche Risikostruktur wie die des Gesamtunternehmens aufweist. </a:t>
            </a:r>
          </a:p>
          <a:p>
            <a:r>
              <a:rPr lang="de-DE" sz="1400" dirty="0"/>
              <a:t>Unter der Annahme, dass das Verhältnis der Marktwerte </a:t>
            </a:r>
            <a:r>
              <a:rPr lang="de-DE" sz="1400" i="1" dirty="0"/>
              <a:t>V</a:t>
            </a:r>
            <a:r>
              <a:rPr lang="de-DE" sz="1400" i="1" baseline="-25000" dirty="0"/>
              <a:t>EK</a:t>
            </a:r>
            <a:r>
              <a:rPr lang="de-DE" sz="1400" dirty="0"/>
              <a:t> : </a:t>
            </a:r>
            <a:r>
              <a:rPr lang="de-DE" sz="1400" i="1" dirty="0"/>
              <a:t>V</a:t>
            </a:r>
            <a:r>
              <a:rPr lang="de-DE" sz="1400" i="1" baseline="-25000" dirty="0"/>
              <a:t>FK</a:t>
            </a:r>
            <a:r>
              <a:rPr lang="de-DE" sz="1400" dirty="0"/>
              <a:t> = 4 : 1 auch </a:t>
            </a:r>
            <a:r>
              <a:rPr lang="de-DE" sz="1400" i="1" dirty="0"/>
              <a:t>nach</a:t>
            </a:r>
            <a:r>
              <a:rPr lang="de-DE" sz="1400" dirty="0"/>
              <a:t> Durchführung der Investition unter Berücksichtigung des Kapitalwertes der Investition gleich bleibt, ergibt sich unter Rückgriff auf </a:t>
            </a:r>
            <a:r>
              <a:rPr lang="de-DE" sz="1400" i="1" dirty="0" err="1"/>
              <a:t>wacc</a:t>
            </a:r>
            <a:r>
              <a:rPr lang="de-DE" sz="1400" i="1" baseline="-25000" dirty="0" err="1"/>
              <a:t>S</a:t>
            </a:r>
            <a:r>
              <a:rPr lang="de-DE" sz="1400" dirty="0"/>
              <a:t> = 13,44% ein Kapitalwert von</a:t>
            </a:r>
          </a:p>
          <a:p>
            <a:endParaRPr lang="de-DE" sz="1400" dirty="0"/>
          </a:p>
        </p:txBody>
      </p:sp>
      <p:pic>
        <p:nvPicPr>
          <p:cNvPr id="11" name="Bild 10"/>
          <p:cNvPicPr>
            <a:picLocks noChangeAspect="1"/>
          </p:cNvPicPr>
          <p:nvPr/>
        </p:nvPicPr>
        <p:blipFill rotWithShape="1">
          <a:blip r:embed="rId4"/>
          <a:srcRect l="24138" r="24061"/>
          <a:stretch/>
        </p:blipFill>
        <p:spPr>
          <a:xfrm>
            <a:off x="2551677" y="3697471"/>
            <a:ext cx="3600749" cy="688984"/>
          </a:xfrm>
          <a:prstGeom prst="rect">
            <a:avLst/>
          </a:prstGeom>
        </p:spPr>
      </p:pic>
      <p:sp>
        <p:nvSpPr>
          <p:cNvPr id="13" name="Rechteck 12"/>
          <p:cNvSpPr/>
          <p:nvPr/>
        </p:nvSpPr>
        <p:spPr>
          <a:xfrm>
            <a:off x="7479095" y="814879"/>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299 </a:t>
            </a:r>
          </a:p>
        </p:txBody>
      </p:sp>
      <p:sp>
        <p:nvSpPr>
          <p:cNvPr id="10" name="Footer Placeholder 4">
            <a:extLst>
              <a:ext uri="{FF2B5EF4-FFF2-40B4-BE49-F238E27FC236}">
                <a16:creationId xmlns:a16="http://schemas.microsoft.com/office/drawing/2014/main" id="{17F19EAA-EBA0-4CF8-888F-FA7187D4FCBF}"/>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95765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25</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8.2.5 Anwendung des </a:t>
            </a:r>
            <a:r>
              <a:rPr lang="de-DE" i="1" dirty="0"/>
              <a:t>APV</a:t>
            </a:r>
            <a:r>
              <a:rPr lang="de-DE" dirty="0"/>
              <a:t>-Ansatzes auf Einzelinvestitionen</a:t>
            </a:r>
            <a:endParaRPr lang="de-DE" i="1" dirty="0"/>
          </a:p>
        </p:txBody>
      </p:sp>
      <p:sp>
        <p:nvSpPr>
          <p:cNvPr id="10" name="Rechteck 9"/>
          <p:cNvSpPr/>
          <p:nvPr/>
        </p:nvSpPr>
        <p:spPr>
          <a:xfrm>
            <a:off x="7479095" y="814879"/>
            <a:ext cx="1601702" cy="97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Beispiel S. 299 </a:t>
            </a:r>
          </a:p>
        </p:txBody>
      </p:sp>
      <p:sp>
        <p:nvSpPr>
          <p:cNvPr id="5" name="Textfeld 4"/>
          <p:cNvSpPr txBox="1"/>
          <p:nvPr/>
        </p:nvSpPr>
        <p:spPr>
          <a:xfrm>
            <a:off x="457200" y="1822790"/>
            <a:ext cx="7949004" cy="954107"/>
          </a:xfrm>
          <a:prstGeom prst="rect">
            <a:avLst/>
          </a:prstGeom>
          <a:noFill/>
        </p:spPr>
        <p:txBody>
          <a:bodyPr wrap="square" rtlCol="0">
            <a:spAutoFit/>
          </a:bodyPr>
          <a:lstStyle/>
          <a:p>
            <a:r>
              <a:rPr lang="de-DE" sz="1400" dirty="0"/>
              <a:t>Damit wird unterstellt, dass der Anschaffungsauszahlung von 100 TGE 65 TGE Eigenkapital und 35 TGE Fremdkapital entsprechen; denn der Marktwert des Anlagevermögens erhöht sich um 175 TGE, wovon ein Fünftel 35 TGE ausmachen.</a:t>
            </a:r>
          </a:p>
          <a:p>
            <a:endParaRPr lang="de-DE" sz="1400" dirty="0"/>
          </a:p>
        </p:txBody>
      </p:sp>
      <p:pic>
        <p:nvPicPr>
          <p:cNvPr id="12" name="Bild 11"/>
          <p:cNvPicPr>
            <a:picLocks noChangeAspect="1"/>
          </p:cNvPicPr>
          <p:nvPr/>
        </p:nvPicPr>
        <p:blipFill rotWithShape="1">
          <a:blip r:embed="rId4"/>
          <a:srcRect l="31823" r="32353"/>
          <a:stretch/>
        </p:blipFill>
        <p:spPr>
          <a:xfrm>
            <a:off x="1222923" y="2823937"/>
            <a:ext cx="2563437" cy="709271"/>
          </a:xfrm>
          <a:prstGeom prst="rect">
            <a:avLst/>
          </a:prstGeom>
        </p:spPr>
      </p:pic>
      <p:sp>
        <p:nvSpPr>
          <p:cNvPr id="13" name="Textfeld 12"/>
          <p:cNvSpPr txBox="1"/>
          <p:nvPr/>
        </p:nvSpPr>
        <p:spPr>
          <a:xfrm>
            <a:off x="4191109" y="2896437"/>
            <a:ext cx="248799" cy="369332"/>
          </a:xfrm>
          <a:prstGeom prst="rect">
            <a:avLst/>
          </a:prstGeom>
          <a:noFill/>
        </p:spPr>
        <p:txBody>
          <a:bodyPr wrap="none" rtlCol="0">
            <a:spAutoFit/>
          </a:bodyPr>
          <a:lstStyle/>
          <a:p>
            <a:r>
              <a:rPr lang="de-DE" dirty="0"/>
              <a:t>;</a:t>
            </a:r>
          </a:p>
        </p:txBody>
      </p:sp>
      <p:pic>
        <p:nvPicPr>
          <p:cNvPr id="14" name="Bild 13"/>
          <p:cNvPicPr>
            <a:picLocks noChangeAspect="1"/>
          </p:cNvPicPr>
          <p:nvPr/>
        </p:nvPicPr>
        <p:blipFill rotWithShape="1">
          <a:blip r:embed="rId5"/>
          <a:srcRect l="40045" r="39765"/>
          <a:stretch/>
        </p:blipFill>
        <p:spPr>
          <a:xfrm>
            <a:off x="5076314" y="2776425"/>
            <a:ext cx="1404010" cy="689264"/>
          </a:xfrm>
          <a:prstGeom prst="rect">
            <a:avLst/>
          </a:prstGeom>
        </p:spPr>
      </p:pic>
      <p:pic>
        <p:nvPicPr>
          <p:cNvPr id="17" name="Bild 16"/>
          <p:cNvPicPr>
            <a:picLocks noChangeAspect="1"/>
          </p:cNvPicPr>
          <p:nvPr/>
        </p:nvPicPr>
        <p:blipFill>
          <a:blip r:embed="rId6"/>
          <a:stretch>
            <a:fillRect/>
          </a:stretch>
        </p:blipFill>
        <p:spPr>
          <a:xfrm>
            <a:off x="945848" y="3838313"/>
            <a:ext cx="6597952" cy="653982"/>
          </a:xfrm>
          <a:prstGeom prst="rect">
            <a:avLst/>
          </a:prstGeom>
        </p:spPr>
      </p:pic>
      <p:sp>
        <p:nvSpPr>
          <p:cNvPr id="16" name="Footer Placeholder 4">
            <a:extLst>
              <a:ext uri="{FF2B5EF4-FFF2-40B4-BE49-F238E27FC236}">
                <a16:creationId xmlns:a16="http://schemas.microsoft.com/office/drawing/2014/main" id="{A2309D55-62E9-431F-BDA8-E46DA44B741F}"/>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8599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26</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8.2 Ableitung des Kalkulationszinses unter Berücksichtigung der Kapitalstruktur</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5" name="Textfeld 14"/>
          <p:cNvSpPr txBox="1"/>
          <p:nvPr/>
        </p:nvSpPr>
        <p:spPr>
          <a:xfrm>
            <a:off x="457200" y="1087694"/>
            <a:ext cx="8408996" cy="369332"/>
          </a:xfrm>
          <a:prstGeom prst="rect">
            <a:avLst/>
          </a:prstGeom>
          <a:noFill/>
        </p:spPr>
        <p:txBody>
          <a:bodyPr wrap="square" rtlCol="0">
            <a:spAutoFit/>
          </a:bodyPr>
          <a:lstStyle/>
          <a:p>
            <a:r>
              <a:rPr lang="de-DE" dirty="0"/>
              <a:t>8.2.5 Anwendung des </a:t>
            </a:r>
            <a:r>
              <a:rPr lang="de-DE" i="1" dirty="0"/>
              <a:t>APV</a:t>
            </a:r>
            <a:r>
              <a:rPr lang="de-DE" dirty="0"/>
              <a:t>-Ansatzes auf Einzelinvestitionen</a:t>
            </a:r>
            <a:endParaRPr lang="de-DE" i="1" dirty="0"/>
          </a:p>
        </p:txBody>
      </p:sp>
      <p:sp>
        <p:nvSpPr>
          <p:cNvPr id="3" name="Textfeld 2"/>
          <p:cNvSpPr txBox="1"/>
          <p:nvPr/>
        </p:nvSpPr>
        <p:spPr>
          <a:xfrm>
            <a:off x="457200" y="1929638"/>
            <a:ext cx="2050774" cy="307777"/>
          </a:xfrm>
          <a:prstGeom prst="rect">
            <a:avLst/>
          </a:prstGeom>
          <a:noFill/>
        </p:spPr>
        <p:txBody>
          <a:bodyPr wrap="none" rtlCol="0">
            <a:spAutoFit/>
          </a:bodyPr>
          <a:lstStyle/>
          <a:p>
            <a:r>
              <a:rPr lang="de-DE" sz="1400" dirty="0"/>
              <a:t>Nach dem APV-Ansatz:</a:t>
            </a:r>
          </a:p>
        </p:txBody>
      </p:sp>
      <p:pic>
        <p:nvPicPr>
          <p:cNvPr id="4" name="Bild 3"/>
          <p:cNvPicPr>
            <a:picLocks noChangeAspect="1"/>
          </p:cNvPicPr>
          <p:nvPr/>
        </p:nvPicPr>
        <p:blipFill>
          <a:blip r:embed="rId4"/>
          <a:stretch>
            <a:fillRect/>
          </a:stretch>
        </p:blipFill>
        <p:spPr>
          <a:xfrm>
            <a:off x="795425" y="1821297"/>
            <a:ext cx="5765800" cy="571500"/>
          </a:xfrm>
          <a:prstGeom prst="rect">
            <a:avLst/>
          </a:prstGeom>
        </p:spPr>
      </p:pic>
      <p:pic>
        <p:nvPicPr>
          <p:cNvPr id="11" name="Bild 10"/>
          <p:cNvPicPr>
            <a:picLocks noChangeAspect="1"/>
          </p:cNvPicPr>
          <p:nvPr/>
        </p:nvPicPr>
        <p:blipFill>
          <a:blip r:embed="rId5"/>
          <a:stretch>
            <a:fillRect/>
          </a:stretch>
        </p:blipFill>
        <p:spPr>
          <a:xfrm>
            <a:off x="795425" y="2866253"/>
            <a:ext cx="5942414" cy="589006"/>
          </a:xfrm>
          <a:prstGeom prst="rect">
            <a:avLst/>
          </a:prstGeom>
        </p:spPr>
      </p:pic>
      <p:sp>
        <p:nvSpPr>
          <p:cNvPr id="16" name="Textfeld 15"/>
          <p:cNvSpPr txBox="1"/>
          <p:nvPr/>
        </p:nvSpPr>
        <p:spPr>
          <a:xfrm>
            <a:off x="546100" y="3896233"/>
            <a:ext cx="7755670" cy="738664"/>
          </a:xfrm>
          <a:prstGeom prst="rect">
            <a:avLst/>
          </a:prstGeom>
          <a:noFill/>
        </p:spPr>
        <p:txBody>
          <a:bodyPr wrap="square" rtlCol="0">
            <a:spAutoFit/>
          </a:bodyPr>
          <a:lstStyle/>
          <a:p>
            <a:pPr marL="285750" indent="-285750">
              <a:buFont typeface="Wingdings" charset="0"/>
              <a:buChar char="à"/>
            </a:pPr>
            <a:r>
              <a:rPr lang="de-DE" sz="1400" dirty="0">
                <a:sym typeface="Wingdings"/>
              </a:rPr>
              <a:t>WACC und APV-Ansatz führen hier zum gleichen Ergebnis.</a:t>
            </a:r>
          </a:p>
          <a:p>
            <a:pPr marL="285750" indent="-285750">
              <a:buFont typeface="Wingdings" charset="0"/>
              <a:buChar char="à"/>
            </a:pPr>
            <a:r>
              <a:rPr lang="de-DE" sz="1400" dirty="0">
                <a:sym typeface="Wingdings"/>
              </a:rPr>
              <a:t>Gilt nur, wenn sich die Kapitalstruktur des Unternehmens nicht ändert und das Projekt das gleiche Marktrisiko wie das Gesamtunternehmen aufweist. </a:t>
            </a:r>
            <a:endParaRPr lang="de-DE" sz="1400" dirty="0"/>
          </a:p>
        </p:txBody>
      </p:sp>
      <p:sp>
        <p:nvSpPr>
          <p:cNvPr id="10" name="Footer Placeholder 4">
            <a:extLst>
              <a:ext uri="{FF2B5EF4-FFF2-40B4-BE49-F238E27FC236}">
                <a16:creationId xmlns:a16="http://schemas.microsoft.com/office/drawing/2014/main" id="{536AEA8E-0AF4-4861-BBAA-FFA6DB08A02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987244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27</a:t>
            </a:fld>
            <a:endParaRPr lang="en-US"/>
          </a:p>
        </p:txBody>
      </p:sp>
      <p:sp>
        <p:nvSpPr>
          <p:cNvPr id="7" name="Titel 1"/>
          <p:cNvSpPr>
            <a:spLocks noGrp="1"/>
          </p:cNvSpPr>
          <p:nvPr>
            <p:ph type="title"/>
          </p:nvPr>
        </p:nvSpPr>
        <p:spPr>
          <a:xfrm>
            <a:off x="457200" y="400050"/>
            <a:ext cx="8229600" cy="742950"/>
          </a:xfrm>
        </p:spPr>
        <p:txBody>
          <a:bodyPr>
            <a:normAutofit/>
          </a:bodyPr>
          <a:lstStyle/>
          <a:p>
            <a:r>
              <a:rPr lang="de-DE" sz="2400" dirty="0"/>
              <a:t>8.3 Zusammenfassung</a:t>
            </a:r>
          </a:p>
        </p:txBody>
      </p:sp>
      <p:sp>
        <p:nvSpPr>
          <p:cNvPr id="11" name="Rechteck 10"/>
          <p:cNvSpPr/>
          <p:nvPr/>
        </p:nvSpPr>
        <p:spPr>
          <a:xfrm>
            <a:off x="2537139" y="1143000"/>
            <a:ext cx="614966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Der Kalkulationszins ist für die Abzinsung der geplanten Einzahlungsüberschüsse zur Bewertung von einzelnen Investitionsobjekten bis hin zu ganzen Unternehmen von zentraler Bedeutung.</a:t>
            </a:r>
          </a:p>
        </p:txBody>
      </p:sp>
      <p:sp>
        <p:nvSpPr>
          <p:cNvPr id="14" name="Rechteck 13"/>
          <p:cNvSpPr/>
          <p:nvPr/>
        </p:nvSpPr>
        <p:spPr>
          <a:xfrm>
            <a:off x="457200" y="1143000"/>
            <a:ext cx="2036449" cy="369033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b="1" dirty="0">
                <a:solidFill>
                  <a:schemeClr val="tx1"/>
                </a:solidFill>
              </a:rPr>
              <a:t>Ableitung des Kalkulationszinses </a:t>
            </a:r>
            <a:r>
              <a:rPr lang="de-DE" sz="1600" b="1">
                <a:solidFill>
                  <a:schemeClr val="tx1"/>
                </a:solidFill>
              </a:rPr>
              <a:t>für Investitions-entscheidungen unter Risiko</a:t>
            </a:r>
            <a:endParaRPr lang="de-DE" sz="1600" b="1" dirty="0">
              <a:solidFill>
                <a:schemeClr val="tx1"/>
              </a:solidFill>
            </a:endParaRPr>
          </a:p>
        </p:txBody>
      </p:sp>
      <p:sp>
        <p:nvSpPr>
          <p:cNvPr id="17" name="Rechteck 16"/>
          <p:cNvSpPr/>
          <p:nvPr/>
        </p:nvSpPr>
        <p:spPr>
          <a:xfrm>
            <a:off x="2537139" y="2130835"/>
            <a:ext cx="614966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Der Kalkulationszins soll die entgangenen Gewinne aus aus einer anderweitigen Verwendung des Kapitals und zugleich das mit der Investition übernommene Risiko repräsentieren.</a:t>
            </a:r>
          </a:p>
        </p:txBody>
      </p:sp>
      <p:sp>
        <p:nvSpPr>
          <p:cNvPr id="19" name="Rechteck 18"/>
          <p:cNvSpPr/>
          <p:nvPr/>
        </p:nvSpPr>
        <p:spPr>
          <a:xfrm>
            <a:off x="2537139" y="3114717"/>
            <a:ext cx="614966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Der gewichtete Kapitalkosten-Ansatz setzt sich aus dem Eigenkapitalkostensatz und dem unter Berücksichtigung der steuerlichen Abzugsfähigkeit ermittelten Fremdkapitalkostensatz zusammen.</a:t>
            </a:r>
          </a:p>
        </p:txBody>
      </p:sp>
      <p:sp>
        <p:nvSpPr>
          <p:cNvPr id="20" name="Rechteck 19"/>
          <p:cNvSpPr/>
          <p:nvPr/>
        </p:nvSpPr>
        <p:spPr>
          <a:xfrm>
            <a:off x="2537139" y="4082983"/>
            <a:ext cx="6149661" cy="75034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a:solidFill>
                  <a:schemeClr val="tx1"/>
                </a:solidFill>
              </a:rPr>
              <a:t>Für den Eigenkapitalkostensatz stützt man sich auf das Capital Asset </a:t>
            </a:r>
            <a:r>
              <a:rPr lang="de-DE" sz="1200" dirty="0" err="1">
                <a:solidFill>
                  <a:schemeClr val="tx1"/>
                </a:solidFill>
              </a:rPr>
              <a:t>Pricing</a:t>
            </a:r>
            <a:r>
              <a:rPr lang="de-DE" sz="1200" dirty="0">
                <a:solidFill>
                  <a:schemeClr val="tx1"/>
                </a:solidFill>
              </a:rPr>
              <a:t> Model, welches den Risikozuschlag auf den sicheren Kapitalmarktzins ermittelt.</a:t>
            </a:r>
          </a:p>
        </p:txBody>
      </p:sp>
      <p:pic>
        <p:nvPicPr>
          <p:cNvPr id="12" name="Bild 11"/>
          <p:cNvPicPr>
            <a:picLocks noChangeAspect="1"/>
          </p:cNvPicPr>
          <p:nvPr/>
        </p:nvPicPr>
        <p:blipFill rotWithShape="1">
          <a:blip r:embed="rId2"/>
          <a:srcRect r="81971"/>
          <a:stretch/>
        </p:blipFill>
        <p:spPr>
          <a:xfrm>
            <a:off x="8743277" y="4634897"/>
            <a:ext cx="400723" cy="508603"/>
          </a:xfrm>
          <a:prstGeom prst="rect">
            <a:avLst/>
          </a:prstGeom>
        </p:spPr>
      </p:pic>
      <p:sp>
        <p:nvSpPr>
          <p:cNvPr id="10" name="Footer Placeholder 4">
            <a:extLst>
              <a:ext uri="{FF2B5EF4-FFF2-40B4-BE49-F238E27FC236}">
                <a16:creationId xmlns:a16="http://schemas.microsoft.com/office/drawing/2014/main" id="{EA273B1C-48A4-43D2-8F7E-5BA66EF24CFC}"/>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48860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3</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4031873" cy="369332"/>
          </a:xfrm>
          <a:prstGeom prst="rect">
            <a:avLst/>
          </a:prstGeom>
          <a:noFill/>
        </p:spPr>
        <p:txBody>
          <a:bodyPr wrap="none" rtlCol="0">
            <a:spAutoFit/>
          </a:bodyPr>
          <a:lstStyle/>
          <a:p>
            <a:r>
              <a:rPr lang="de-DE" dirty="0"/>
              <a:t>8.1.2 Die Kapitalmarktlinie des </a:t>
            </a:r>
            <a:r>
              <a:rPr lang="de-DE" i="1" dirty="0"/>
              <a:t>CAPM</a:t>
            </a:r>
          </a:p>
        </p:txBody>
      </p:sp>
      <p:sp>
        <p:nvSpPr>
          <p:cNvPr id="3" name="Textfeld 2"/>
          <p:cNvSpPr txBox="1"/>
          <p:nvPr/>
        </p:nvSpPr>
        <p:spPr>
          <a:xfrm>
            <a:off x="457200" y="1728710"/>
            <a:ext cx="1339166" cy="369332"/>
          </a:xfrm>
          <a:prstGeom prst="rect">
            <a:avLst/>
          </a:prstGeom>
          <a:noFill/>
        </p:spPr>
        <p:txBody>
          <a:bodyPr wrap="none" rtlCol="0">
            <a:spAutoFit/>
          </a:bodyPr>
          <a:lstStyle/>
          <a:p>
            <a:r>
              <a:rPr lang="de-DE" u="sng" dirty="0"/>
              <a:t>Prämissen:</a:t>
            </a:r>
          </a:p>
        </p:txBody>
      </p:sp>
      <p:sp>
        <p:nvSpPr>
          <p:cNvPr id="4" name="Rechteck 3"/>
          <p:cNvSpPr/>
          <p:nvPr/>
        </p:nvSpPr>
        <p:spPr>
          <a:xfrm>
            <a:off x="717293" y="2351986"/>
            <a:ext cx="3551183" cy="11054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Homogene Erwartungen der Kapitalanleger</a:t>
            </a:r>
          </a:p>
        </p:txBody>
      </p:sp>
      <p:sp>
        <p:nvSpPr>
          <p:cNvPr id="10" name="Rechteck 9"/>
          <p:cNvSpPr/>
          <p:nvPr/>
        </p:nvSpPr>
        <p:spPr>
          <a:xfrm>
            <a:off x="4750122" y="2351986"/>
            <a:ext cx="3551183" cy="11054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Beliebige Teilbarkeit der Wertpapiere</a:t>
            </a:r>
          </a:p>
        </p:txBody>
      </p:sp>
      <p:sp>
        <p:nvSpPr>
          <p:cNvPr id="11" name="Rechteck 10"/>
          <p:cNvSpPr/>
          <p:nvPr/>
        </p:nvSpPr>
        <p:spPr>
          <a:xfrm>
            <a:off x="717293" y="3786219"/>
            <a:ext cx="3551183" cy="11054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Nichtberücksichtigung von Steuern, Transaktionskosten, Zins- oder Geldwertänderungen</a:t>
            </a:r>
          </a:p>
        </p:txBody>
      </p:sp>
      <p:sp>
        <p:nvSpPr>
          <p:cNvPr id="12" name="Rechteck 11"/>
          <p:cNvSpPr/>
          <p:nvPr/>
        </p:nvSpPr>
        <p:spPr>
          <a:xfrm>
            <a:off x="4750122" y="3786219"/>
            <a:ext cx="3551183" cy="11054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dirty="0"/>
              <a:t>Gleichheit von Soll- und Habenzins</a:t>
            </a:r>
          </a:p>
        </p:txBody>
      </p:sp>
      <p:sp>
        <p:nvSpPr>
          <p:cNvPr id="13" name="Footer Placeholder 4">
            <a:extLst>
              <a:ext uri="{FF2B5EF4-FFF2-40B4-BE49-F238E27FC236}">
                <a16:creationId xmlns:a16="http://schemas.microsoft.com/office/drawing/2014/main" id="{EB327A6E-59DC-4990-A951-1ACE76ACDF9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265335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4</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47830" y="1115347"/>
            <a:ext cx="4031873" cy="369332"/>
          </a:xfrm>
          <a:prstGeom prst="rect">
            <a:avLst/>
          </a:prstGeom>
          <a:noFill/>
        </p:spPr>
        <p:txBody>
          <a:bodyPr wrap="none" rtlCol="0">
            <a:spAutoFit/>
          </a:bodyPr>
          <a:lstStyle/>
          <a:p>
            <a:r>
              <a:rPr lang="de-DE" dirty="0"/>
              <a:t>8.1.2 Die Kapitalmarktlinie des </a:t>
            </a:r>
            <a:r>
              <a:rPr lang="de-DE" i="1" dirty="0"/>
              <a:t>CAPM</a:t>
            </a:r>
          </a:p>
        </p:txBody>
      </p:sp>
      <p:pic>
        <p:nvPicPr>
          <p:cNvPr id="10" name="Grafik 177"/>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9492" y="1457026"/>
            <a:ext cx="5134317" cy="3580319"/>
          </a:xfrm>
          <a:prstGeom prst="rect">
            <a:avLst/>
          </a:prstGeom>
          <a:noFill/>
        </p:spPr>
      </p:pic>
      <p:sp>
        <p:nvSpPr>
          <p:cNvPr id="3" name="Textfeld 2"/>
          <p:cNvSpPr txBox="1"/>
          <p:nvPr/>
        </p:nvSpPr>
        <p:spPr>
          <a:xfrm>
            <a:off x="4648103" y="2068542"/>
            <a:ext cx="4182817" cy="2246769"/>
          </a:xfrm>
          <a:prstGeom prst="rect">
            <a:avLst/>
          </a:prstGeom>
          <a:noFill/>
        </p:spPr>
        <p:txBody>
          <a:bodyPr wrap="square" rtlCol="0">
            <a:spAutoFit/>
          </a:bodyPr>
          <a:lstStyle/>
          <a:p>
            <a:pPr marL="285750" indent="-285750">
              <a:buFont typeface="Wingdings" charset="0"/>
              <a:buChar char="à"/>
            </a:pPr>
            <a:r>
              <a:rPr lang="de-DE" sz="1400" dirty="0">
                <a:sym typeface="Wingdings"/>
              </a:rPr>
              <a:t>Die Capital Market Line stellt den Zusammenhang zwischen Risiko und Renditeerwartung dar.</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Investoren teilen ihr Geld in unterschiedlichem Maß auf das Marktportfolio und eine risikolose Anlage auf.</a:t>
            </a:r>
          </a:p>
          <a:p>
            <a:pPr marL="285750" indent="-285750">
              <a:buFont typeface="Wingdings" charset="0"/>
              <a:buChar char="à"/>
            </a:pPr>
            <a:endParaRPr lang="de-DE" sz="1400" dirty="0"/>
          </a:p>
          <a:p>
            <a:pPr marL="285750" indent="-285750">
              <a:buFont typeface="Wingdings" charset="0"/>
              <a:buChar char="à"/>
            </a:pPr>
            <a:r>
              <a:rPr lang="de-DE" sz="1400" dirty="0"/>
              <a:t>Die Steigung zeigt das Austauschverhältnis zwischen erwarteten Rückfluss und Risiko an.</a:t>
            </a:r>
          </a:p>
        </p:txBody>
      </p:sp>
      <p:sp>
        <p:nvSpPr>
          <p:cNvPr id="11" name="Footer Placeholder 4">
            <a:extLst>
              <a:ext uri="{FF2B5EF4-FFF2-40B4-BE49-F238E27FC236}">
                <a16:creationId xmlns:a16="http://schemas.microsoft.com/office/drawing/2014/main" id="{08436533-A9B5-4882-AEA9-E4A1D4A5198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05703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5</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3276671" cy="369332"/>
          </a:xfrm>
          <a:prstGeom prst="rect">
            <a:avLst/>
          </a:prstGeom>
          <a:noFill/>
        </p:spPr>
        <p:txBody>
          <a:bodyPr wrap="none" rtlCol="0">
            <a:spAutoFit/>
          </a:bodyPr>
          <a:lstStyle/>
          <a:p>
            <a:r>
              <a:rPr lang="de-DE" dirty="0"/>
              <a:t>8.1.3 Die Security Market Line</a:t>
            </a:r>
          </a:p>
        </p:txBody>
      </p:sp>
      <p:sp>
        <p:nvSpPr>
          <p:cNvPr id="5" name="Rechteck 4"/>
          <p:cNvSpPr/>
          <p:nvPr/>
        </p:nvSpPr>
        <p:spPr>
          <a:xfrm>
            <a:off x="3352800" y="1551104"/>
            <a:ext cx="2492883" cy="824401"/>
          </a:xfrm>
          <a:prstGeom prst="rect">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b="1" dirty="0"/>
              <a:t>Beurteilung des Risikos eines einzelnen Wertpapiers</a:t>
            </a:r>
          </a:p>
        </p:txBody>
      </p:sp>
      <p:sp>
        <p:nvSpPr>
          <p:cNvPr id="10" name="Rechteck 9"/>
          <p:cNvSpPr/>
          <p:nvPr/>
        </p:nvSpPr>
        <p:spPr>
          <a:xfrm>
            <a:off x="1424344" y="2798863"/>
            <a:ext cx="1928456" cy="5409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Systematisches Risiko	</a:t>
            </a:r>
          </a:p>
        </p:txBody>
      </p:sp>
      <p:sp>
        <p:nvSpPr>
          <p:cNvPr id="18" name="Rechteck 17"/>
          <p:cNvSpPr/>
          <p:nvPr/>
        </p:nvSpPr>
        <p:spPr>
          <a:xfrm>
            <a:off x="5615344" y="2798863"/>
            <a:ext cx="1928456" cy="5409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400" dirty="0"/>
              <a:t>Unsystematisches Risiko	</a:t>
            </a:r>
          </a:p>
        </p:txBody>
      </p:sp>
      <p:sp>
        <p:nvSpPr>
          <p:cNvPr id="19" name="Rechteck 18"/>
          <p:cNvSpPr/>
          <p:nvPr/>
        </p:nvSpPr>
        <p:spPr>
          <a:xfrm>
            <a:off x="1424344" y="3622059"/>
            <a:ext cx="1928456" cy="540957"/>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de-DE" sz="1400" dirty="0"/>
              <a:t>Konjunktur-entwicklung	</a:t>
            </a:r>
          </a:p>
        </p:txBody>
      </p:sp>
      <p:sp>
        <p:nvSpPr>
          <p:cNvPr id="20" name="Rechteck 19"/>
          <p:cNvSpPr/>
          <p:nvPr/>
        </p:nvSpPr>
        <p:spPr>
          <a:xfrm>
            <a:off x="5615344" y="3622059"/>
            <a:ext cx="1928456" cy="540957"/>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de-DE" sz="1400" dirty="0"/>
              <a:t>Unternehmensspezi-fische Risiken	</a:t>
            </a:r>
          </a:p>
        </p:txBody>
      </p:sp>
      <p:sp>
        <p:nvSpPr>
          <p:cNvPr id="21" name="Rechteck 20"/>
          <p:cNvSpPr/>
          <p:nvPr/>
        </p:nvSpPr>
        <p:spPr>
          <a:xfrm>
            <a:off x="1424344" y="4480534"/>
            <a:ext cx="1928456" cy="540957"/>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de-DE" sz="1400" dirty="0"/>
              <a:t>Nicht </a:t>
            </a:r>
            <a:r>
              <a:rPr lang="de-DE" sz="1400" dirty="0" err="1"/>
              <a:t>wegdiversifizierbar</a:t>
            </a:r>
            <a:r>
              <a:rPr lang="de-DE" sz="1400" dirty="0"/>
              <a:t>	</a:t>
            </a:r>
          </a:p>
        </p:txBody>
      </p:sp>
      <p:sp>
        <p:nvSpPr>
          <p:cNvPr id="22" name="Rechteck 21"/>
          <p:cNvSpPr/>
          <p:nvPr/>
        </p:nvSpPr>
        <p:spPr>
          <a:xfrm>
            <a:off x="5632995" y="4480534"/>
            <a:ext cx="1928456" cy="540957"/>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pPr algn="ctr"/>
            <a:r>
              <a:rPr lang="de-DE" sz="1100" dirty="0" err="1"/>
              <a:t>Wegdiversifizierbar</a:t>
            </a:r>
            <a:r>
              <a:rPr lang="de-DE" sz="1100" dirty="0"/>
              <a:t> durch Portfoliozusammenstellung</a:t>
            </a:r>
          </a:p>
        </p:txBody>
      </p:sp>
      <p:cxnSp>
        <p:nvCxnSpPr>
          <p:cNvPr id="23" name="Gerade Verbindung mit Pfeil 22"/>
          <p:cNvCxnSpPr>
            <a:stCxn id="5" idx="2"/>
            <a:endCxn id="10" idx="0"/>
          </p:cNvCxnSpPr>
          <p:nvPr/>
        </p:nvCxnSpPr>
        <p:spPr>
          <a:xfrm flipH="1">
            <a:off x="2388572" y="2375505"/>
            <a:ext cx="2210670" cy="4233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Gerade Verbindung mit Pfeil 24"/>
          <p:cNvCxnSpPr>
            <a:stCxn id="5" idx="2"/>
            <a:endCxn id="18" idx="0"/>
          </p:cNvCxnSpPr>
          <p:nvPr/>
        </p:nvCxnSpPr>
        <p:spPr>
          <a:xfrm>
            <a:off x="4599242" y="2375505"/>
            <a:ext cx="1980330" cy="4233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a:stCxn id="10" idx="2"/>
            <a:endCxn id="19" idx="0"/>
          </p:cNvCxnSpPr>
          <p:nvPr/>
        </p:nvCxnSpPr>
        <p:spPr>
          <a:xfrm>
            <a:off x="2388572" y="3339820"/>
            <a:ext cx="0" cy="2822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a:stCxn id="18" idx="2"/>
            <a:endCxn id="20" idx="0"/>
          </p:cNvCxnSpPr>
          <p:nvPr/>
        </p:nvCxnSpPr>
        <p:spPr>
          <a:xfrm>
            <a:off x="6579572" y="3339820"/>
            <a:ext cx="0" cy="2822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a:stCxn id="19" idx="2"/>
            <a:endCxn id="21" idx="0"/>
          </p:cNvCxnSpPr>
          <p:nvPr/>
        </p:nvCxnSpPr>
        <p:spPr>
          <a:xfrm>
            <a:off x="2388572" y="4163016"/>
            <a:ext cx="0" cy="3175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stCxn id="20" idx="2"/>
            <a:endCxn id="22" idx="0"/>
          </p:cNvCxnSpPr>
          <p:nvPr/>
        </p:nvCxnSpPr>
        <p:spPr>
          <a:xfrm>
            <a:off x="6579571" y="4163016"/>
            <a:ext cx="0" cy="3175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Footer Placeholder 4">
            <a:extLst>
              <a:ext uri="{FF2B5EF4-FFF2-40B4-BE49-F238E27FC236}">
                <a16:creationId xmlns:a16="http://schemas.microsoft.com/office/drawing/2014/main" id="{E1BBBBAA-FFFE-4D0A-8C73-F7B143A8F25E}"/>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1080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6</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3276671" cy="369332"/>
          </a:xfrm>
          <a:prstGeom prst="rect">
            <a:avLst/>
          </a:prstGeom>
          <a:noFill/>
        </p:spPr>
        <p:txBody>
          <a:bodyPr wrap="none" rtlCol="0">
            <a:spAutoFit/>
          </a:bodyPr>
          <a:lstStyle/>
          <a:p>
            <a:r>
              <a:rPr lang="de-DE" dirty="0"/>
              <a:t>8.1.3 Die Security Market Line</a:t>
            </a:r>
          </a:p>
        </p:txBody>
      </p:sp>
      <p:pic>
        <p:nvPicPr>
          <p:cNvPr id="10" name="Grafik 17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2458" y="1397336"/>
            <a:ext cx="4840344" cy="3435996"/>
          </a:xfrm>
          <a:prstGeom prst="rect">
            <a:avLst/>
          </a:prstGeom>
          <a:noFill/>
        </p:spPr>
      </p:pic>
      <p:sp>
        <p:nvSpPr>
          <p:cNvPr id="4" name="Textfeld 3"/>
          <p:cNvSpPr txBox="1"/>
          <p:nvPr/>
        </p:nvSpPr>
        <p:spPr>
          <a:xfrm>
            <a:off x="457200" y="4833332"/>
            <a:ext cx="4879936" cy="246221"/>
          </a:xfrm>
          <a:prstGeom prst="rect">
            <a:avLst/>
          </a:prstGeom>
          <a:noFill/>
        </p:spPr>
        <p:txBody>
          <a:bodyPr wrap="square" rtlCol="0">
            <a:spAutoFit/>
          </a:bodyPr>
          <a:lstStyle/>
          <a:p>
            <a:r>
              <a:rPr lang="de-DE" sz="1000" dirty="0">
                <a:sym typeface="Wingdings"/>
              </a:rPr>
              <a:t>Verhältnis zwischen dem Marktportfolio </a:t>
            </a:r>
            <a:r>
              <a:rPr lang="de-DE" sz="1000" i="1" dirty="0">
                <a:sym typeface="Wingdings"/>
              </a:rPr>
              <a:t>M</a:t>
            </a:r>
            <a:r>
              <a:rPr lang="de-DE" sz="1000" dirty="0">
                <a:sym typeface="Wingdings"/>
              </a:rPr>
              <a:t> und dem Wertpapier </a:t>
            </a:r>
            <a:r>
              <a:rPr lang="de-DE" sz="1000" i="1" dirty="0">
                <a:sym typeface="Wingdings"/>
              </a:rPr>
              <a:t>A</a:t>
            </a:r>
            <a:r>
              <a:rPr lang="de-DE" sz="1000" dirty="0">
                <a:sym typeface="Wingdings"/>
              </a:rPr>
              <a:t> </a:t>
            </a:r>
            <a:endParaRPr lang="de-DE" sz="1000" dirty="0"/>
          </a:p>
        </p:txBody>
      </p:sp>
      <p:sp>
        <p:nvSpPr>
          <p:cNvPr id="5" name="Textfeld 4"/>
          <p:cNvSpPr txBox="1"/>
          <p:nvPr/>
        </p:nvSpPr>
        <p:spPr>
          <a:xfrm>
            <a:off x="4033298" y="1962471"/>
            <a:ext cx="4362544" cy="2246769"/>
          </a:xfrm>
          <a:prstGeom prst="rect">
            <a:avLst/>
          </a:prstGeom>
          <a:noFill/>
        </p:spPr>
        <p:txBody>
          <a:bodyPr wrap="square" rtlCol="0">
            <a:spAutoFit/>
          </a:bodyPr>
          <a:lstStyle/>
          <a:p>
            <a:pPr marL="285750" indent="-285750">
              <a:buFont typeface="Wingdings" charset="0"/>
              <a:buChar char="à"/>
            </a:pPr>
            <a:r>
              <a:rPr lang="de-DE" sz="1400" dirty="0">
                <a:sym typeface="Wingdings"/>
              </a:rPr>
              <a:t>Alle effizienten Portfolios liegen auf der Kapitalmarktlinie.</a:t>
            </a:r>
          </a:p>
          <a:p>
            <a:pPr marL="285750" indent="-285750">
              <a:buFont typeface="Wingdings" charset="0"/>
              <a:buChar char="à"/>
            </a:pPr>
            <a:r>
              <a:rPr lang="de-DE" sz="1400" dirty="0">
                <a:sym typeface="Wingdings"/>
              </a:rPr>
              <a:t>Der Markt ist nur im Gleichgewicht, wenn so viel in </a:t>
            </a:r>
            <a:r>
              <a:rPr lang="de-DE" sz="1400" i="1" dirty="0">
                <a:sym typeface="Wingdings"/>
              </a:rPr>
              <a:t>A</a:t>
            </a:r>
            <a:r>
              <a:rPr lang="de-DE" sz="1400" dirty="0">
                <a:sym typeface="Wingdings"/>
              </a:rPr>
              <a:t> investiert wird, wie es seinem Anteil im Marktportfolio entspricht.</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Deshalb: Alle Portfolios, die mehr oder weniger von </a:t>
            </a:r>
            <a:r>
              <a:rPr lang="de-DE" sz="1400" i="1" dirty="0">
                <a:sym typeface="Wingdings"/>
              </a:rPr>
              <a:t>A</a:t>
            </a:r>
            <a:r>
              <a:rPr lang="de-DE" sz="1400" dirty="0">
                <a:sym typeface="Wingdings"/>
              </a:rPr>
              <a:t> enthalten, liegen unterhalb der Kapitalmarktlinie!</a:t>
            </a:r>
          </a:p>
          <a:p>
            <a:r>
              <a:rPr lang="de-DE" sz="1400" dirty="0">
                <a:sym typeface="Wingdings"/>
              </a:rPr>
              <a:t> </a:t>
            </a:r>
            <a:endParaRPr lang="de-DE" sz="1400" dirty="0"/>
          </a:p>
        </p:txBody>
      </p:sp>
      <p:sp>
        <p:nvSpPr>
          <p:cNvPr id="11" name="Footer Placeholder 4">
            <a:extLst>
              <a:ext uri="{FF2B5EF4-FFF2-40B4-BE49-F238E27FC236}">
                <a16:creationId xmlns:a16="http://schemas.microsoft.com/office/drawing/2014/main" id="{1E4CDE9B-D146-4F01-AE7C-E73443EF44A8}"/>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90033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7</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3276671" cy="369332"/>
          </a:xfrm>
          <a:prstGeom prst="rect">
            <a:avLst/>
          </a:prstGeom>
          <a:noFill/>
        </p:spPr>
        <p:txBody>
          <a:bodyPr wrap="none" rtlCol="0">
            <a:spAutoFit/>
          </a:bodyPr>
          <a:lstStyle/>
          <a:p>
            <a:r>
              <a:rPr lang="de-DE" dirty="0"/>
              <a:t>8.1.3 Die Security Market Line</a:t>
            </a:r>
          </a:p>
        </p:txBody>
      </p:sp>
      <p:pic>
        <p:nvPicPr>
          <p:cNvPr id="11" name="Grafik 179"/>
          <p:cNvPicPr/>
          <p:nvPr/>
        </p:nvPicPr>
        <p:blipFill rotWithShape="1">
          <a:blip r:embed="rId4" cstate="email">
            <a:extLst>
              <a:ext uri="{28A0092B-C50C-407E-A947-70E740481C1C}">
                <a14:useLocalDpi xmlns:a14="http://schemas.microsoft.com/office/drawing/2010/main" val="0"/>
              </a:ext>
            </a:extLst>
          </a:blip>
          <a:srcRect l="7877"/>
          <a:stretch/>
        </p:blipFill>
        <p:spPr bwMode="auto">
          <a:xfrm>
            <a:off x="222019" y="1718112"/>
            <a:ext cx="4538283" cy="2999105"/>
          </a:xfrm>
          <a:prstGeom prst="rect">
            <a:avLst/>
          </a:prstGeom>
          <a:noFill/>
        </p:spPr>
      </p:pic>
      <p:sp>
        <p:nvSpPr>
          <p:cNvPr id="12" name="Textfeld 11"/>
          <p:cNvSpPr txBox="1"/>
          <p:nvPr/>
        </p:nvSpPr>
        <p:spPr>
          <a:xfrm>
            <a:off x="786449" y="4717217"/>
            <a:ext cx="4879936" cy="246221"/>
          </a:xfrm>
          <a:prstGeom prst="rect">
            <a:avLst/>
          </a:prstGeom>
          <a:noFill/>
        </p:spPr>
        <p:txBody>
          <a:bodyPr wrap="square" rtlCol="0">
            <a:spAutoFit/>
          </a:bodyPr>
          <a:lstStyle/>
          <a:p>
            <a:r>
              <a:rPr lang="de-DE" sz="1000" dirty="0">
                <a:sym typeface="Wingdings"/>
              </a:rPr>
              <a:t>Security Market Line</a:t>
            </a:r>
            <a:endParaRPr lang="de-DE" sz="1000" dirty="0"/>
          </a:p>
        </p:txBody>
      </p:sp>
      <p:sp>
        <p:nvSpPr>
          <p:cNvPr id="4" name="Textfeld 3"/>
          <p:cNvSpPr txBox="1"/>
          <p:nvPr/>
        </p:nvSpPr>
        <p:spPr>
          <a:xfrm>
            <a:off x="4809383" y="1718112"/>
            <a:ext cx="4127367" cy="1169551"/>
          </a:xfrm>
          <a:prstGeom prst="rect">
            <a:avLst/>
          </a:prstGeom>
          <a:noFill/>
        </p:spPr>
        <p:txBody>
          <a:bodyPr wrap="square" rtlCol="0">
            <a:spAutoFit/>
          </a:bodyPr>
          <a:lstStyle/>
          <a:p>
            <a:pPr marL="285750" indent="-285750">
              <a:buFont typeface="Wingdings" charset="0"/>
              <a:buChar char="à"/>
            </a:pPr>
            <a:r>
              <a:rPr lang="de-DE" sz="1400" dirty="0">
                <a:sym typeface="Wingdings"/>
              </a:rPr>
              <a:t>Die erwartete Rendite eines Wertpapiers </a:t>
            </a:r>
            <a:r>
              <a:rPr lang="de-DE" sz="1400" i="1" dirty="0">
                <a:sym typeface="Wingdings"/>
              </a:rPr>
              <a:t>A</a:t>
            </a:r>
            <a:r>
              <a:rPr lang="de-DE" sz="1400" dirty="0">
                <a:sym typeface="Wingdings"/>
              </a:rPr>
              <a:t> hängt nur vom systematischen Risiko β</a:t>
            </a:r>
            <a:r>
              <a:rPr lang="de-DE" sz="1400" baseline="-25000" dirty="0">
                <a:sym typeface="Wingdings"/>
              </a:rPr>
              <a:t>A</a:t>
            </a:r>
            <a:r>
              <a:rPr lang="de-DE" sz="1400" dirty="0">
                <a:sym typeface="Wingdings"/>
              </a:rPr>
              <a:t> ab</a:t>
            </a:r>
          </a:p>
          <a:p>
            <a:pPr marL="285750" indent="-285750">
              <a:buFont typeface="Wingdings" charset="0"/>
              <a:buChar char="à"/>
            </a:pPr>
            <a:r>
              <a:rPr lang="de-DE" sz="1400" dirty="0"/>
              <a:t>Der Zusammenhang zwischen </a:t>
            </a:r>
            <a:r>
              <a:rPr lang="de-DE" sz="1400" dirty="0" err="1"/>
              <a:t>μ</a:t>
            </a:r>
            <a:r>
              <a:rPr lang="de-DE" sz="1400" baseline="-25000" dirty="0" err="1"/>
              <a:t>A</a:t>
            </a:r>
            <a:r>
              <a:rPr lang="de-DE" sz="1400" dirty="0"/>
              <a:t> und β</a:t>
            </a:r>
            <a:r>
              <a:rPr lang="de-DE" sz="1400" baseline="-25000" dirty="0"/>
              <a:t>A</a:t>
            </a:r>
            <a:r>
              <a:rPr lang="de-DE" sz="1400" dirty="0"/>
              <a:t> ist linear:</a:t>
            </a:r>
          </a:p>
          <a:p>
            <a:pPr marL="285750" indent="-285750">
              <a:buFont typeface="Wingdings" charset="0"/>
              <a:buChar char="à"/>
            </a:pPr>
            <a:endParaRPr lang="de-DE" sz="1400" dirty="0"/>
          </a:p>
        </p:txBody>
      </p:sp>
      <p:pic>
        <p:nvPicPr>
          <p:cNvPr id="5" name="Bild 4"/>
          <p:cNvPicPr>
            <a:picLocks noChangeAspect="1"/>
          </p:cNvPicPr>
          <p:nvPr/>
        </p:nvPicPr>
        <p:blipFill rotWithShape="1">
          <a:blip r:embed="rId5"/>
          <a:srcRect l="5629" t="12581" r="67069" b="18014"/>
          <a:stretch/>
        </p:blipFill>
        <p:spPr>
          <a:xfrm>
            <a:off x="5324735" y="2759735"/>
            <a:ext cx="1932515" cy="497765"/>
          </a:xfrm>
          <a:prstGeom prst="rect">
            <a:avLst/>
          </a:prstGeom>
          <a:ln w="28575" cmpd="sng">
            <a:solidFill>
              <a:srgbClr val="FF0000"/>
            </a:solidFill>
          </a:ln>
        </p:spPr>
      </p:pic>
      <p:sp>
        <p:nvSpPr>
          <p:cNvPr id="13" name="Textfeld 12"/>
          <p:cNvSpPr txBox="1"/>
          <p:nvPr/>
        </p:nvSpPr>
        <p:spPr>
          <a:xfrm>
            <a:off x="4809383" y="3537721"/>
            <a:ext cx="4121641" cy="1169551"/>
          </a:xfrm>
          <a:prstGeom prst="rect">
            <a:avLst/>
          </a:prstGeom>
          <a:noFill/>
        </p:spPr>
        <p:txBody>
          <a:bodyPr wrap="none" rtlCol="0">
            <a:spAutoFit/>
          </a:bodyPr>
          <a:lstStyle/>
          <a:p>
            <a:pPr marL="285750" indent="-285750">
              <a:buFont typeface="Wingdings" charset="0"/>
              <a:buChar char="à"/>
            </a:pPr>
            <a:r>
              <a:rPr lang="de-DE" sz="1400" dirty="0">
                <a:sym typeface="Wingdings"/>
              </a:rPr>
              <a:t>β</a:t>
            </a:r>
            <a:r>
              <a:rPr lang="de-DE" sz="1400" baseline="-25000" dirty="0">
                <a:sym typeface="Wingdings"/>
              </a:rPr>
              <a:t>A</a:t>
            </a:r>
            <a:r>
              <a:rPr lang="de-DE" sz="1400" dirty="0">
                <a:sym typeface="Wingdings"/>
              </a:rPr>
              <a:t> beschreibt das systematische Risiko, denn:</a:t>
            </a:r>
          </a:p>
          <a:p>
            <a:pPr marL="285750" indent="-285750">
              <a:buFont typeface="Wingdings" charset="0"/>
              <a:buChar char="à"/>
            </a:pPr>
            <a:endParaRPr lang="de-DE" sz="1400" dirty="0">
              <a:sym typeface="Wingdings"/>
            </a:endParaRPr>
          </a:p>
          <a:p>
            <a:pPr marL="285750" indent="-285750">
              <a:buFont typeface="Wingdings" charset="0"/>
              <a:buChar char="à"/>
            </a:pPr>
            <a:endParaRPr lang="de-DE" sz="1400" dirty="0">
              <a:sym typeface="Wingdings"/>
            </a:endParaRP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Für das Marktportfolio gilt β</a:t>
            </a:r>
            <a:r>
              <a:rPr lang="de-DE" sz="1400" baseline="-25000" dirty="0">
                <a:sym typeface="Wingdings"/>
              </a:rPr>
              <a:t>M</a:t>
            </a:r>
            <a:r>
              <a:rPr lang="de-DE" sz="1400" dirty="0">
                <a:sym typeface="Wingdings"/>
              </a:rPr>
              <a:t> = 1.</a:t>
            </a:r>
            <a:endParaRPr lang="de-DE" sz="1400" dirty="0"/>
          </a:p>
        </p:txBody>
      </p:sp>
      <p:pic>
        <p:nvPicPr>
          <p:cNvPr id="14" name="Bild 13"/>
          <p:cNvPicPr>
            <a:picLocks noChangeAspect="1"/>
          </p:cNvPicPr>
          <p:nvPr/>
        </p:nvPicPr>
        <p:blipFill rotWithShape="1">
          <a:blip r:embed="rId6"/>
          <a:srcRect l="26789" r="28344"/>
          <a:stretch/>
        </p:blipFill>
        <p:spPr>
          <a:xfrm>
            <a:off x="5312976" y="3875237"/>
            <a:ext cx="2586954" cy="571500"/>
          </a:xfrm>
          <a:prstGeom prst="rect">
            <a:avLst/>
          </a:prstGeom>
        </p:spPr>
      </p:pic>
      <p:sp>
        <p:nvSpPr>
          <p:cNvPr id="15" name="Footer Placeholder 4">
            <a:extLst>
              <a:ext uri="{FF2B5EF4-FFF2-40B4-BE49-F238E27FC236}">
                <a16:creationId xmlns:a16="http://schemas.microsoft.com/office/drawing/2014/main" id="{0944994A-D939-428A-9306-CDE253F1DA07}"/>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71981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8</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3982242" cy="369332"/>
          </a:xfrm>
          <a:prstGeom prst="rect">
            <a:avLst/>
          </a:prstGeom>
          <a:noFill/>
        </p:spPr>
        <p:txBody>
          <a:bodyPr wrap="none" rtlCol="0">
            <a:spAutoFit/>
          </a:bodyPr>
          <a:lstStyle/>
          <a:p>
            <a:r>
              <a:rPr lang="de-DE" dirty="0"/>
              <a:t>8.1.4 Die Security </a:t>
            </a:r>
            <a:r>
              <a:rPr lang="de-DE" dirty="0" err="1"/>
              <a:t>Characteristic</a:t>
            </a:r>
            <a:r>
              <a:rPr lang="de-DE" dirty="0"/>
              <a:t> Line</a:t>
            </a:r>
          </a:p>
        </p:txBody>
      </p:sp>
      <p:pic>
        <p:nvPicPr>
          <p:cNvPr id="10" name="Grafik 180"/>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1680464"/>
            <a:ext cx="4405891" cy="3239434"/>
          </a:xfrm>
          <a:prstGeom prst="rect">
            <a:avLst/>
          </a:prstGeom>
          <a:noFill/>
        </p:spPr>
      </p:pic>
      <p:sp>
        <p:nvSpPr>
          <p:cNvPr id="3" name="Textfeld 2"/>
          <p:cNvSpPr txBox="1"/>
          <p:nvPr/>
        </p:nvSpPr>
        <p:spPr>
          <a:xfrm>
            <a:off x="4863091" y="2563664"/>
            <a:ext cx="3727565" cy="1600438"/>
          </a:xfrm>
          <a:prstGeom prst="rect">
            <a:avLst/>
          </a:prstGeom>
          <a:noFill/>
        </p:spPr>
        <p:txBody>
          <a:bodyPr wrap="square" rtlCol="0">
            <a:spAutoFit/>
          </a:bodyPr>
          <a:lstStyle/>
          <a:p>
            <a:pPr marL="285750" indent="-285750">
              <a:buFont typeface="Wingdings" charset="0"/>
              <a:buChar char="à"/>
            </a:pPr>
            <a:r>
              <a:rPr lang="de-DE" sz="1400" dirty="0">
                <a:sym typeface="Wingdings"/>
              </a:rPr>
              <a:t>Stellt einen angenäherten Zusammenhang zwischen Renditeausprägungen eines Wertpapiers und der zustandsabhängigen Marktrendite her</a:t>
            </a:r>
          </a:p>
          <a:p>
            <a:pPr marL="285750" indent="-285750">
              <a:buFont typeface="Wingdings" charset="0"/>
              <a:buChar char="à"/>
            </a:pPr>
            <a:r>
              <a:rPr lang="de-DE" sz="1400" dirty="0">
                <a:sym typeface="Wingdings"/>
              </a:rPr>
              <a:t>Gilt für ein spezielles Wertpapier</a:t>
            </a:r>
          </a:p>
          <a:p>
            <a:pPr marL="285750" indent="-285750">
              <a:buFont typeface="Wingdings" charset="0"/>
              <a:buChar char="à"/>
            </a:pPr>
            <a:endParaRPr lang="de-DE" sz="1400" dirty="0"/>
          </a:p>
        </p:txBody>
      </p:sp>
      <p:sp>
        <p:nvSpPr>
          <p:cNvPr id="11" name="Footer Placeholder 4">
            <a:extLst>
              <a:ext uri="{FF2B5EF4-FFF2-40B4-BE49-F238E27FC236}">
                <a16:creationId xmlns:a16="http://schemas.microsoft.com/office/drawing/2014/main" id="{6A39064C-7FA3-447B-9C28-F030131E672B}"/>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172672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077640" y="13716"/>
            <a:ext cx="1066800" cy="246888"/>
          </a:xfrm>
        </p:spPr>
        <p:txBody>
          <a:bodyPr/>
          <a:lstStyle/>
          <a:p>
            <a:pPr algn="r"/>
            <a:fld id="{0CFEC368-1D7A-4F81-ABF6-AE0E36BAF64C}" type="slidenum">
              <a:rPr lang="en-US" smtClean="0"/>
              <a:pPr algn="r"/>
              <a:t>9</a:t>
            </a:fld>
            <a:endParaRPr lang="en-US"/>
          </a:p>
        </p:txBody>
      </p:sp>
      <p:sp>
        <p:nvSpPr>
          <p:cNvPr id="8" name="Titel 1"/>
          <p:cNvSpPr>
            <a:spLocks noGrp="1"/>
          </p:cNvSpPr>
          <p:nvPr>
            <p:ph type="title"/>
          </p:nvPr>
        </p:nvSpPr>
        <p:spPr>
          <a:xfrm>
            <a:off x="457200" y="400050"/>
            <a:ext cx="8229600" cy="742950"/>
          </a:xfrm>
        </p:spPr>
        <p:txBody>
          <a:bodyPr>
            <a:normAutofit fontScale="90000"/>
          </a:bodyPr>
          <a:lstStyle/>
          <a:p>
            <a:r>
              <a:rPr lang="de-DE" sz="2400" dirty="0"/>
              <a:t>8.1 Ableitung des Kalkulationszinses für Investitionsentscheidungen unter Risiko auf Basis des </a:t>
            </a:r>
            <a:r>
              <a:rPr lang="de-DE" sz="2400" i="1" dirty="0"/>
              <a:t>CAPM</a:t>
            </a:r>
            <a:endParaRPr lang="de-DE" sz="2400" dirty="0"/>
          </a:p>
        </p:txBody>
      </p:sp>
      <p:pic>
        <p:nvPicPr>
          <p:cNvPr id="9" name="Bild 8"/>
          <p:cNvPicPr>
            <a:picLocks noChangeAspect="1"/>
          </p:cNvPicPr>
          <p:nvPr/>
        </p:nvPicPr>
        <p:blipFill rotWithShape="1">
          <a:blip r:embed="rId3"/>
          <a:srcRect r="81971"/>
          <a:stretch/>
        </p:blipFill>
        <p:spPr>
          <a:xfrm>
            <a:off x="8743277" y="4634897"/>
            <a:ext cx="400723" cy="508603"/>
          </a:xfrm>
          <a:prstGeom prst="rect">
            <a:avLst/>
          </a:prstGeom>
        </p:spPr>
      </p:pic>
      <p:sp>
        <p:nvSpPr>
          <p:cNvPr id="16" name="Textfeld 15"/>
          <p:cNvSpPr txBox="1"/>
          <p:nvPr/>
        </p:nvSpPr>
        <p:spPr>
          <a:xfrm>
            <a:off x="457200" y="1087694"/>
            <a:ext cx="3982242" cy="369332"/>
          </a:xfrm>
          <a:prstGeom prst="rect">
            <a:avLst/>
          </a:prstGeom>
          <a:noFill/>
        </p:spPr>
        <p:txBody>
          <a:bodyPr wrap="none" rtlCol="0">
            <a:spAutoFit/>
          </a:bodyPr>
          <a:lstStyle/>
          <a:p>
            <a:r>
              <a:rPr lang="de-DE" dirty="0"/>
              <a:t>8.1.4 Die Security </a:t>
            </a:r>
            <a:r>
              <a:rPr lang="de-DE" dirty="0" err="1"/>
              <a:t>Characteristic</a:t>
            </a:r>
            <a:r>
              <a:rPr lang="de-DE" dirty="0"/>
              <a:t> Line</a:t>
            </a:r>
          </a:p>
        </p:txBody>
      </p:sp>
      <p:pic>
        <p:nvPicPr>
          <p:cNvPr id="11" name="Grafik 18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1540551"/>
            <a:ext cx="3982242" cy="3386860"/>
          </a:xfrm>
          <a:prstGeom prst="rect">
            <a:avLst/>
          </a:prstGeom>
          <a:noFill/>
        </p:spPr>
      </p:pic>
      <p:sp>
        <p:nvSpPr>
          <p:cNvPr id="3" name="Textfeld 2"/>
          <p:cNvSpPr txBox="1"/>
          <p:nvPr/>
        </p:nvSpPr>
        <p:spPr>
          <a:xfrm>
            <a:off x="752569" y="4839580"/>
            <a:ext cx="3350492" cy="246221"/>
          </a:xfrm>
          <a:prstGeom prst="rect">
            <a:avLst/>
          </a:prstGeom>
          <a:noFill/>
        </p:spPr>
        <p:txBody>
          <a:bodyPr wrap="none" rtlCol="0">
            <a:spAutoFit/>
          </a:bodyPr>
          <a:lstStyle/>
          <a:p>
            <a:r>
              <a:rPr lang="de-DE" sz="1000" dirty="0"/>
              <a:t>Security </a:t>
            </a:r>
            <a:r>
              <a:rPr lang="de-DE" sz="1000" dirty="0" err="1"/>
              <a:t>Characteristic</a:t>
            </a:r>
            <a:r>
              <a:rPr lang="de-DE" sz="1000" dirty="0"/>
              <a:t> Line für ein Wertpapier mit β</a:t>
            </a:r>
            <a:r>
              <a:rPr lang="de-DE" sz="1000" baseline="-25000" dirty="0"/>
              <a:t>i</a:t>
            </a:r>
            <a:r>
              <a:rPr lang="de-DE" sz="1000" dirty="0"/>
              <a:t> = 1</a:t>
            </a:r>
          </a:p>
        </p:txBody>
      </p:sp>
      <p:sp>
        <p:nvSpPr>
          <p:cNvPr id="4" name="Textfeld 3"/>
          <p:cNvSpPr txBox="1"/>
          <p:nvPr/>
        </p:nvSpPr>
        <p:spPr>
          <a:xfrm>
            <a:off x="4209680" y="1832530"/>
            <a:ext cx="4934320" cy="2462213"/>
          </a:xfrm>
          <a:prstGeom prst="rect">
            <a:avLst/>
          </a:prstGeom>
          <a:noFill/>
        </p:spPr>
        <p:txBody>
          <a:bodyPr wrap="square" rtlCol="0">
            <a:spAutoFit/>
          </a:bodyPr>
          <a:lstStyle/>
          <a:p>
            <a:r>
              <a:rPr lang="de-DE" sz="1400" b="1" u="sng" dirty="0">
                <a:sym typeface="Wingdings"/>
              </a:rPr>
              <a:t>Renditeentwicklung des Marktes und eines Wertpapiers</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sym typeface="Wingdings"/>
              </a:rPr>
              <a:t>Darstellung der jeweiligen Marktrendite und der korrespondierenden Wertpapierrendite für unterschiedliche Börsentage</a:t>
            </a:r>
          </a:p>
          <a:p>
            <a:pPr marL="285750" indent="-285750">
              <a:buFont typeface="Wingdings" charset="0"/>
              <a:buChar char="à"/>
            </a:pPr>
            <a:endParaRPr lang="de-DE" sz="1400" dirty="0">
              <a:sym typeface="Wingdings"/>
            </a:endParaRPr>
          </a:p>
          <a:p>
            <a:pPr marL="285750" indent="-285750">
              <a:buFont typeface="Wingdings" charset="0"/>
              <a:buChar char="à"/>
            </a:pPr>
            <a:r>
              <a:rPr lang="de-DE" sz="1400" dirty="0"/>
              <a:t>Die Rendite des Wertpapiers verhält sich analog zum Markt.</a:t>
            </a:r>
          </a:p>
          <a:p>
            <a:pPr marL="285750" indent="-285750">
              <a:buFont typeface="Wingdings" charset="0"/>
              <a:buChar char="à"/>
            </a:pPr>
            <a:endParaRPr lang="de-DE" sz="1400" dirty="0"/>
          </a:p>
          <a:p>
            <a:pPr marL="285750" indent="-285750">
              <a:buFont typeface="Wingdings" charset="0"/>
              <a:buChar char="à"/>
            </a:pPr>
            <a:r>
              <a:rPr lang="de-DE" sz="1400" dirty="0"/>
              <a:t>Bestimmung einer Regressionsgeraden: Security </a:t>
            </a:r>
            <a:r>
              <a:rPr lang="de-DE" sz="1400" dirty="0" err="1"/>
              <a:t>Characteristic</a:t>
            </a:r>
            <a:r>
              <a:rPr lang="de-DE" sz="1400" dirty="0"/>
              <a:t> Line</a:t>
            </a:r>
          </a:p>
        </p:txBody>
      </p:sp>
      <p:sp>
        <p:nvSpPr>
          <p:cNvPr id="10" name="Footer Placeholder 4">
            <a:extLst>
              <a:ext uri="{FF2B5EF4-FFF2-40B4-BE49-F238E27FC236}">
                <a16:creationId xmlns:a16="http://schemas.microsoft.com/office/drawing/2014/main" id="{11FA7918-525E-4553-946B-A93D894CC4AD}"/>
              </a:ext>
            </a:extLst>
          </p:cNvPr>
          <p:cNvSpPr txBox="1">
            <a:spLocks/>
          </p:cNvSpPr>
          <p:nvPr/>
        </p:nvSpPr>
        <p:spPr>
          <a:xfrm>
            <a:off x="457200" y="13716"/>
            <a:ext cx="7086600" cy="24688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a:t>Busse von Colbe / Witte: Investitionstheorie und Investitionsrechnung</a:t>
            </a:r>
            <a:endParaRPr lang="en-US" dirty="0"/>
          </a:p>
        </p:txBody>
      </p:sp>
    </p:spTree>
    <p:extLst>
      <p:ext uri="{BB962C8B-B14F-4D97-AF65-F5344CB8AC3E}">
        <p14:creationId xmlns:p14="http://schemas.microsoft.com/office/powerpoint/2010/main" val="3740359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rhei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Klarheit.thmx</Template>
  <TotalTime>0</TotalTime>
  <Words>2074</Words>
  <Application>Microsoft Office PowerPoint</Application>
  <PresentationFormat>Bildschirmpräsentation (16:9)</PresentationFormat>
  <Paragraphs>250</Paragraphs>
  <Slides>27</Slides>
  <Notes>25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Wingdings</vt:lpstr>
      <vt:lpstr>Klarheit</vt:lpstr>
      <vt:lpstr>Investitionstheorie und  Investitionsrechnung</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8.1 Ableitung des Kalkulationszinses für Investitionsentscheidungen unter Risiko auf Basis des CAPM</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8.2 Ableitung des Kalkulationszinses unter Berücksichtigung der Kapitalstruktur</vt:lpstr>
      <vt:lpstr>8.3 Zusammenfassung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Investitionstheorie und  Investitionsrechnung</dc:title>
  <dc:creator>Anja Dethlefsen</dc:creator>
  <cp:lastModifiedBy>Frank Witte</cp:lastModifiedBy>
  <cp:revision>363</cp:revision>
  <dcterms:created xsi:type="dcterms:W3CDTF">2016-03-30T12:56:59Z</dcterms:created>
  <dcterms:modified xsi:type="dcterms:W3CDTF">2019-09-20T12:42:02Z</dcterms:modified>
</cp:coreProperties>
</file>