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1" r:id="rId3"/>
    <p:sldId id="336" r:id="rId4"/>
    <p:sldId id="352" r:id="rId5"/>
    <p:sldId id="361" r:id="rId6"/>
    <p:sldId id="362" r:id="rId7"/>
    <p:sldId id="363" r:id="rId8"/>
    <p:sldId id="353" r:id="rId9"/>
    <p:sldId id="354" r:id="rId10"/>
    <p:sldId id="364" r:id="rId11"/>
    <p:sldId id="355" r:id="rId12"/>
    <p:sldId id="368" r:id="rId13"/>
    <p:sldId id="369" r:id="rId14"/>
    <p:sldId id="356" r:id="rId15"/>
    <p:sldId id="371" r:id="rId16"/>
    <p:sldId id="370" r:id="rId17"/>
    <p:sldId id="357" r:id="rId18"/>
    <p:sldId id="372" r:id="rId19"/>
    <p:sldId id="373" r:id="rId20"/>
    <p:sldId id="374" r:id="rId21"/>
    <p:sldId id="359" r:id="rId22"/>
    <p:sldId id="375" r:id="rId23"/>
    <p:sldId id="360" r:id="rId24"/>
    <p:sldId id="365" r:id="rId25"/>
    <p:sldId id="366" r:id="rId26"/>
    <p:sldId id="26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">
          <p15:clr>
            <a:srgbClr val="A4A3A4"/>
          </p15:clr>
        </p15:guide>
        <p15:guide id="2" pos="45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38" d="100"/>
          <a:sy n="138" d="100"/>
        </p:scale>
        <p:origin x="756" y="120"/>
      </p:cViewPr>
      <p:guideLst>
        <p:guide orient="horz" pos="200"/>
        <p:guide pos="4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0C145-7186-5E4F-82C8-EF9437B1F933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315D-357B-FF4F-90A3-A39D45B2A5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621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36467-23B7-FB4F-888B-64D2357714EF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7AA0-1474-5647-B70C-4956639E2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74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EB1-6C24-A84A-91CF-D547EBBF95D3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0A82-5395-CF4C-8FA0-90EF05B03021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A8E-A763-B842-857A-71353F832585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2F9-F919-AE49-8DE5-B1486E299F37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B3CD-76FA-734E-9250-757FBCF9EB20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A0E-6A40-524D-98FF-755699846860}" type="datetime1">
              <a:rPr lang="de-DE" smtClean="0"/>
              <a:t>20.09.2019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3B9A-D4B0-934A-9E19-4D9A267FC519}" type="datetime1">
              <a:rPr lang="de-DE" smtClean="0"/>
              <a:t>20.09.2019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A84-DC51-D640-AA83-FCB62599E798}" type="datetime1">
              <a:rPr lang="de-DE" smtClean="0"/>
              <a:t>20.09.2019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42B-8B8D-C444-92C8-4B0B8DE14333}" type="datetime1">
              <a:rPr lang="de-DE" smtClean="0"/>
              <a:t>20.09.2019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AE8-15EB-3D4A-A32E-5E6D884157FD}" type="datetime1">
              <a:rPr lang="de-DE" smtClean="0"/>
              <a:t>20.09.2019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4BAF-E471-CB40-8C34-07417076ACBD}" type="datetime1">
              <a:rPr lang="de-DE" smtClean="0"/>
              <a:t>20.09.2019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DABB694-BBCA-4148-A305-5544807F15D7}" type="datetime1">
              <a:rPr lang="de-DE" smtClean="0"/>
              <a:t>20.09.2019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cap="none" dirty="0">
                <a:latin typeface="Arial"/>
                <a:cs typeface="Arial"/>
              </a:rPr>
              <a:t>Investitionstheorie</a:t>
            </a:r>
            <a:br>
              <a:rPr lang="de-DE" sz="3600" cap="none" dirty="0">
                <a:latin typeface="Arial"/>
                <a:cs typeface="Arial"/>
              </a:rPr>
            </a:br>
            <a:r>
              <a:rPr lang="de-DE" sz="3200" cap="none" dirty="0">
                <a:latin typeface="Arial"/>
                <a:cs typeface="Arial"/>
              </a:rPr>
              <a:t>und </a:t>
            </a:r>
            <a:br>
              <a:rPr lang="de-DE" sz="3600" cap="none" dirty="0">
                <a:latin typeface="Arial"/>
                <a:cs typeface="Arial"/>
              </a:rPr>
            </a:br>
            <a:r>
              <a:rPr lang="de-DE" sz="3600" cap="none" dirty="0">
                <a:latin typeface="Arial"/>
                <a:cs typeface="Arial"/>
              </a:rPr>
              <a:t>Investitionsrechnung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799" y="2628900"/>
            <a:ext cx="6968046" cy="575060"/>
          </a:xfrm>
        </p:spPr>
        <p:txBody>
          <a:bodyPr>
            <a:normAutofit/>
          </a:bodyPr>
          <a:lstStyle/>
          <a:p>
            <a:r>
              <a:rPr lang="de-DE" sz="1600" dirty="0"/>
              <a:t>Folien zum Lehrbuch: Walther Busse von </a:t>
            </a:r>
            <a:r>
              <a:rPr lang="de-DE" sz="1600" dirty="0" err="1"/>
              <a:t>Colbe</a:t>
            </a:r>
            <a:r>
              <a:rPr lang="de-DE" sz="1600"/>
              <a:t> / Frank Witte</a:t>
            </a:r>
            <a:endParaRPr lang="de-DE" sz="1600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685799" y="3420900"/>
            <a:ext cx="8262709" cy="8479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Kapitel 7: </a:t>
            </a:r>
          </a:p>
          <a:p>
            <a:r>
              <a:rPr lang="de-DE" dirty="0"/>
              <a:t>Investitionsprogramme unter Risiko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254" y="4577682"/>
            <a:ext cx="2222659" cy="508603"/>
          </a:xfrm>
          <a:prstGeom prst="rect">
            <a:avLst/>
          </a:prstGeom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08C4BC3A-C86E-42BF-B898-544706C65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795202"/>
              </p:ext>
            </p:extLst>
          </p:nvPr>
        </p:nvGraphicFramePr>
        <p:xfrm>
          <a:off x="6977063" y="288925"/>
          <a:ext cx="1557337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4" imgW="2520360" imgH="3602520" progId="Photoshop.Image.13">
                  <p:embed/>
                </p:oleObj>
              </mc:Choice>
              <mc:Fallback>
                <p:oleObj name="Image" r:id="rId4" imgW="2520360" imgH="3602520" progId="Photoshop.Image.13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2B4AFB1-7574-4CEC-A784-AE313DE42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7063" y="288925"/>
                        <a:ext cx="1557337" cy="222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34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10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608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7.3.2 Renditeerwartungswert des Investitionsprogrammes</a:t>
            </a:r>
          </a:p>
        </p:txBody>
      </p:sp>
      <p:sp>
        <p:nvSpPr>
          <p:cNvPr id="10" name="Rechteck 9"/>
          <p:cNvSpPr/>
          <p:nvPr/>
        </p:nvSpPr>
        <p:spPr>
          <a:xfrm>
            <a:off x="7321880" y="469066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259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2003965"/>
            <a:ext cx="538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Renditeerwartung (</a:t>
            </a:r>
            <a:r>
              <a:rPr lang="de-DE" i="1" dirty="0" err="1"/>
              <a:t>μ</a:t>
            </a:r>
            <a:r>
              <a:rPr lang="de-DE" i="1" baseline="-25000" dirty="0" err="1"/>
              <a:t>p</a:t>
            </a:r>
            <a:r>
              <a:rPr lang="de-DE" dirty="0"/>
              <a:t>) des Investitionsprogramms :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4"/>
          <a:srcRect l="4763" r="74435"/>
          <a:stretch/>
        </p:blipFill>
        <p:spPr>
          <a:xfrm>
            <a:off x="1963732" y="2461459"/>
            <a:ext cx="2165505" cy="1054762"/>
          </a:xfrm>
          <a:prstGeom prst="rect">
            <a:avLst/>
          </a:prstGeom>
        </p:spPr>
      </p:pic>
      <p:grpSp>
        <p:nvGrpSpPr>
          <p:cNvPr id="18" name="Gruppierung 17"/>
          <p:cNvGrpSpPr/>
          <p:nvPr/>
        </p:nvGrpSpPr>
        <p:grpSpPr>
          <a:xfrm>
            <a:off x="4893540" y="2646803"/>
            <a:ext cx="3300440" cy="682075"/>
            <a:chOff x="5671660" y="2399026"/>
            <a:chExt cx="3300440" cy="682075"/>
          </a:xfrm>
        </p:grpSpPr>
        <p:sp>
          <p:nvSpPr>
            <p:cNvPr id="16" name="Textfeld 15"/>
            <p:cNvSpPr txBox="1"/>
            <p:nvPr/>
          </p:nvSpPr>
          <p:spPr>
            <a:xfrm>
              <a:off x="5671660" y="2399026"/>
              <a:ext cx="3300440" cy="600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100" i="1" dirty="0" err="1"/>
                <a:t>μ</a:t>
              </a:r>
              <a:r>
                <a:rPr lang="de-DE" sz="1100" i="1" baseline="-25000" dirty="0" err="1"/>
                <a:t>i</a:t>
              </a:r>
              <a:r>
                <a:rPr lang="de-DE" sz="1100" dirty="0"/>
                <a:t> = Erwartungswert der Rendite der Investition </a:t>
              </a:r>
              <a:r>
                <a:rPr lang="de-DE" sz="1100" i="1" dirty="0"/>
                <a:t>i</a:t>
              </a:r>
              <a:endParaRPr lang="de-DE" sz="1100" dirty="0"/>
            </a:p>
            <a:p>
              <a:r>
                <a:rPr lang="de-DE" sz="1100" i="1" dirty="0"/>
                <a:t>x</a:t>
              </a:r>
              <a:r>
                <a:rPr lang="de-DE" sz="1100" i="1" baseline="-25000" dirty="0"/>
                <a:t>i</a:t>
              </a:r>
              <a:r>
                <a:rPr lang="de-DE" sz="1100" dirty="0"/>
                <a:t> = Anteil der Investition </a:t>
              </a:r>
              <a:r>
                <a:rPr lang="de-DE" sz="1100" i="1" dirty="0"/>
                <a:t>i</a:t>
              </a:r>
              <a:r>
                <a:rPr lang="de-DE" sz="1100" dirty="0"/>
                <a:t> am Investitionsbetrag </a:t>
              </a:r>
              <a:r>
                <a:rPr lang="de-DE" sz="1100" i="1" dirty="0"/>
                <a:t>F</a:t>
              </a:r>
              <a:r>
                <a:rPr lang="de-DE" sz="1100" dirty="0"/>
                <a:t> </a:t>
              </a:r>
            </a:p>
            <a:p>
              <a:r>
                <a:rPr lang="de-DE" sz="1100" dirty="0"/>
                <a:t>wobei </a:t>
              </a:r>
            </a:p>
          </p:txBody>
        </p:sp>
        <p:pic>
          <p:nvPicPr>
            <p:cNvPr id="17" name="Bild 16"/>
            <p:cNvPicPr>
              <a:picLocks noChangeAspect="1"/>
            </p:cNvPicPr>
            <p:nvPr/>
          </p:nvPicPr>
          <p:blipFill rotWithShape="1">
            <a:blip r:embed="rId5"/>
            <a:srcRect l="42321" r="43231"/>
            <a:stretch/>
          </p:blipFill>
          <p:spPr>
            <a:xfrm>
              <a:off x="6044065" y="2685800"/>
              <a:ext cx="576186" cy="395301"/>
            </a:xfrm>
            <a:prstGeom prst="rect">
              <a:avLst/>
            </a:prstGeom>
          </p:spPr>
        </p:pic>
      </p:grpSp>
      <p:pic>
        <p:nvPicPr>
          <p:cNvPr id="19" name="Bild 18"/>
          <p:cNvPicPr>
            <a:picLocks noChangeAspect="1"/>
          </p:cNvPicPr>
          <p:nvPr/>
        </p:nvPicPr>
        <p:blipFill rotWithShape="1">
          <a:blip r:embed="rId6"/>
          <a:srcRect l="35763" r="36297"/>
          <a:stretch/>
        </p:blipFill>
        <p:spPr>
          <a:xfrm>
            <a:off x="2979234" y="3990825"/>
            <a:ext cx="2308600" cy="818989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457200" y="4194806"/>
            <a:ext cx="2557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Bezogen auf das Beispiel: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E68916E-8C04-4C03-BA90-37BB3B2F47A7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7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11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85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7.3.3 Streuung der Renditen um den Erwartungswert des Investitionsprogrammes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200" y="1914102"/>
            <a:ext cx="5828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Für die </a:t>
            </a:r>
            <a:r>
              <a:rPr lang="de-DE" sz="1600" i="1" dirty="0"/>
              <a:t>Streuung</a:t>
            </a:r>
            <a:r>
              <a:rPr lang="de-DE" sz="1600" dirty="0"/>
              <a:t> </a:t>
            </a:r>
            <a:r>
              <a:rPr lang="de-DE" sz="1600" i="1" dirty="0" err="1"/>
              <a:t>σ</a:t>
            </a:r>
            <a:r>
              <a:rPr lang="de-DE" sz="1600" i="1" baseline="-25000" dirty="0" err="1"/>
              <a:t>P</a:t>
            </a:r>
            <a:r>
              <a:rPr lang="de-DE" sz="1600" dirty="0"/>
              <a:t> der Renditen um den Erwartungswert des </a:t>
            </a:r>
          </a:p>
          <a:p>
            <a:r>
              <a:rPr lang="de-DE" sz="1600" dirty="0"/>
              <a:t>Investitionsprogramms gilt allgemein:</a:t>
            </a:r>
          </a:p>
          <a:p>
            <a:endParaRPr lang="de-DE" sz="16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4"/>
          <a:srcRect l="4967" r="63626"/>
          <a:stretch/>
        </p:blipFill>
        <p:spPr>
          <a:xfrm>
            <a:off x="1869662" y="2935752"/>
            <a:ext cx="2795596" cy="90188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586210" y="3120145"/>
            <a:ext cx="2491430" cy="430887"/>
          </a:xfrm>
          <a:prstGeom prst="rect">
            <a:avLst/>
          </a:prstGeom>
          <a:noFill/>
          <a:ln>
            <a:solidFill>
              <a:srgbClr val="292934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i="1" dirty="0" err="1"/>
              <a:t>n</a:t>
            </a:r>
            <a:r>
              <a:rPr lang="de-DE" sz="1100" dirty="0"/>
              <a:t>: = Anzahl der in das Programm aufgenommenen Investitionsobjekte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3AD1E06-9CB9-4FF5-871A-D9D7F3A67C66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12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85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7.3.3 Streuung der Renditen um den Erwartungswert des Investitionsprogrammes</a:t>
            </a:r>
          </a:p>
        </p:txBody>
      </p:sp>
      <p:sp>
        <p:nvSpPr>
          <p:cNvPr id="17" name="Rechteck 16"/>
          <p:cNvSpPr/>
          <p:nvPr/>
        </p:nvSpPr>
        <p:spPr>
          <a:xfrm>
            <a:off x="2062928" y="1834550"/>
            <a:ext cx="1894698" cy="881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Risiko der einzelnen Investitionsobjekte</a:t>
            </a:r>
          </a:p>
        </p:txBody>
      </p:sp>
      <p:sp>
        <p:nvSpPr>
          <p:cNvPr id="18" name="Rechteck 17"/>
          <p:cNvSpPr/>
          <p:nvPr/>
        </p:nvSpPr>
        <p:spPr>
          <a:xfrm>
            <a:off x="5214304" y="1834550"/>
            <a:ext cx="1894698" cy="881995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Korrelation der Renditen der einzelnen Investitionsobjekte</a:t>
            </a:r>
          </a:p>
        </p:txBody>
      </p:sp>
      <p:sp>
        <p:nvSpPr>
          <p:cNvPr id="19" name="Rechteck 18"/>
          <p:cNvSpPr/>
          <p:nvPr/>
        </p:nvSpPr>
        <p:spPr>
          <a:xfrm>
            <a:off x="3080361" y="3145782"/>
            <a:ext cx="3081292" cy="12406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Risiko des Investitionsprogramms</a:t>
            </a:r>
          </a:p>
        </p:txBody>
      </p:sp>
      <p:cxnSp>
        <p:nvCxnSpPr>
          <p:cNvPr id="20" name="Gerade Verbindung mit Pfeil 19"/>
          <p:cNvCxnSpPr>
            <a:stCxn id="17" idx="2"/>
            <a:endCxn id="19" idx="0"/>
          </p:cNvCxnSpPr>
          <p:nvPr/>
        </p:nvCxnSpPr>
        <p:spPr>
          <a:xfrm>
            <a:off x="3010277" y="2716545"/>
            <a:ext cx="1610730" cy="429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8" idx="2"/>
            <a:endCxn id="19" idx="0"/>
          </p:cNvCxnSpPr>
          <p:nvPr/>
        </p:nvCxnSpPr>
        <p:spPr>
          <a:xfrm flipH="1">
            <a:off x="4621007" y="2716545"/>
            <a:ext cx="1540646" cy="429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134809" y="1579790"/>
            <a:ext cx="1885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In welchem Ausmaß reagieren die Renditen zweier betrachteter Investitionen </a:t>
            </a:r>
            <a:r>
              <a:rPr lang="de-DE" sz="1200" i="1" dirty="0" err="1"/>
              <a:t>I</a:t>
            </a:r>
            <a:r>
              <a:rPr lang="de-DE" sz="1200" i="1" baseline="-25000" dirty="0" err="1"/>
              <a:t>j</a:t>
            </a:r>
            <a:r>
              <a:rPr lang="de-DE" sz="1200" dirty="0"/>
              <a:t> und </a:t>
            </a:r>
            <a:r>
              <a:rPr lang="de-DE" sz="1200" i="1" dirty="0" err="1"/>
              <a:t>I</a:t>
            </a:r>
            <a:r>
              <a:rPr lang="de-DE" sz="1200" i="1" baseline="-25000" dirty="0" err="1"/>
              <a:t>i</a:t>
            </a:r>
            <a:r>
              <a:rPr lang="de-DE" sz="1200" dirty="0"/>
              <a:t> gleichartig auf Veränderungen der Umwelt?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455132" y="2962165"/>
            <a:ext cx="881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{-1 bis +1}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DBD7079-B779-448D-A423-FCB3A958BA77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0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13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85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7.3.3 Streuung der Renditen um den Erwartungswert des Investitionsprogrammes</a:t>
            </a: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 rotWithShape="1">
          <a:blip r:embed="rId4"/>
          <a:srcRect l="5783" r="74310"/>
          <a:stretch/>
        </p:blipFill>
        <p:spPr>
          <a:xfrm>
            <a:off x="2198909" y="1473736"/>
            <a:ext cx="1758868" cy="875774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345234" y="1727718"/>
            <a:ext cx="98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Kovarianz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303996" y="1783626"/>
            <a:ext cx="1855404" cy="261610"/>
          </a:xfrm>
          <a:prstGeom prst="rect">
            <a:avLst/>
          </a:prstGeom>
          <a:noFill/>
          <a:ln>
            <a:solidFill>
              <a:srgbClr val="292934"/>
            </a:solidFill>
          </a:ln>
        </p:spPr>
        <p:txBody>
          <a:bodyPr wrap="none" rtlCol="0">
            <a:spAutoFit/>
          </a:bodyPr>
          <a:lstStyle/>
          <a:p>
            <a:r>
              <a:rPr lang="de-DE" sz="1100" i="1" dirty="0" err="1"/>
              <a:t>k</a:t>
            </a:r>
            <a:r>
              <a:rPr lang="de-DE" sz="1100" i="1" baseline="-25000" dirty="0" err="1"/>
              <a:t>ij</a:t>
            </a:r>
            <a:r>
              <a:rPr lang="de-DE" sz="1100" dirty="0"/>
              <a:t> = Korrelationskoeffizient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8596" y="2878971"/>
            <a:ext cx="485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Streuung des Portfolios für </a:t>
            </a:r>
            <a:r>
              <a:rPr lang="de-DE" sz="1600" i="1" u="sng" dirty="0" err="1"/>
              <a:t>n</a:t>
            </a:r>
            <a:r>
              <a:rPr lang="de-DE" sz="1600" u="sng" dirty="0"/>
              <a:t>=2 (Markowitz-Formel):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5"/>
          <a:srcRect l="5375" r="42212"/>
          <a:stretch/>
        </p:blipFill>
        <p:spPr>
          <a:xfrm>
            <a:off x="1345233" y="3224783"/>
            <a:ext cx="5096755" cy="98527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457200" y="4500566"/>
            <a:ext cx="2557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Bezogen auf das Beispiel: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6"/>
          <a:srcRect l="18952" r="19687"/>
          <a:stretch/>
        </p:blipFill>
        <p:spPr>
          <a:xfrm>
            <a:off x="2802849" y="4360906"/>
            <a:ext cx="4380595" cy="70762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CD838FB-C1F9-49FB-BA60-454977C30B1C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7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14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85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7.3.3 Streuung der Renditen um den Erwartungswert des Investitionsprogrammes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539394"/>
            <a:ext cx="334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Vollständig positive Korrelation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199" y="2093267"/>
            <a:ext cx="8537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Bei </a:t>
            </a:r>
            <a:r>
              <a:rPr lang="de-DE" sz="1600" i="1" dirty="0"/>
              <a:t>vollkommener Korrelation</a:t>
            </a:r>
            <a:r>
              <a:rPr lang="de-DE" sz="1600" dirty="0"/>
              <a:t>, d. h. wenn </a:t>
            </a:r>
            <a:r>
              <a:rPr lang="de-DE" sz="1600" i="1" dirty="0" err="1"/>
              <a:t>k</a:t>
            </a:r>
            <a:r>
              <a:rPr lang="de-DE" sz="1600" i="1" baseline="-25000" dirty="0" err="1"/>
              <a:t>ij</a:t>
            </a:r>
            <a:r>
              <a:rPr lang="de-DE" sz="1600" dirty="0"/>
              <a:t> = 1 gilt, sind die Renditen der Wertpapiere </a:t>
            </a:r>
            <a:r>
              <a:rPr lang="de-DE" sz="1600" i="1" dirty="0"/>
              <a:t>A</a:t>
            </a:r>
            <a:r>
              <a:rPr lang="de-DE" sz="1600" dirty="0"/>
              <a:t> und </a:t>
            </a:r>
            <a:r>
              <a:rPr lang="de-DE" sz="1600" i="1" dirty="0"/>
              <a:t>B</a:t>
            </a:r>
            <a:r>
              <a:rPr lang="de-DE" sz="1600" dirty="0"/>
              <a:t> voneinander abhängig, </a:t>
            </a:r>
          </a:p>
          <a:p>
            <a:r>
              <a:rPr lang="de-DE" sz="1600" dirty="0"/>
              <a:t>d. h. die Rendite </a:t>
            </a:r>
            <a:r>
              <a:rPr lang="de-DE" sz="1600" i="1" dirty="0"/>
              <a:t>r</a:t>
            </a:r>
            <a:r>
              <a:rPr lang="de-DE" sz="1600" baseline="-25000" dirty="0"/>
              <a:t>1</a:t>
            </a:r>
            <a:r>
              <a:rPr lang="de-DE" sz="1600" dirty="0"/>
              <a:t> des Wertpapiers </a:t>
            </a:r>
            <a:r>
              <a:rPr lang="de-DE" sz="1600" i="1" dirty="0"/>
              <a:t>A</a:t>
            </a:r>
            <a:r>
              <a:rPr lang="de-DE" sz="1600" dirty="0"/>
              <a:t> hängt linear von der Rendite </a:t>
            </a:r>
            <a:r>
              <a:rPr lang="de-DE" sz="1600" i="1" dirty="0"/>
              <a:t>r</a:t>
            </a:r>
            <a:r>
              <a:rPr lang="de-DE" sz="1600" baseline="-25000" dirty="0"/>
              <a:t>2</a:t>
            </a:r>
            <a:r>
              <a:rPr lang="de-DE" sz="1600" dirty="0"/>
              <a:t> des Wertpapiers </a:t>
            </a:r>
            <a:r>
              <a:rPr lang="de-DE" sz="1600" i="1" dirty="0"/>
              <a:t>B</a:t>
            </a:r>
            <a:r>
              <a:rPr lang="de-DE" sz="1600" dirty="0"/>
              <a:t> ab.</a:t>
            </a:r>
          </a:p>
          <a:p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" y="3610298"/>
            <a:ext cx="750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 </a:t>
            </a:r>
            <a:r>
              <a:rPr lang="de-DE" sz="1600" i="1" dirty="0" err="1"/>
              <a:t>μ</a:t>
            </a:r>
            <a:r>
              <a:rPr lang="de-DE" sz="1600" i="1" baseline="-25000" dirty="0" err="1"/>
              <a:t>P</a:t>
            </a:r>
            <a:r>
              <a:rPr lang="de-DE" sz="1600" dirty="0"/>
              <a:t> – </a:t>
            </a:r>
            <a:r>
              <a:rPr lang="de-DE" sz="1600" i="1" dirty="0" err="1"/>
              <a:t>σ</a:t>
            </a:r>
            <a:r>
              <a:rPr lang="de-DE" sz="1600" i="1" baseline="-25000" dirty="0" err="1"/>
              <a:t>P</a:t>
            </a:r>
            <a:r>
              <a:rPr lang="de-DE" sz="1600" dirty="0"/>
              <a:t> Kombination hängt davon ab, wie der Investor seine Investition in die Wertpapiere </a:t>
            </a:r>
            <a:r>
              <a:rPr lang="de-DE" sz="1600" i="1" dirty="0"/>
              <a:t>A</a:t>
            </a:r>
            <a:r>
              <a:rPr lang="de-DE" sz="1600" dirty="0"/>
              <a:t> und </a:t>
            </a:r>
            <a:r>
              <a:rPr lang="de-DE" sz="1600" i="1" dirty="0"/>
              <a:t>B</a:t>
            </a:r>
            <a:r>
              <a:rPr lang="de-DE" sz="1600" dirty="0"/>
              <a:t> aufteilt.</a:t>
            </a:r>
          </a:p>
          <a:p>
            <a:endParaRPr lang="de-DE" sz="16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5BD459-024D-4E6D-BBFA-CECB68D540E6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59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15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85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7.3.3 Streuung der Renditen um den Erwartungswert des Investitionsprogrammes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539394"/>
            <a:ext cx="334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Vollständig positive Korrelation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7200" y="2037961"/>
            <a:ext cx="54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Bei 50% Investition in </a:t>
            </a:r>
            <a:r>
              <a:rPr lang="de-DE" sz="1600" i="1" dirty="0"/>
              <a:t>A </a:t>
            </a:r>
            <a:r>
              <a:rPr lang="de-DE" sz="1600" dirty="0"/>
              <a:t>und 50% in </a:t>
            </a:r>
            <a:r>
              <a:rPr lang="de-DE" sz="1600" i="1" dirty="0"/>
              <a:t>B; </a:t>
            </a:r>
            <a:r>
              <a:rPr lang="de-DE" sz="1600" dirty="0"/>
              <a:t>Korrelation </a:t>
            </a:r>
            <a:r>
              <a:rPr lang="de-DE" sz="1600" i="1" dirty="0" err="1"/>
              <a:t>k</a:t>
            </a:r>
            <a:r>
              <a:rPr lang="de-DE" sz="1600" i="1" baseline="-25000" dirty="0" err="1"/>
              <a:t>AB</a:t>
            </a:r>
            <a:r>
              <a:rPr lang="de-DE" sz="1600" dirty="0"/>
              <a:t> = 1: </a:t>
            </a: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4"/>
          <a:srcRect l="30256" r="31403"/>
          <a:stretch/>
        </p:blipFill>
        <p:spPr>
          <a:xfrm>
            <a:off x="2810370" y="2642309"/>
            <a:ext cx="3016535" cy="779831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5"/>
          <a:srcRect l="13940" r="15162"/>
          <a:stretch/>
        </p:blipFill>
        <p:spPr>
          <a:xfrm>
            <a:off x="1728555" y="3320873"/>
            <a:ext cx="5603016" cy="78334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57200" y="4465620"/>
            <a:ext cx="5654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ym typeface="Wingdings"/>
              </a:rPr>
              <a:t> Portfolio mit dem Mittelwert der Renditen und des Risikos</a:t>
            </a:r>
            <a:endParaRPr lang="de-DE" sz="1600" dirty="0"/>
          </a:p>
        </p:txBody>
      </p:sp>
      <p:sp>
        <p:nvSpPr>
          <p:cNvPr id="15" name="Rechteck 14"/>
          <p:cNvSpPr/>
          <p:nvPr/>
        </p:nvSpPr>
        <p:spPr>
          <a:xfrm>
            <a:off x="7392961" y="1487606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260 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CB258EF-A924-4EC9-AB57-3FCAA2B871DC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23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16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85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7.3.3 Streuung der Renditen um den Erwartungswert des Investitionsprogrammes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539394"/>
            <a:ext cx="334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Vollständig positive Korrelation</a:t>
            </a:r>
          </a:p>
        </p:txBody>
      </p:sp>
      <p:pic>
        <p:nvPicPr>
          <p:cNvPr id="10" name="Grafik 16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"/>
          <a:stretch/>
        </p:blipFill>
        <p:spPr bwMode="auto">
          <a:xfrm>
            <a:off x="435263" y="1908726"/>
            <a:ext cx="4879749" cy="30134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811549" y="4835723"/>
            <a:ext cx="3669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Rendite-Risiko-Diagramm bei vollständig positiver Korrelation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315012" y="1626486"/>
            <a:ext cx="34537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Ein höherer Renditeerwartungswert ist nur durch höheres Risiko realisierbar!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Bei perfekter Korrelation besteht ein linearer Zusammenhang zwischen </a:t>
            </a:r>
            <a:r>
              <a:rPr lang="de-DE" sz="1400" i="1" dirty="0" err="1"/>
              <a:t>μ</a:t>
            </a:r>
            <a:r>
              <a:rPr lang="de-DE" sz="1400" i="1" baseline="-25000" dirty="0" err="1"/>
              <a:t>P</a:t>
            </a:r>
            <a:r>
              <a:rPr lang="de-DE" sz="1400" i="1" dirty="0"/>
              <a:t> und </a:t>
            </a:r>
            <a:r>
              <a:rPr lang="de-DE" sz="1400" i="1" dirty="0" err="1"/>
              <a:t>σ</a:t>
            </a:r>
            <a:r>
              <a:rPr lang="de-DE" sz="1400" i="1" baseline="-25000" dirty="0" err="1"/>
              <a:t>P</a:t>
            </a:r>
            <a:r>
              <a:rPr lang="de-DE" sz="1400" dirty="0"/>
              <a:t>, wobei das Portfoliorisiko nicht unter das kleinste Einzelrisiko sinken kann.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/>
          </a:p>
          <a:p>
            <a:pPr marL="285750" indent="-285750">
              <a:buFont typeface="Wingdings" charset="0"/>
              <a:buChar char="à"/>
            </a:pPr>
            <a:r>
              <a:rPr lang="de-DE" sz="1400" dirty="0"/>
              <a:t>Alle Portfolios auf dieser Transformationskurve sind effizient.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/>
          </a:p>
          <a:p>
            <a:pPr marL="285750" indent="-285750">
              <a:buFont typeface="Wingdings" charset="0"/>
              <a:buChar char="à"/>
            </a:pPr>
            <a:r>
              <a:rPr lang="de-DE" sz="1400" dirty="0"/>
              <a:t>Der Investor wählt je nach Nutzenvorstellungen.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CBA2199-B33E-4F7A-AFAE-832CD6A23A12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2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17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85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7.3.3 Streuung der Renditen um den Erwartungswert des Investitionsprogrammes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457075"/>
            <a:ext cx="219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Korrelation von Null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200" y="1849927"/>
            <a:ext cx="8432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Beträgt die Korrelation zwischen Wertpapier </a:t>
            </a:r>
            <a:r>
              <a:rPr lang="de-DE" sz="1400" i="1" dirty="0"/>
              <a:t>A</a:t>
            </a:r>
            <a:r>
              <a:rPr lang="de-DE" sz="1400" dirty="0"/>
              <a:t> und </a:t>
            </a:r>
            <a:r>
              <a:rPr lang="de-DE" sz="1400" i="1" dirty="0"/>
              <a:t>B</a:t>
            </a:r>
            <a:r>
              <a:rPr lang="de-DE" sz="1400" dirty="0"/>
              <a:t> Null, so sind ihre Renditen voneinander vollkommen unabhängig.</a:t>
            </a:r>
          </a:p>
          <a:p>
            <a:r>
              <a:rPr lang="de-DE" sz="1400" dirty="0"/>
              <a:t> </a:t>
            </a:r>
          </a:p>
          <a:p>
            <a:r>
              <a:rPr lang="de-DE" sz="1400" dirty="0"/>
              <a:t>Bei einer Aufteilung des Startkapitals von 50% in </a:t>
            </a:r>
            <a:r>
              <a:rPr lang="de-DE" sz="1400" i="1" dirty="0"/>
              <a:t>A</a:t>
            </a:r>
            <a:r>
              <a:rPr lang="de-DE" sz="1400" dirty="0"/>
              <a:t> und 50% in </a:t>
            </a:r>
            <a:r>
              <a:rPr lang="de-DE" sz="1400" i="1" dirty="0"/>
              <a:t>B</a:t>
            </a:r>
            <a:r>
              <a:rPr lang="de-DE" sz="1400" dirty="0"/>
              <a:t> ergibt sich:</a:t>
            </a:r>
          </a:p>
          <a:p>
            <a:endParaRPr lang="de-DE" sz="14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4"/>
          <a:srcRect l="25158" r="25285" b="22607"/>
          <a:stretch/>
        </p:blipFill>
        <p:spPr>
          <a:xfrm>
            <a:off x="2104839" y="2921035"/>
            <a:ext cx="3769078" cy="583423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5"/>
          <a:srcRect l="12105" r="11213"/>
          <a:stretch/>
        </p:blipFill>
        <p:spPr>
          <a:xfrm>
            <a:off x="2104839" y="3661911"/>
            <a:ext cx="5059460" cy="65398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234682" y="3845497"/>
            <a:ext cx="484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und</a:t>
            </a: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 rotWithShape="1">
          <a:blip r:embed="rId6"/>
          <a:srcRect l="36736" r="35350"/>
          <a:stretch/>
        </p:blipFill>
        <p:spPr>
          <a:xfrm>
            <a:off x="2585685" y="4153274"/>
            <a:ext cx="1882049" cy="668298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7392961" y="2533162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263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76672" y="3108079"/>
            <a:ext cx="6190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ambria" panose="02040503050406030204" pitchFamily="18" charset="0"/>
              </a:rPr>
              <a:t>0,075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07B0577-2B21-4AFC-A72C-987D462B8F0F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5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18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85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7.3.3 Streuung der Renditen um den Erwartungswert des Investitionsprogrammes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457075"/>
            <a:ext cx="219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Korrelation von Null</a:t>
            </a:r>
          </a:p>
        </p:txBody>
      </p:sp>
      <p:pic>
        <p:nvPicPr>
          <p:cNvPr id="10" name="Grafik 16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2" y="1893349"/>
            <a:ext cx="4814593" cy="30230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1"/>
          <p:cNvSpPr txBox="1"/>
          <p:nvPr/>
        </p:nvSpPr>
        <p:spPr>
          <a:xfrm>
            <a:off x="811549" y="4835723"/>
            <a:ext cx="30141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Rendite-Risiko-Diagramm bei Korrelation von Null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15012" y="1614726"/>
            <a:ext cx="34537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Im Vergleich zur perfekten Korrelation kann der gleiche Renditeerwartungswert (7,5%) mit einem niedrigeren Risiko (0,05) erreicht werden.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400" dirty="0"/>
              <a:t>Die Transformationskurve ist keine Gerade sondern eine geschwungene Linie.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/>
          </a:p>
          <a:p>
            <a:pPr marL="285750" indent="-285750">
              <a:buFont typeface="Wingdings" charset="0"/>
              <a:buChar char="à"/>
            </a:pPr>
            <a:r>
              <a:rPr lang="de-DE" sz="1400" dirty="0"/>
              <a:t>Es können Diversifikationseffekte erzielt werden. Das varianzminimale Portfolio weist bei einem höheren Erwartungswert eine niedrigere Streuung auf als das Wertpapier </a:t>
            </a:r>
            <a:r>
              <a:rPr lang="de-DE" sz="1400" i="1" dirty="0"/>
              <a:t>A</a:t>
            </a:r>
            <a:r>
              <a:rPr lang="de-DE" sz="1400" dirty="0"/>
              <a:t>.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8F1FB85-2536-499F-BF4D-15CE52951194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6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19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85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7.3.3 Streuung der Renditen um den Erwartungswert des Investitionsprogrammes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457075"/>
            <a:ext cx="219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Korrelation von Null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12877" y="4835723"/>
            <a:ext cx="3886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Effiziente Wertpapierkombinationen bei einer Korrelation von Null</a:t>
            </a:r>
          </a:p>
        </p:txBody>
      </p:sp>
      <p:pic>
        <p:nvPicPr>
          <p:cNvPr id="14" name="Grafik 16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7" y="1826408"/>
            <a:ext cx="4194678" cy="3009316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4985764" y="2649600"/>
            <a:ext cx="3453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Die möglichen effizienten Portfolios liegen auf der Linie CDB.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400" dirty="0"/>
              <a:t>Welches Portfolio vom Investor gewählt wird, hängt von seinen Nutzenvorstellungen ab.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4E51117-F10B-48AB-820B-2EDBB0667AF0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8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7.1 Problemstellung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564427" y="2859949"/>
            <a:ext cx="1928456" cy="6797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Programmplanung: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6014" y="799677"/>
            <a:ext cx="2947711" cy="15993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u="sng" dirty="0"/>
              <a:t>Diversifikationseffekt:</a:t>
            </a:r>
          </a:p>
          <a:p>
            <a:pPr algn="ctr"/>
            <a:r>
              <a:rPr lang="de-DE" sz="1400" dirty="0"/>
              <a:t>Verbesserung der erwarteten Kombination von Einzahlungsüberschüsse und Risiken durch gleichzeitige Investition in mehrere Investitionsobjekte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66014" y="2848189"/>
            <a:ext cx="2947711" cy="8679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u="sng" dirty="0"/>
              <a:t>Portfoliotheorie:</a:t>
            </a:r>
          </a:p>
          <a:p>
            <a:pPr algn="ctr"/>
            <a:r>
              <a:rPr lang="de-DE" sz="1400" dirty="0"/>
              <a:t>Korrelation von Zielgrößen</a:t>
            </a:r>
          </a:p>
          <a:p>
            <a:pPr algn="ctr"/>
            <a:r>
              <a:rPr lang="de-DE" sz="1400" dirty="0"/>
              <a:t>(Markowitz)</a:t>
            </a:r>
          </a:p>
          <a:p>
            <a:pPr algn="ctr"/>
            <a:endParaRPr lang="de-DE" sz="1400" dirty="0"/>
          </a:p>
        </p:txBody>
      </p:sp>
      <p:cxnSp>
        <p:nvCxnSpPr>
          <p:cNvPr id="14" name="Gerade Verbindung 13"/>
          <p:cNvCxnSpPr>
            <a:stCxn id="11" idx="0"/>
            <a:endCxn id="12" idx="1"/>
          </p:cNvCxnSpPr>
          <p:nvPr/>
        </p:nvCxnSpPr>
        <p:spPr>
          <a:xfrm flipV="1">
            <a:off x="1528655" y="1599352"/>
            <a:ext cx="3437359" cy="1260597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1" idx="3"/>
            <a:endCxn id="13" idx="1"/>
          </p:cNvCxnSpPr>
          <p:nvPr/>
        </p:nvCxnSpPr>
        <p:spPr>
          <a:xfrm>
            <a:off x="2492883" y="3199844"/>
            <a:ext cx="2473131" cy="8232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966014" y="4076563"/>
            <a:ext cx="2947711" cy="8155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b="1" u="sng" dirty="0"/>
              <a:t>Sachinvestitionen:</a:t>
            </a:r>
          </a:p>
          <a:p>
            <a:pPr algn="ctr"/>
            <a:r>
              <a:rPr lang="de-DE" sz="1400" dirty="0"/>
              <a:t>Risikoreduktion durch Diversifizierung</a:t>
            </a:r>
          </a:p>
          <a:p>
            <a:pPr algn="ctr"/>
            <a:endParaRPr lang="de-DE" sz="1400" dirty="0"/>
          </a:p>
        </p:txBody>
      </p:sp>
      <p:cxnSp>
        <p:nvCxnSpPr>
          <p:cNvPr id="28" name="Gerade Verbindung 27"/>
          <p:cNvCxnSpPr>
            <a:stCxn id="11" idx="2"/>
            <a:endCxn id="19" idx="1"/>
          </p:cNvCxnSpPr>
          <p:nvPr/>
        </p:nvCxnSpPr>
        <p:spPr>
          <a:xfrm>
            <a:off x="1528655" y="3539739"/>
            <a:ext cx="3437359" cy="944608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88BD4D9-C947-40CA-9C8F-F5DD3E4A5309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77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20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85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7.3.3 Streuung der Renditen um den Erwartungswert des Investitionsprogrammes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57200" y="1457075"/>
            <a:ext cx="343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Vollständig negative Korrelation</a:t>
            </a:r>
          </a:p>
        </p:txBody>
      </p:sp>
      <p:pic>
        <p:nvPicPr>
          <p:cNvPr id="15" name="Grafik 16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/>
          <a:stretch/>
        </p:blipFill>
        <p:spPr bwMode="auto">
          <a:xfrm>
            <a:off x="457200" y="1779367"/>
            <a:ext cx="4476444" cy="3197057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712877" y="4835723"/>
            <a:ext cx="46041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Diversifikation bei zwei Anlagemöglichkeiten und unterschiedlicher Korrelation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933643" y="1843485"/>
            <a:ext cx="38096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Herrscht perfekte negative Korrelation zwischen den Wertpapieren A und B (</a:t>
            </a:r>
            <a:r>
              <a:rPr lang="de-DE" sz="1400" i="1" dirty="0" err="1"/>
              <a:t>k</a:t>
            </a:r>
            <a:r>
              <a:rPr lang="de-DE" sz="1400" i="1" dirty="0"/>
              <a:t> = -1) </a:t>
            </a:r>
            <a:r>
              <a:rPr lang="de-DE" sz="1400" dirty="0"/>
              <a:t>kann das Risiko sogar vollkommen „wegdiversifiziert“ werden. </a:t>
            </a:r>
          </a:p>
          <a:p>
            <a:endParaRPr lang="de-DE" sz="1400" dirty="0"/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 rotWithShape="1">
          <a:blip r:embed="rId5"/>
          <a:srcRect l="28242" r="28522"/>
          <a:stretch/>
        </p:blipFill>
        <p:spPr>
          <a:xfrm>
            <a:off x="5032801" y="2914086"/>
            <a:ext cx="3190764" cy="731491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 rotWithShape="1">
          <a:blip r:embed="rId6"/>
          <a:srcRect l="29571" r="28417"/>
          <a:stretch/>
        </p:blipFill>
        <p:spPr>
          <a:xfrm>
            <a:off x="5021042" y="3375098"/>
            <a:ext cx="3240577" cy="764549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5942098" y="4003793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267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3FC781-31D0-4D09-B7F3-B64D18D76270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3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21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282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7.3.4 Der </a:t>
            </a:r>
            <a:r>
              <a:rPr lang="de-DE" dirty="0" err="1"/>
              <a:t>n</a:t>
            </a:r>
            <a:r>
              <a:rPr lang="de-DE" dirty="0"/>
              <a:t>-Wertpapierfall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200" y="1270070"/>
            <a:ext cx="8134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ym typeface="Wingdings"/>
              </a:rPr>
              <a:t> Wie erweitert sich die Zahl der möglichen Portfolios, wenn mehr als zwei Wertpapiere betrachtet werden? </a:t>
            </a:r>
            <a:endParaRPr lang="de-DE" sz="1600" dirty="0"/>
          </a:p>
        </p:txBody>
      </p:sp>
      <p:pic>
        <p:nvPicPr>
          <p:cNvPr id="10" name="Grafik 16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9" y="1868024"/>
            <a:ext cx="4399218" cy="2967699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818708" y="4835723"/>
            <a:ext cx="2750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Transformationskurven bei drei Wertpapieren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64041" y="1682997"/>
            <a:ext cx="5074031" cy="309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sz="1300" dirty="0">
                <a:sym typeface="Wingdings"/>
              </a:rPr>
              <a:t>Der Investor hat drei unsichere Anlagemöglichkeiten </a:t>
            </a:r>
            <a:r>
              <a:rPr lang="de-DE" sz="1300" i="1" dirty="0">
                <a:sym typeface="Wingdings"/>
              </a:rPr>
              <a:t>A</a:t>
            </a:r>
            <a:r>
              <a:rPr lang="de-DE" sz="1300" dirty="0">
                <a:sym typeface="Wingdings"/>
              </a:rPr>
              <a:t>, </a:t>
            </a:r>
            <a:r>
              <a:rPr lang="de-DE" sz="1300" i="1" dirty="0">
                <a:sym typeface="Wingdings"/>
              </a:rPr>
              <a:t>B</a:t>
            </a:r>
            <a:r>
              <a:rPr lang="de-DE" sz="1300" dirty="0">
                <a:sym typeface="Wingdings"/>
              </a:rPr>
              <a:t>, </a:t>
            </a:r>
            <a:r>
              <a:rPr lang="de-DE" sz="1300" i="1" dirty="0">
                <a:sym typeface="Wingdings"/>
              </a:rPr>
              <a:t>C</a:t>
            </a:r>
            <a:r>
              <a:rPr lang="de-DE" sz="1300" dirty="0">
                <a:sym typeface="Wingdings"/>
              </a:rPr>
              <a:t> mit bekannten erwarteten Renditen, Varianzen und Kovarianzen.</a:t>
            </a:r>
          </a:p>
          <a:p>
            <a:pPr marL="285750" indent="-285750">
              <a:buFont typeface="Wingdings" charset="0"/>
              <a:buChar char="à"/>
            </a:pPr>
            <a:endParaRPr lang="de-DE" sz="13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300" dirty="0">
                <a:sym typeface="Wingdings"/>
              </a:rPr>
              <a:t>Die Kombinationen von jeweils zwei Anlagen ergeben die Transformationskurven AC, AB, BC</a:t>
            </a:r>
          </a:p>
          <a:p>
            <a:pPr marL="285750" indent="-285750">
              <a:buFont typeface="Wingdings" charset="0"/>
              <a:buChar char="à"/>
            </a:pPr>
            <a:endParaRPr lang="de-DE" sz="13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300" dirty="0">
                <a:sym typeface="Wingdings"/>
              </a:rPr>
              <a:t>Möglich ist auch, Portfolio D oder E (jeweils schon eine Kombination aus A und B) mit C zu kombinieren.</a:t>
            </a:r>
          </a:p>
          <a:p>
            <a:pPr marL="285750" indent="-285750">
              <a:buFont typeface="Wingdings" charset="0"/>
              <a:buChar char="à"/>
            </a:pPr>
            <a:endParaRPr lang="de-DE" sz="13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300" dirty="0">
                <a:sym typeface="Wingdings"/>
              </a:rPr>
              <a:t>Die Portfolios D und E lassen sich wie eine Einzelanlage behandeln.</a:t>
            </a:r>
          </a:p>
          <a:p>
            <a:pPr marL="285750" indent="-285750">
              <a:buFont typeface="Wingdings" charset="0"/>
              <a:buChar char="à"/>
            </a:pPr>
            <a:endParaRPr lang="de-DE" sz="13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300" dirty="0">
                <a:sym typeface="Wingdings"/>
              </a:rPr>
              <a:t>Werden alle denkbaren Kombinationen durchgeführt, ergibt sich eine Fläche möglicher Portfolios.</a:t>
            </a:r>
            <a:endParaRPr lang="de-DE" sz="13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43E8E5F-B7D7-4BCD-8F2A-DED6FC395963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96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22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282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7.3.4 Der </a:t>
            </a:r>
            <a:r>
              <a:rPr lang="de-DE" dirty="0" err="1"/>
              <a:t>n</a:t>
            </a:r>
            <a:r>
              <a:rPr lang="de-DE" dirty="0"/>
              <a:t>-Wertpapierfall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200" y="1270070"/>
            <a:ext cx="8134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ym typeface="Wingdings"/>
              </a:rPr>
              <a:t> Wie erweitert sich die Zahl der möglichen Portfolios, wenn mehr als zwei Wertpapiere betrachtet werden? 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65841" y="4835723"/>
            <a:ext cx="3561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Effizienzlinie denkbarer Kombinationen möglicher Portfolios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38419" y="2235713"/>
            <a:ext cx="363973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sz="1300" dirty="0">
                <a:sym typeface="Wingdings"/>
              </a:rPr>
              <a:t>Gesucht und relevant ist eine Effizienzlinie, die sich als äußere Begrenzung um die Fläche aller möglichen Portfolios legt</a:t>
            </a:r>
          </a:p>
          <a:p>
            <a:pPr marL="285750" indent="-285750">
              <a:buFont typeface="Wingdings" charset="0"/>
              <a:buChar char="à"/>
            </a:pPr>
            <a:endParaRPr lang="de-DE" sz="13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300" dirty="0"/>
              <a:t>Für einen risikoscheuen Investor sind diejenigen Portfolios gesucht, die sich durch Minimierung der Streuung bei vorgegebenen erwarteten Renditen ergeben.</a:t>
            </a:r>
          </a:p>
        </p:txBody>
      </p:sp>
      <p:pic>
        <p:nvPicPr>
          <p:cNvPr id="13" name="Grafik 3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0" y="1854846"/>
            <a:ext cx="4598909" cy="3106173"/>
          </a:xfrm>
          <a:prstGeom prst="rect">
            <a:avLst/>
          </a:prstGeom>
          <a:noFill/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7D6C9AF-3FC9-47AA-95CF-D706CCF8E69A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82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23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440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7.3.5 Einführung einer risikofreien Anlage</a:t>
            </a:r>
          </a:p>
        </p:txBody>
      </p:sp>
      <p:pic>
        <p:nvPicPr>
          <p:cNvPr id="10" name="Grafik 17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0" y="1327666"/>
            <a:ext cx="5419725" cy="3493906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5115115" y="1526353"/>
            <a:ext cx="402888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Portfolios sind nur auf der Linie GHB effizient, da alle anderen Portfolios stets von einem Portfolio auf dieser Linie dominiert werden.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Eine risikolose Anlage hat eine Streuung von Null (Sparbuch, Bundesanleihe...)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400" dirty="0"/>
              <a:t>Jeder Punkt auf der Effizienzlinie kann mit der risikolosen Anlage kombiniert werden.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/>
          </a:p>
          <a:p>
            <a:pPr marL="285750" indent="-285750">
              <a:buFont typeface="Wingdings" charset="0"/>
              <a:buChar char="à"/>
            </a:pPr>
            <a:r>
              <a:rPr lang="de-DE" sz="1400" dirty="0"/>
              <a:t>Das Risiko des neu zu bildenden Portfolios hängt linear vom Risiko der </a:t>
            </a:r>
            <a:r>
              <a:rPr lang="de-DE" sz="1400" i="1" dirty="0" err="1"/>
              <a:t>n</a:t>
            </a:r>
            <a:r>
              <a:rPr lang="de-DE" sz="1400" i="1" dirty="0"/>
              <a:t> </a:t>
            </a:r>
            <a:r>
              <a:rPr lang="de-DE" sz="1400" dirty="0"/>
              <a:t>unsicheren Anlagen ab.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95187" y="4800443"/>
            <a:ext cx="2995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Effizienzlinie von </a:t>
            </a:r>
            <a:r>
              <a:rPr lang="de-DE" sz="1000" i="1" dirty="0" err="1"/>
              <a:t>n</a:t>
            </a:r>
            <a:r>
              <a:rPr lang="de-DE" sz="1000" dirty="0"/>
              <a:t>-risikobehafteten Wertpapieren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F683E0-9289-4583-BA76-D9A510AAA61B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53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24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440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7.3.5 Einführung einer risikofreien Anlage</a:t>
            </a:r>
          </a:p>
        </p:txBody>
      </p:sp>
      <p:pic>
        <p:nvPicPr>
          <p:cNvPr id="12" name="Grafik 26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2" y="1327666"/>
            <a:ext cx="5228468" cy="3568938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889258" y="4800443"/>
            <a:ext cx="2527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Effizienzlinie mit risikoloser Kapitalanlage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997526" y="1288715"/>
            <a:ext cx="42449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Die Strecke CM dominiert als Tangente im Punkt M alle anderen Möglichkeiten.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Die neue Effizienzlinie ist demnach CMB, bestehend aus der Aufteilung des Investors in risikolose Anlagen und das Portfolio M.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Unter der Annahme des vollkommenen Kapitalmarktes wird die Effizienzlinie zu CMP, da zum risikolosen Zinssatz zusätzlich Geld aufgenommen werden kann.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Im Bereich MP wird zusätzlich zum ursprünglichen Geldbetrag ein Kredit zum risikolosen Zins aufgenommen und alles Geld in das Portfolio M investiert.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endParaRPr lang="de-DE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BE59D41-369B-4F86-8F7D-AE0208B2AF7A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16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25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440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7.3.5 Einführung einer risikofreien Anlage</a:t>
            </a:r>
          </a:p>
        </p:txBody>
      </p:sp>
      <p:pic>
        <p:nvPicPr>
          <p:cNvPr id="10" name="Grafik 26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7666"/>
            <a:ext cx="5183741" cy="3638229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042124" y="4842784"/>
            <a:ext cx="3698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Risikolose Kapitalanlage und Marktportfolio - Kapitalmarktlinie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470419" y="1453114"/>
            <a:ext cx="460743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Bei homogenen Erwartungen aller Investoren hinsichtlich zukünftiger Renditen, Streuungen und Korrelationen ergibt sich für alle Investoren dieselbe Effizienzlinie.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Welcher Punkt vom einzelnen Investor realisiert wird, hängt von seiner Risikopräferenz ab.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Unabhängig von Risikopräferenzen existiert nur ein einziges effizientes risikobehaftetes Wertpapierportfolio, das Marktportfolio M.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Die Gerade CM wird auch als Kapitalmarktlinie bezeichnet.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endParaRPr lang="de-DE" sz="1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557490-5E90-4A6C-BF70-28E411ED2041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06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26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7.4 Zusammenfassung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37139" y="1143000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Risiko kann aufgrund der Möglichkeit eines Risikoausgleichs angesichts unterschiedlicher Branchenkonjunkturen durch Diversifikation begrenzt werden.</a:t>
            </a:r>
          </a:p>
        </p:txBody>
      </p:sp>
      <p:sp>
        <p:nvSpPr>
          <p:cNvPr id="14" name="Rechteck 13"/>
          <p:cNvSpPr/>
          <p:nvPr/>
        </p:nvSpPr>
        <p:spPr>
          <a:xfrm>
            <a:off x="457200" y="1143000"/>
            <a:ext cx="2036449" cy="3690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Investitions-programme unter Risiko</a:t>
            </a:r>
          </a:p>
        </p:txBody>
      </p:sp>
      <p:sp>
        <p:nvSpPr>
          <p:cNvPr id="17" name="Rechteck 16"/>
          <p:cNvSpPr/>
          <p:nvPr/>
        </p:nvSpPr>
        <p:spPr>
          <a:xfrm>
            <a:off x="2537139" y="2130835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Für Sachinvestitionen sind die Meinungen geteilt, ob auf Dauer diversifizierte oder spezialisierte Unternehmen erfolgreicher sind.</a:t>
            </a:r>
          </a:p>
        </p:txBody>
      </p:sp>
      <p:sp>
        <p:nvSpPr>
          <p:cNvPr id="19" name="Rechteck 18"/>
          <p:cNvSpPr/>
          <p:nvPr/>
        </p:nvSpPr>
        <p:spPr>
          <a:xfrm>
            <a:off x="2537139" y="3114717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Die Kapitalmarkttheorie beschäftigt sich  mit der Wirkung der Diversifikation bei Investition in unterschiedliche Wertpapierarten.</a:t>
            </a:r>
          </a:p>
        </p:txBody>
      </p:sp>
      <p:sp>
        <p:nvSpPr>
          <p:cNvPr id="20" name="Rechteck 19"/>
          <p:cNvSpPr/>
          <p:nvPr/>
        </p:nvSpPr>
        <p:spPr>
          <a:xfrm>
            <a:off x="2537139" y="4082983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Das Ausmaß des Diversifikationseffekts hängt vom Maß der Korrelation der Renditenstreuung der Wertpapiere ab, in die investiert wurde.</a:t>
            </a: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2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23D0E4F-4334-4C72-A7A2-3B200CFB7553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7.2 Sachinvestitionsprogramme und Diversifikationseffekt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44298" y="1858071"/>
            <a:ext cx="2478875" cy="1003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Fehlende Teilbarkeit der Investitionsobjekte</a:t>
            </a:r>
          </a:p>
        </p:txBody>
      </p:sp>
      <p:sp>
        <p:nvSpPr>
          <p:cNvPr id="11" name="Rechteck 10"/>
          <p:cNvSpPr/>
          <p:nvPr/>
        </p:nvSpPr>
        <p:spPr>
          <a:xfrm>
            <a:off x="5600530" y="1858071"/>
            <a:ext cx="2478875" cy="1003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Fehlende sofortige Liquidierbarkeit</a:t>
            </a:r>
          </a:p>
        </p:txBody>
      </p:sp>
      <p:cxnSp>
        <p:nvCxnSpPr>
          <p:cNvPr id="4" name="Gerade Verbindung 3"/>
          <p:cNvCxnSpPr>
            <a:stCxn id="10" idx="3"/>
            <a:endCxn id="11" idx="1"/>
          </p:cNvCxnSpPr>
          <p:nvPr/>
        </p:nvCxnSpPr>
        <p:spPr>
          <a:xfrm>
            <a:off x="3323173" y="2359914"/>
            <a:ext cx="2277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464277" y="2018876"/>
            <a:ext cx="199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Sachinvestitionen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86745" y="3146886"/>
            <a:ext cx="886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ym typeface="Wingdings"/>
              </a:rPr>
              <a:t> Entscheidend ist der </a:t>
            </a:r>
            <a:r>
              <a:rPr lang="de-DE" sz="1600" i="1" dirty="0">
                <a:sym typeface="Wingdings"/>
              </a:rPr>
              <a:t>Risikobeitrag</a:t>
            </a:r>
            <a:r>
              <a:rPr lang="de-DE" sz="1600" dirty="0">
                <a:sym typeface="Wingdings"/>
              </a:rPr>
              <a:t> der Einzelinvestition zum </a:t>
            </a:r>
            <a:r>
              <a:rPr lang="de-DE" sz="1600" i="1" dirty="0">
                <a:sym typeface="Wingdings"/>
              </a:rPr>
              <a:t>Gesamtrisiko</a:t>
            </a:r>
            <a:r>
              <a:rPr lang="de-DE" sz="1600" dirty="0">
                <a:sym typeface="Wingdings"/>
              </a:rPr>
              <a:t> der Unternehmung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413459" y="3607541"/>
            <a:ext cx="6031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Vergleich:</a:t>
            </a:r>
          </a:p>
          <a:p>
            <a:r>
              <a:rPr lang="de-DE" dirty="0"/>
              <a:t>Weiterführung des Unternehmens in der bisherigen Form</a:t>
            </a:r>
          </a:p>
          <a:p>
            <a:r>
              <a:rPr lang="de-DE" dirty="0"/>
              <a:t>vs.</a:t>
            </a:r>
          </a:p>
          <a:p>
            <a:r>
              <a:rPr lang="de-DE" dirty="0"/>
              <a:t>Weiterführung des Unternehmens plus Investition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3A6CFE-13E7-494D-9BB1-009433054825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3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de-DE" sz="2400" dirty="0"/>
              <a:t>7.2 Sachinvestitionsprogramme und </a:t>
            </a:r>
            <a:br>
              <a:rPr lang="de-DE" sz="2400" dirty="0"/>
            </a:br>
            <a:r>
              <a:rPr lang="de-DE" sz="2400" dirty="0"/>
              <a:t>Diversifikationseffekt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2084157"/>
            <a:ext cx="8550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Nahrungsmittelunternehmen prüft die Errichtung einer neuen Produktionslinie. Bisher werden in drei Sparten </a:t>
            </a:r>
            <a:r>
              <a:rPr lang="de-DE" dirty="0" err="1"/>
              <a:t>Kursäfte</a:t>
            </a:r>
            <a:r>
              <a:rPr lang="de-DE" dirty="0"/>
              <a:t>, Fischkonserven und Spirituosen vertrieben. Mit einer Non-Food-Sparte soll der Versuch einer Diversifizierung unternommen werden. Die langfristige Unternehmensplanung gibt für die bisherigen Sparten die folgenden erwarteten Barwerte zukünftiger Einzahlungsüberschüsse unter drei gesamtwirtschaftlichen Entwicklungen (</a:t>
            </a:r>
            <a:r>
              <a:rPr lang="de-DE" i="1" dirty="0" err="1"/>
              <a:t>D</a:t>
            </a:r>
            <a:r>
              <a:rPr lang="de-DE" i="1" baseline="-25000" dirty="0" err="1"/>
              <a:t>j</a:t>
            </a:r>
            <a:r>
              <a:rPr lang="de-DE" dirty="0"/>
              <a:t>) an, die mit Wahrscheinlichkeiten von 40 : 40 : 20 für möglich gehalten werden.</a:t>
            </a:r>
          </a:p>
          <a:p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276789" y="40005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256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CC7C5E-DC24-4735-90ED-A6D44D1BCDF1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5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5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de-DE" sz="2400" dirty="0"/>
              <a:t>7.2 Sachinvestitionsprogramme und </a:t>
            </a:r>
            <a:br>
              <a:rPr lang="de-DE" sz="2400" dirty="0"/>
            </a:br>
            <a:r>
              <a:rPr lang="de-DE" sz="2400" dirty="0"/>
              <a:t>Diversifikationseffekt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pic>
        <p:nvPicPr>
          <p:cNvPr id="11" name="Grafik 16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122107"/>
            <a:ext cx="6659554" cy="24642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548640" y="1643242"/>
            <a:ext cx="6936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Erwartungswert und Standardabweichung: Fortführung der Unternehmung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76789" y="40005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256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0868FEF-9193-49F4-9323-6D96B5B0C2A9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8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6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de-DE" sz="2400" dirty="0"/>
              <a:t>7.2 Sachinvestitionsprogramme und </a:t>
            </a:r>
            <a:br>
              <a:rPr lang="de-DE" sz="2400" dirty="0"/>
            </a:br>
            <a:r>
              <a:rPr lang="de-DE" sz="2400" dirty="0"/>
              <a:t>Diversifikationseffekt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pic>
        <p:nvPicPr>
          <p:cNvPr id="12" name="Grafik 16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507831"/>
            <a:ext cx="6892101" cy="17610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457199" y="1917815"/>
            <a:ext cx="496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Erwartungswert und Standardabweichung Non-Food</a:t>
            </a:r>
          </a:p>
        </p:txBody>
      </p:sp>
      <p:sp>
        <p:nvSpPr>
          <p:cNvPr id="13" name="Rechteck 12"/>
          <p:cNvSpPr/>
          <p:nvPr/>
        </p:nvSpPr>
        <p:spPr>
          <a:xfrm>
            <a:off x="7276789" y="40005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256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065EF9B-B1E5-45AA-8FE2-04D6D91B5A0B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7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de-DE" sz="2400" dirty="0"/>
              <a:t>7.2 Sachinvestitionsprogramme und </a:t>
            </a:r>
            <a:br>
              <a:rPr lang="de-DE" sz="2400" dirty="0"/>
            </a:br>
            <a:r>
              <a:rPr lang="de-DE" sz="2400" dirty="0"/>
              <a:t>Diversifikationseffekt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pic>
        <p:nvPicPr>
          <p:cNvPr id="11" name="Grafik 16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8736"/>
            <a:ext cx="6536458" cy="20785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457200" y="4285456"/>
            <a:ext cx="81841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ym typeface="Wingdings"/>
              </a:rPr>
              <a:t> Die Non-Food Sparte hat zwar ein hohes Einzelrisiko, wirkt aber trotzdem aus Sicht des Gesamtunternehmens risikomindernd.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" y="1543497"/>
            <a:ext cx="4473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Kombination Alternative A mit Non-Food Sparte</a:t>
            </a:r>
          </a:p>
        </p:txBody>
      </p:sp>
      <p:sp>
        <p:nvSpPr>
          <p:cNvPr id="13" name="Rechteck 12"/>
          <p:cNvSpPr/>
          <p:nvPr/>
        </p:nvSpPr>
        <p:spPr>
          <a:xfrm>
            <a:off x="7276789" y="40005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256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511374A-E02D-4AC9-904A-0FC61C95E67E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6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8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375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7.3.1 Prämissen </a:t>
            </a:r>
            <a:r>
              <a:rPr lang="de-DE" dirty="0">
                <a:sym typeface="Wingdings"/>
              </a:rPr>
              <a:t> Portfoliotheorie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57201" y="1458231"/>
            <a:ext cx="2717698" cy="1023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Betrachtung nur einer Periode</a:t>
            </a:r>
          </a:p>
        </p:txBody>
      </p:sp>
      <p:sp>
        <p:nvSpPr>
          <p:cNvPr id="16" name="Rechteck 15"/>
          <p:cNvSpPr/>
          <p:nvPr/>
        </p:nvSpPr>
        <p:spPr>
          <a:xfrm>
            <a:off x="457200" y="2680788"/>
            <a:ext cx="2717699" cy="1023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Kauf der Wertpapiere in </a:t>
            </a:r>
            <a:r>
              <a:rPr lang="de-DE" sz="1100" i="1" dirty="0"/>
              <a:t>t</a:t>
            </a:r>
            <a:r>
              <a:rPr lang="de-DE" sz="1100" i="1" baseline="-25000" dirty="0"/>
              <a:t>0</a:t>
            </a:r>
            <a:r>
              <a:rPr lang="de-DE" sz="1100" dirty="0"/>
              <a:t>; die </a:t>
            </a:r>
            <a:r>
              <a:rPr lang="de-DE" sz="1100" i="1" dirty="0"/>
              <a:t>Anfangsausgaben</a:t>
            </a:r>
            <a:r>
              <a:rPr lang="de-DE" sz="1100" dirty="0"/>
              <a:t> sind bekannt, den erwarteten Rückflüssen in </a:t>
            </a:r>
            <a:r>
              <a:rPr lang="de-DE" sz="1100" i="1" dirty="0"/>
              <a:t>t</a:t>
            </a:r>
            <a:r>
              <a:rPr lang="de-DE" sz="1100" i="1" baseline="-25000" dirty="0"/>
              <a:t>1</a:t>
            </a:r>
            <a:r>
              <a:rPr lang="de-DE" sz="1100" dirty="0"/>
              <a:t> können nur </a:t>
            </a:r>
            <a:r>
              <a:rPr lang="de-DE" sz="1100" i="1" dirty="0"/>
              <a:t>subjektive Wahrscheinlichkeiten zugeordnet werden</a:t>
            </a:r>
            <a:endParaRPr lang="de-DE" sz="1100" dirty="0"/>
          </a:p>
        </p:txBody>
      </p:sp>
      <p:sp>
        <p:nvSpPr>
          <p:cNvPr id="17" name="Rechteck 16"/>
          <p:cNvSpPr/>
          <p:nvPr/>
        </p:nvSpPr>
        <p:spPr>
          <a:xfrm>
            <a:off x="457200" y="3935718"/>
            <a:ext cx="2717699" cy="1023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i="1" dirty="0"/>
              <a:t>Risikomaß</a:t>
            </a:r>
            <a:r>
              <a:rPr lang="de-DE" sz="1100" dirty="0"/>
              <a:t> ist die </a:t>
            </a:r>
            <a:r>
              <a:rPr lang="de-DE" sz="1100" i="1" dirty="0"/>
              <a:t>Streuung</a:t>
            </a:r>
            <a:r>
              <a:rPr lang="de-DE" sz="1100" dirty="0"/>
              <a:t> (</a:t>
            </a:r>
            <a:r>
              <a:rPr lang="de-DE" sz="1100" i="1" dirty="0" err="1"/>
              <a:t>σ</a:t>
            </a:r>
            <a:r>
              <a:rPr lang="de-DE" sz="1100" i="1" baseline="-25000" dirty="0" err="1"/>
              <a:t>i</a:t>
            </a:r>
            <a:r>
              <a:rPr lang="de-DE" sz="1100" dirty="0"/>
              <a:t>) der möglichen Renditen um den Erwartungswert der Renditen</a:t>
            </a:r>
          </a:p>
        </p:txBody>
      </p:sp>
      <p:sp>
        <p:nvSpPr>
          <p:cNvPr id="21" name="Rechteck 20"/>
          <p:cNvSpPr/>
          <p:nvPr/>
        </p:nvSpPr>
        <p:spPr>
          <a:xfrm>
            <a:off x="3327299" y="1458231"/>
            <a:ext cx="2717698" cy="1023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/>
              <a:t>Zielgrößen sind der </a:t>
            </a:r>
            <a:r>
              <a:rPr lang="de-DE" sz="1100" i="1" dirty="0"/>
              <a:t>Erwartungswert</a:t>
            </a:r>
            <a:r>
              <a:rPr lang="de-DE" sz="1100" dirty="0"/>
              <a:t> (</a:t>
            </a:r>
            <a:r>
              <a:rPr lang="de-DE" sz="1100" i="1" dirty="0" err="1"/>
              <a:t>μ</a:t>
            </a:r>
            <a:r>
              <a:rPr lang="de-DE" sz="1100" i="1" baseline="-25000" dirty="0" err="1"/>
              <a:t>i</a:t>
            </a:r>
            <a:r>
              <a:rPr lang="de-DE" sz="1100" dirty="0"/>
              <a:t>) </a:t>
            </a:r>
            <a:r>
              <a:rPr lang="de-DE" sz="1100" i="1" dirty="0"/>
              <a:t>der Rendite</a:t>
            </a:r>
            <a:r>
              <a:rPr lang="de-DE" sz="1100" dirty="0"/>
              <a:t> der Wertpapiere und die Streuung</a:t>
            </a:r>
          </a:p>
        </p:txBody>
      </p:sp>
      <p:sp>
        <p:nvSpPr>
          <p:cNvPr id="22" name="Rechteck 21"/>
          <p:cNvSpPr/>
          <p:nvPr/>
        </p:nvSpPr>
        <p:spPr>
          <a:xfrm>
            <a:off x="3327299" y="2680788"/>
            <a:ext cx="2717698" cy="1023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/>
              <a:t>Der Investor ist </a:t>
            </a:r>
            <a:r>
              <a:rPr lang="de-DE" sz="1100" i="1" dirty="0"/>
              <a:t>risikoscheu</a:t>
            </a:r>
            <a:endParaRPr lang="de-DE" sz="1100" dirty="0"/>
          </a:p>
        </p:txBody>
      </p:sp>
      <p:sp>
        <p:nvSpPr>
          <p:cNvPr id="23" name="Rechteck 22"/>
          <p:cNvSpPr/>
          <p:nvPr/>
        </p:nvSpPr>
        <p:spPr>
          <a:xfrm>
            <a:off x="3327299" y="3935718"/>
            <a:ext cx="2717698" cy="1023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/>
              <a:t>Die Investitionsobjekte (Wertpapiere) sind beliebig </a:t>
            </a:r>
            <a:r>
              <a:rPr lang="de-DE" sz="1100" i="1" dirty="0"/>
              <a:t>teilbar</a:t>
            </a:r>
            <a:endParaRPr lang="de-DE" sz="1100" dirty="0"/>
          </a:p>
        </p:txBody>
      </p:sp>
      <p:sp>
        <p:nvSpPr>
          <p:cNvPr id="24" name="Gleichschenkliges Dreieck 23"/>
          <p:cNvSpPr/>
          <p:nvPr/>
        </p:nvSpPr>
        <p:spPr>
          <a:xfrm rot="5400000">
            <a:off x="4916874" y="2773345"/>
            <a:ext cx="3500601" cy="870377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7120920" y="2447934"/>
            <a:ext cx="19369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Optimale Zusammenstellung eines </a:t>
            </a:r>
            <a:r>
              <a:rPr lang="de-DE" sz="1400" b="1" i="1" dirty="0"/>
              <a:t>Wertpapierportfolios</a:t>
            </a:r>
            <a:r>
              <a:rPr lang="de-DE" sz="1400" b="1" dirty="0"/>
              <a:t> unter der Bedingung unsicherer Erwartungen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16B5B39-9869-4D42-9ADF-C20B42A72D7A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8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9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7.3 Grundmodell der Portfoliotheorie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958334"/>
            <a:ext cx="608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7.3.2 Renditeerwartungswert des Investitionsprogrammes</a:t>
            </a:r>
          </a:p>
        </p:txBody>
      </p:sp>
      <p:sp>
        <p:nvSpPr>
          <p:cNvPr id="10" name="Rechteck 9"/>
          <p:cNvSpPr/>
          <p:nvPr/>
        </p:nvSpPr>
        <p:spPr>
          <a:xfrm>
            <a:off x="7321880" y="469066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259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40848" y="1780251"/>
            <a:ext cx="6864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Ein Investor kann einen Investitionsbetrag auf zwei Wertpapiere aufteilen:</a:t>
            </a:r>
          </a:p>
        </p:txBody>
      </p:sp>
      <p:pic>
        <p:nvPicPr>
          <p:cNvPr id="12" name="Grafik 16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48" y="2423378"/>
            <a:ext cx="5125085" cy="130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erade Verbindung mit Pfeil 12"/>
          <p:cNvCxnSpPr/>
          <p:nvPr/>
        </p:nvCxnSpPr>
        <p:spPr>
          <a:xfrm flipH="1">
            <a:off x="5608983" y="3575021"/>
            <a:ext cx="44683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055820" y="3344188"/>
            <a:ext cx="298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 lässt eine höhere Rendite erwarten, hat aber auch ein höheres Risiko!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7200" y="4265565"/>
            <a:ext cx="746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/>
              </a:rPr>
              <a:t> Was passiert, wenn man beide Wertpapiere miteinander kombiniert?</a:t>
            </a:r>
            <a:endParaRPr lang="de-DE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51DC2F3-E3B4-4967-B700-59501E9EBB13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68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1720</Words>
  <Application>Microsoft Office PowerPoint</Application>
  <PresentationFormat>Bildschirmpräsentation (16:9)</PresentationFormat>
  <Paragraphs>260</Paragraphs>
  <Slides>26</Slides>
  <Notes>24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Wingdings</vt:lpstr>
      <vt:lpstr>Klarheit</vt:lpstr>
      <vt:lpstr>Image</vt:lpstr>
      <vt:lpstr>Investitionstheorie und  Investitionsrechnung</vt:lpstr>
      <vt:lpstr>7.1 Problemstellung</vt:lpstr>
      <vt:lpstr>7.2 Sachinvestitionsprogramme und Diversifikationseffekt</vt:lpstr>
      <vt:lpstr>7.2 Sachinvestitionsprogramme und  Diversifikationseffekt</vt:lpstr>
      <vt:lpstr>7.2 Sachinvestitionsprogramme und  Diversifikationseffekt</vt:lpstr>
      <vt:lpstr>7.2 Sachinvestitionsprogramme und  Diversifikationseffekt</vt:lpstr>
      <vt:lpstr>7.2 Sachinvestitionsprogramme und  Diversifikationseffekt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7.3 Grundmodell der Portfoliotheorie</vt:lpstr>
      <vt:lpstr>7.4 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Investitionstheorie und  Investitionsrechnung</dc:title>
  <dc:creator>Anja Dethlefsen</dc:creator>
  <cp:lastModifiedBy>Frank Witte</cp:lastModifiedBy>
  <cp:revision>336</cp:revision>
  <dcterms:created xsi:type="dcterms:W3CDTF">2016-03-30T12:56:59Z</dcterms:created>
  <dcterms:modified xsi:type="dcterms:W3CDTF">2019-09-20T12:43:00Z</dcterms:modified>
</cp:coreProperties>
</file>