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336" r:id="rId4"/>
    <p:sldId id="346" r:id="rId5"/>
    <p:sldId id="298" r:id="rId6"/>
    <p:sldId id="347" r:id="rId7"/>
    <p:sldId id="337" r:id="rId8"/>
    <p:sldId id="340" r:id="rId9"/>
    <p:sldId id="348" r:id="rId10"/>
    <p:sldId id="349" r:id="rId11"/>
    <p:sldId id="341" r:id="rId12"/>
    <p:sldId id="350" r:id="rId13"/>
    <p:sldId id="338" r:id="rId14"/>
    <p:sldId id="345" r:id="rId15"/>
    <p:sldId id="344" r:id="rId16"/>
    <p:sldId id="351" r:id="rId17"/>
    <p:sldId id="26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756" y="108"/>
      </p:cViewPr>
      <p:guideLst>
        <p:guide orient="horz" pos="2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BA790-2903-9F4C-A3D7-1F9CA32BD51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C25113-2BA2-5941-AAFE-08F24399B41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Kritik am Kapitalwert-</a:t>
          </a:r>
          <a:r>
            <a:rPr lang="de-DE" dirty="0" err="1"/>
            <a:t>ratenansatz</a:t>
          </a:r>
          <a:endParaRPr lang="de-DE" dirty="0"/>
        </a:p>
      </dgm:t>
    </dgm:pt>
    <dgm:pt modelId="{31229302-0130-474F-8B31-DA44AE7BE8C3}" type="parTrans" cxnId="{184B6972-31AA-0848-B3B0-BC554DDF7CF8}">
      <dgm:prSet/>
      <dgm:spPr/>
      <dgm:t>
        <a:bodyPr/>
        <a:lstStyle/>
        <a:p>
          <a:endParaRPr lang="de-DE"/>
        </a:p>
      </dgm:t>
    </dgm:pt>
    <dgm:pt modelId="{2C596704-DC54-0645-8171-3CF3629C278B}" type="sibTrans" cxnId="{184B6972-31AA-0848-B3B0-BC554DDF7CF8}">
      <dgm:prSet/>
      <dgm:spPr/>
      <dgm:t>
        <a:bodyPr/>
        <a:lstStyle/>
        <a:p>
          <a:endParaRPr lang="de-DE"/>
        </a:p>
      </dgm:t>
    </dgm:pt>
    <dgm:pt modelId="{477297A8-C1DD-854F-B83C-B40CCE7D2C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Erreichen des Optimums wird nicht garantiert, sondern muss probiert werden</a:t>
          </a:r>
        </a:p>
      </dgm:t>
    </dgm:pt>
    <dgm:pt modelId="{17835454-8BF9-3549-A098-D47A48602804}" type="parTrans" cxnId="{CD4727AF-5BF7-F642-8AF4-D74652F7569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D5E9F094-3A00-A042-8E41-E40864973E4A}" type="sibTrans" cxnId="{CD4727AF-5BF7-F642-8AF4-D74652F75693}">
      <dgm:prSet/>
      <dgm:spPr/>
      <dgm:t>
        <a:bodyPr/>
        <a:lstStyle/>
        <a:p>
          <a:endParaRPr lang="de-DE"/>
        </a:p>
      </dgm:t>
    </dgm:pt>
    <dgm:pt modelId="{330B8A94-E664-DC42-952D-815900EAF03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Das Budget ist fest vorgegeben, obwohl leichte Anpassungen in der Praxis denkbar sind</a:t>
          </a:r>
        </a:p>
      </dgm:t>
    </dgm:pt>
    <dgm:pt modelId="{886F5B7D-1D26-8F4D-A84C-2B528EA738F6}" type="parTrans" cxnId="{EF8CB24C-15D9-CB44-A57A-548C996AFD9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45426715-6310-6147-AC60-6D98EC56A2CC}" type="sibTrans" cxnId="{EF8CB24C-15D9-CB44-A57A-548C996AFD9B}">
      <dgm:prSet/>
      <dgm:spPr/>
      <dgm:t>
        <a:bodyPr/>
        <a:lstStyle/>
        <a:p>
          <a:endParaRPr lang="de-DE"/>
        </a:p>
      </dgm:t>
    </dgm:pt>
    <dgm:pt modelId="{CFC63758-A3B1-A041-BCFA-F1945E28240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Keine Verschiebung von Projekten in die Zukunft vorgesehen</a:t>
          </a:r>
        </a:p>
      </dgm:t>
    </dgm:pt>
    <dgm:pt modelId="{485A827B-7908-1144-8A70-99834947A6D7}" type="parTrans" cxnId="{AD41B77B-F213-104D-80EC-38457F158D7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949B72C0-2B65-AD44-8764-5081B12FF013}" type="sibTrans" cxnId="{AD41B77B-F213-104D-80EC-38457F158D75}">
      <dgm:prSet/>
      <dgm:spPr/>
      <dgm:t>
        <a:bodyPr/>
        <a:lstStyle/>
        <a:p>
          <a:endParaRPr lang="de-DE"/>
        </a:p>
      </dgm:t>
    </dgm:pt>
    <dgm:pt modelId="{D6003419-3B0E-6445-8551-9D2EF56E56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Finanzrestriktion wirkt nur im Zeitpunkt </a:t>
          </a:r>
          <a:r>
            <a:rPr lang="de-DE" i="1" dirty="0"/>
            <a:t>t</a:t>
          </a:r>
          <a:r>
            <a:rPr lang="de-DE" i="1" baseline="-25000" dirty="0"/>
            <a:t>0</a:t>
          </a:r>
          <a:endParaRPr lang="de-DE" i="0" baseline="0" dirty="0"/>
        </a:p>
      </dgm:t>
    </dgm:pt>
    <dgm:pt modelId="{D6888CC4-524B-9648-8847-355DA8B069FE}" type="parTrans" cxnId="{1C791413-9A41-C54F-B9C5-F3C802BE624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810BFE3A-96C7-574F-8CD3-96487B955C68}" type="sibTrans" cxnId="{1C791413-9A41-C54F-B9C5-F3C802BE6242}">
      <dgm:prSet/>
      <dgm:spPr/>
      <dgm:t>
        <a:bodyPr/>
        <a:lstStyle/>
        <a:p>
          <a:endParaRPr lang="de-DE"/>
        </a:p>
      </dgm:t>
    </dgm:pt>
    <dgm:pt modelId="{42E33F33-94A8-274C-93E8-2E1A7BFE92E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i="0" baseline="0" dirty="0"/>
            <a:t>Anlageersatz bei unterschiedlichen Nutzungsdauern?</a:t>
          </a:r>
        </a:p>
      </dgm:t>
    </dgm:pt>
    <dgm:pt modelId="{42430F0D-DADE-6B4E-83FE-A87B8FD785F2}" type="parTrans" cxnId="{24FFD851-6578-444B-98C9-7CE79E7DBD1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5AEFDC14-095D-A349-8F6F-F5EE4582F543}" type="sibTrans" cxnId="{24FFD851-6578-444B-98C9-7CE79E7DBD17}">
      <dgm:prSet/>
      <dgm:spPr/>
      <dgm:t>
        <a:bodyPr/>
        <a:lstStyle/>
        <a:p>
          <a:endParaRPr lang="de-DE"/>
        </a:p>
      </dgm:t>
    </dgm:pt>
    <dgm:pt modelId="{85B50B00-379C-EB40-95FB-171DA68EF39A}" type="pres">
      <dgm:prSet presAssocID="{6E8BA790-2903-9F4C-A3D7-1F9CA32BD5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5621E0-0D8B-FC4A-B8DD-1D213BF1960F}" type="pres">
      <dgm:prSet presAssocID="{87C25113-2BA2-5941-AAFE-08F24399B417}" presName="centerShape" presStyleLbl="node0" presStyleIdx="0" presStyleCnt="1"/>
      <dgm:spPr/>
    </dgm:pt>
    <dgm:pt modelId="{31B26F5B-D774-0045-B88B-FC6FED870661}" type="pres">
      <dgm:prSet presAssocID="{17835454-8BF9-3549-A098-D47A48602804}" presName="parTrans" presStyleLbl="bgSibTrans2D1" presStyleIdx="0" presStyleCnt="5"/>
      <dgm:spPr/>
    </dgm:pt>
    <dgm:pt modelId="{2803D317-AC74-E540-8229-228970F28159}" type="pres">
      <dgm:prSet presAssocID="{477297A8-C1DD-854F-B83C-B40CCE7D2C43}" presName="node" presStyleLbl="node1" presStyleIdx="0" presStyleCnt="5">
        <dgm:presLayoutVars>
          <dgm:bulletEnabled val="1"/>
        </dgm:presLayoutVars>
      </dgm:prSet>
      <dgm:spPr/>
    </dgm:pt>
    <dgm:pt modelId="{CECD1D34-AE6C-3542-A1FD-6A10E1D2E1D0}" type="pres">
      <dgm:prSet presAssocID="{886F5B7D-1D26-8F4D-A84C-2B528EA738F6}" presName="parTrans" presStyleLbl="bgSibTrans2D1" presStyleIdx="1" presStyleCnt="5"/>
      <dgm:spPr/>
    </dgm:pt>
    <dgm:pt modelId="{65168100-8446-DE40-8CF1-2241F21719C9}" type="pres">
      <dgm:prSet presAssocID="{330B8A94-E664-DC42-952D-815900EAF034}" presName="node" presStyleLbl="node1" presStyleIdx="1" presStyleCnt="5">
        <dgm:presLayoutVars>
          <dgm:bulletEnabled val="1"/>
        </dgm:presLayoutVars>
      </dgm:prSet>
      <dgm:spPr/>
    </dgm:pt>
    <dgm:pt modelId="{609DD138-0DC6-2F47-A833-93460B7DF9BA}" type="pres">
      <dgm:prSet presAssocID="{485A827B-7908-1144-8A70-99834947A6D7}" presName="parTrans" presStyleLbl="bgSibTrans2D1" presStyleIdx="2" presStyleCnt="5"/>
      <dgm:spPr/>
    </dgm:pt>
    <dgm:pt modelId="{9777FA35-D39D-0941-BF9E-1BDCD86A3454}" type="pres">
      <dgm:prSet presAssocID="{CFC63758-A3B1-A041-BCFA-F1945E282405}" presName="node" presStyleLbl="node1" presStyleIdx="2" presStyleCnt="5">
        <dgm:presLayoutVars>
          <dgm:bulletEnabled val="1"/>
        </dgm:presLayoutVars>
      </dgm:prSet>
      <dgm:spPr/>
    </dgm:pt>
    <dgm:pt modelId="{BC467DEB-ADBC-1049-96BB-A6E6FB5DD0CD}" type="pres">
      <dgm:prSet presAssocID="{D6888CC4-524B-9648-8847-355DA8B069FE}" presName="parTrans" presStyleLbl="bgSibTrans2D1" presStyleIdx="3" presStyleCnt="5"/>
      <dgm:spPr/>
    </dgm:pt>
    <dgm:pt modelId="{C4135B55-6C86-834E-A480-0A6FAA20B541}" type="pres">
      <dgm:prSet presAssocID="{D6003419-3B0E-6445-8551-9D2EF56E56AE}" presName="node" presStyleLbl="node1" presStyleIdx="3" presStyleCnt="5">
        <dgm:presLayoutVars>
          <dgm:bulletEnabled val="1"/>
        </dgm:presLayoutVars>
      </dgm:prSet>
      <dgm:spPr/>
    </dgm:pt>
    <dgm:pt modelId="{7A994114-D14A-5E40-ABCE-FB04ABDB6329}" type="pres">
      <dgm:prSet presAssocID="{42430F0D-DADE-6B4E-83FE-A87B8FD785F2}" presName="parTrans" presStyleLbl="bgSibTrans2D1" presStyleIdx="4" presStyleCnt="5"/>
      <dgm:spPr/>
    </dgm:pt>
    <dgm:pt modelId="{497777C0-6C1B-4B47-991A-C083532F797D}" type="pres">
      <dgm:prSet presAssocID="{42E33F33-94A8-274C-93E8-2E1A7BFE92ED}" presName="node" presStyleLbl="node1" presStyleIdx="4" presStyleCnt="5">
        <dgm:presLayoutVars>
          <dgm:bulletEnabled val="1"/>
        </dgm:presLayoutVars>
      </dgm:prSet>
      <dgm:spPr/>
    </dgm:pt>
  </dgm:ptLst>
  <dgm:cxnLst>
    <dgm:cxn modelId="{1C791413-9A41-C54F-B9C5-F3C802BE6242}" srcId="{87C25113-2BA2-5941-AAFE-08F24399B417}" destId="{D6003419-3B0E-6445-8551-9D2EF56E56AE}" srcOrd="3" destOrd="0" parTransId="{D6888CC4-524B-9648-8847-355DA8B069FE}" sibTransId="{810BFE3A-96C7-574F-8CD3-96487B955C68}"/>
    <dgm:cxn modelId="{F495FB14-C6E6-274F-A0D4-ABFCAA3FCEF8}" type="presOf" srcId="{87C25113-2BA2-5941-AAFE-08F24399B417}" destId="{4F5621E0-0D8B-FC4A-B8DD-1D213BF1960F}" srcOrd="0" destOrd="0" presId="urn:microsoft.com/office/officeart/2005/8/layout/radial4"/>
    <dgm:cxn modelId="{325ED018-570F-AD4B-96FC-F39357D2EA59}" type="presOf" srcId="{42E33F33-94A8-274C-93E8-2E1A7BFE92ED}" destId="{497777C0-6C1B-4B47-991A-C083532F797D}" srcOrd="0" destOrd="0" presId="urn:microsoft.com/office/officeart/2005/8/layout/radial4"/>
    <dgm:cxn modelId="{E93DD11B-72B8-2945-B94C-8DE027CEBE87}" type="presOf" srcId="{CFC63758-A3B1-A041-BCFA-F1945E282405}" destId="{9777FA35-D39D-0941-BF9E-1BDCD86A3454}" srcOrd="0" destOrd="0" presId="urn:microsoft.com/office/officeart/2005/8/layout/radial4"/>
    <dgm:cxn modelId="{8FA3CC20-5829-F448-9672-28BF6EFD5549}" type="presOf" srcId="{6E8BA790-2903-9F4C-A3D7-1F9CA32BD519}" destId="{85B50B00-379C-EB40-95FB-171DA68EF39A}" srcOrd="0" destOrd="0" presId="urn:microsoft.com/office/officeart/2005/8/layout/radial4"/>
    <dgm:cxn modelId="{FAFDF128-8049-0A4D-A597-F54045362550}" type="presOf" srcId="{17835454-8BF9-3549-A098-D47A48602804}" destId="{31B26F5B-D774-0045-B88B-FC6FED870661}" srcOrd="0" destOrd="0" presId="urn:microsoft.com/office/officeart/2005/8/layout/radial4"/>
    <dgm:cxn modelId="{5FCFB42A-9706-944B-9921-A753014FEB56}" type="presOf" srcId="{D6888CC4-524B-9648-8847-355DA8B069FE}" destId="{BC467DEB-ADBC-1049-96BB-A6E6FB5DD0CD}" srcOrd="0" destOrd="0" presId="urn:microsoft.com/office/officeart/2005/8/layout/radial4"/>
    <dgm:cxn modelId="{F4BC783B-5787-9A45-B6C4-C2FED5792F5D}" type="presOf" srcId="{D6003419-3B0E-6445-8551-9D2EF56E56AE}" destId="{C4135B55-6C86-834E-A480-0A6FAA20B541}" srcOrd="0" destOrd="0" presId="urn:microsoft.com/office/officeart/2005/8/layout/radial4"/>
    <dgm:cxn modelId="{5D96D566-F87C-474D-9470-8F64A67B2663}" type="presOf" srcId="{330B8A94-E664-DC42-952D-815900EAF034}" destId="{65168100-8446-DE40-8CF1-2241F21719C9}" srcOrd="0" destOrd="0" presId="urn:microsoft.com/office/officeart/2005/8/layout/radial4"/>
    <dgm:cxn modelId="{EF8CB24C-15D9-CB44-A57A-548C996AFD9B}" srcId="{87C25113-2BA2-5941-AAFE-08F24399B417}" destId="{330B8A94-E664-DC42-952D-815900EAF034}" srcOrd="1" destOrd="0" parTransId="{886F5B7D-1D26-8F4D-A84C-2B528EA738F6}" sibTransId="{45426715-6310-6147-AC60-6D98EC56A2CC}"/>
    <dgm:cxn modelId="{24FFD851-6578-444B-98C9-7CE79E7DBD17}" srcId="{87C25113-2BA2-5941-AAFE-08F24399B417}" destId="{42E33F33-94A8-274C-93E8-2E1A7BFE92ED}" srcOrd="4" destOrd="0" parTransId="{42430F0D-DADE-6B4E-83FE-A87B8FD785F2}" sibTransId="{5AEFDC14-095D-A349-8F6F-F5EE4582F543}"/>
    <dgm:cxn modelId="{184B6972-31AA-0848-B3B0-BC554DDF7CF8}" srcId="{6E8BA790-2903-9F4C-A3D7-1F9CA32BD519}" destId="{87C25113-2BA2-5941-AAFE-08F24399B417}" srcOrd="0" destOrd="0" parTransId="{31229302-0130-474F-8B31-DA44AE7BE8C3}" sibTransId="{2C596704-DC54-0645-8171-3CF3629C278B}"/>
    <dgm:cxn modelId="{AD41B77B-F213-104D-80EC-38457F158D75}" srcId="{87C25113-2BA2-5941-AAFE-08F24399B417}" destId="{CFC63758-A3B1-A041-BCFA-F1945E282405}" srcOrd="2" destOrd="0" parTransId="{485A827B-7908-1144-8A70-99834947A6D7}" sibTransId="{949B72C0-2B65-AD44-8764-5081B12FF013}"/>
    <dgm:cxn modelId="{67086F97-79D2-4B44-8FEB-3E3E8A6ADB7E}" type="presOf" srcId="{485A827B-7908-1144-8A70-99834947A6D7}" destId="{609DD138-0DC6-2F47-A833-93460B7DF9BA}" srcOrd="0" destOrd="0" presId="urn:microsoft.com/office/officeart/2005/8/layout/radial4"/>
    <dgm:cxn modelId="{5E2BABAA-E8ED-1141-9A60-2C9B748F8A0F}" type="presOf" srcId="{477297A8-C1DD-854F-B83C-B40CCE7D2C43}" destId="{2803D317-AC74-E540-8229-228970F28159}" srcOrd="0" destOrd="0" presId="urn:microsoft.com/office/officeart/2005/8/layout/radial4"/>
    <dgm:cxn modelId="{CD4727AF-5BF7-F642-8AF4-D74652F75693}" srcId="{87C25113-2BA2-5941-AAFE-08F24399B417}" destId="{477297A8-C1DD-854F-B83C-B40CCE7D2C43}" srcOrd="0" destOrd="0" parTransId="{17835454-8BF9-3549-A098-D47A48602804}" sibTransId="{D5E9F094-3A00-A042-8E41-E40864973E4A}"/>
    <dgm:cxn modelId="{D6365EB8-1B3B-6046-B97E-36D2D87FB3D0}" type="presOf" srcId="{42430F0D-DADE-6B4E-83FE-A87B8FD785F2}" destId="{7A994114-D14A-5E40-ABCE-FB04ABDB6329}" srcOrd="0" destOrd="0" presId="urn:microsoft.com/office/officeart/2005/8/layout/radial4"/>
    <dgm:cxn modelId="{F9EEE9F0-80AC-0741-9AB5-5131C6B922CD}" type="presOf" srcId="{886F5B7D-1D26-8F4D-A84C-2B528EA738F6}" destId="{CECD1D34-AE6C-3542-A1FD-6A10E1D2E1D0}" srcOrd="0" destOrd="0" presId="urn:microsoft.com/office/officeart/2005/8/layout/radial4"/>
    <dgm:cxn modelId="{AF2C3052-B2B1-EE44-8500-4E27EE256A08}" type="presParOf" srcId="{85B50B00-379C-EB40-95FB-171DA68EF39A}" destId="{4F5621E0-0D8B-FC4A-B8DD-1D213BF1960F}" srcOrd="0" destOrd="0" presId="urn:microsoft.com/office/officeart/2005/8/layout/radial4"/>
    <dgm:cxn modelId="{9E3994CC-05F8-6844-A15C-8DD688CBA906}" type="presParOf" srcId="{85B50B00-379C-EB40-95FB-171DA68EF39A}" destId="{31B26F5B-D774-0045-B88B-FC6FED870661}" srcOrd="1" destOrd="0" presId="urn:microsoft.com/office/officeart/2005/8/layout/radial4"/>
    <dgm:cxn modelId="{8DC3D572-D648-CD41-8086-68E35E990CCD}" type="presParOf" srcId="{85B50B00-379C-EB40-95FB-171DA68EF39A}" destId="{2803D317-AC74-E540-8229-228970F28159}" srcOrd="2" destOrd="0" presId="urn:microsoft.com/office/officeart/2005/8/layout/radial4"/>
    <dgm:cxn modelId="{BB21ECA4-77D8-7F47-B158-427B3AAF63E1}" type="presParOf" srcId="{85B50B00-379C-EB40-95FB-171DA68EF39A}" destId="{CECD1D34-AE6C-3542-A1FD-6A10E1D2E1D0}" srcOrd="3" destOrd="0" presId="urn:microsoft.com/office/officeart/2005/8/layout/radial4"/>
    <dgm:cxn modelId="{DCFBAEF6-6F8E-9D4D-9128-A03288D4CCF4}" type="presParOf" srcId="{85B50B00-379C-EB40-95FB-171DA68EF39A}" destId="{65168100-8446-DE40-8CF1-2241F21719C9}" srcOrd="4" destOrd="0" presId="urn:microsoft.com/office/officeart/2005/8/layout/radial4"/>
    <dgm:cxn modelId="{86A30844-06D3-3447-A43A-CD2562351059}" type="presParOf" srcId="{85B50B00-379C-EB40-95FB-171DA68EF39A}" destId="{609DD138-0DC6-2F47-A833-93460B7DF9BA}" srcOrd="5" destOrd="0" presId="urn:microsoft.com/office/officeart/2005/8/layout/radial4"/>
    <dgm:cxn modelId="{4D43B554-1873-8D4B-B46E-9D549E71A91F}" type="presParOf" srcId="{85B50B00-379C-EB40-95FB-171DA68EF39A}" destId="{9777FA35-D39D-0941-BF9E-1BDCD86A3454}" srcOrd="6" destOrd="0" presId="urn:microsoft.com/office/officeart/2005/8/layout/radial4"/>
    <dgm:cxn modelId="{918339A5-2D9E-934D-A6D3-64362373D835}" type="presParOf" srcId="{85B50B00-379C-EB40-95FB-171DA68EF39A}" destId="{BC467DEB-ADBC-1049-96BB-A6E6FB5DD0CD}" srcOrd="7" destOrd="0" presId="urn:microsoft.com/office/officeart/2005/8/layout/radial4"/>
    <dgm:cxn modelId="{0FBBE8B3-168C-7C4E-A184-68EB3DCE704B}" type="presParOf" srcId="{85B50B00-379C-EB40-95FB-171DA68EF39A}" destId="{C4135B55-6C86-834E-A480-0A6FAA20B541}" srcOrd="8" destOrd="0" presId="urn:microsoft.com/office/officeart/2005/8/layout/radial4"/>
    <dgm:cxn modelId="{D9020FC6-877D-9F45-8D47-D079D8B7AE0B}" type="presParOf" srcId="{85B50B00-379C-EB40-95FB-171DA68EF39A}" destId="{7A994114-D14A-5E40-ABCE-FB04ABDB6329}" srcOrd="9" destOrd="0" presId="urn:microsoft.com/office/officeart/2005/8/layout/radial4"/>
    <dgm:cxn modelId="{B2CCF154-5277-4248-AD07-E6E8F0E6E020}" type="presParOf" srcId="{85B50B00-379C-EB40-95FB-171DA68EF39A}" destId="{497777C0-6C1B-4B47-991A-C083532F797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46788-7E64-5842-B5E3-DDC06800AB4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EC21F15-3B88-3D4E-A8C5-3622798989E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>
              <a:sym typeface="Wingdings"/>
            </a:rPr>
            <a:t>Gewichtung der Anschaffungsausgaben mit dem Faktor </a:t>
          </a:r>
          <a:r>
            <a:rPr lang="el-GR" i="1" dirty="0"/>
            <a:t>λ</a:t>
          </a:r>
          <a:endParaRPr lang="de-DE" dirty="0"/>
        </a:p>
      </dgm:t>
    </dgm:pt>
    <dgm:pt modelId="{AB561782-E07D-FE43-9C5E-9E21B2BD0F8B}" type="parTrans" cxnId="{B4B1B31B-C430-2A49-88FC-2980F6F1E7F2}">
      <dgm:prSet/>
      <dgm:spPr/>
      <dgm:t>
        <a:bodyPr/>
        <a:lstStyle/>
        <a:p>
          <a:endParaRPr lang="de-DE"/>
        </a:p>
      </dgm:t>
    </dgm:pt>
    <dgm:pt modelId="{5228B343-376D-7740-A1FC-DFCAB5BE9963}" type="sibTrans" cxnId="{B4B1B31B-C430-2A49-88FC-2980F6F1E7F2}">
      <dgm:prSet/>
      <dgm:spPr/>
      <dgm:t>
        <a:bodyPr/>
        <a:lstStyle/>
        <a:p>
          <a:endParaRPr lang="de-DE"/>
        </a:p>
      </dgm:t>
    </dgm:pt>
    <dgm:pt modelId="{05C5F8E0-8E76-D74A-8EB8-6564E086006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Abziehen der gewichteten Anschaffungsauszahlung vom Kapitalwert</a:t>
          </a:r>
        </a:p>
      </dgm:t>
    </dgm:pt>
    <dgm:pt modelId="{10E07E62-E2A6-154E-B565-785EC6EFCD1E}" type="parTrans" cxnId="{F2D3C76F-E2D4-D84F-978D-A23AC743E026}">
      <dgm:prSet/>
      <dgm:spPr/>
      <dgm:t>
        <a:bodyPr/>
        <a:lstStyle/>
        <a:p>
          <a:endParaRPr lang="de-DE"/>
        </a:p>
      </dgm:t>
    </dgm:pt>
    <dgm:pt modelId="{D75AF1A6-CDE3-924A-B0DE-C72848CB28D0}" type="sibTrans" cxnId="{F2D3C76F-E2D4-D84F-978D-A23AC743E026}">
      <dgm:prSet/>
      <dgm:spPr/>
      <dgm:t>
        <a:bodyPr/>
        <a:lstStyle/>
        <a:p>
          <a:endParaRPr lang="de-DE"/>
        </a:p>
      </dgm:t>
    </dgm:pt>
    <dgm:pt modelId="{C2FFB487-A61B-CE44-807E-86C6EF87343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Schrittweise Erhöhung des Faktors </a:t>
          </a:r>
          <a:r>
            <a:rPr lang="el-GR" i="1" dirty="0"/>
            <a:t>λ</a:t>
          </a:r>
          <a:endParaRPr lang="de-DE" dirty="0"/>
        </a:p>
      </dgm:t>
    </dgm:pt>
    <dgm:pt modelId="{B3E54790-5C70-864C-9829-CF0D2F20A51F}" type="parTrans" cxnId="{A81FE907-7172-B443-BCDC-1C9ADA6275AC}">
      <dgm:prSet/>
      <dgm:spPr/>
      <dgm:t>
        <a:bodyPr/>
        <a:lstStyle/>
        <a:p>
          <a:endParaRPr lang="de-DE"/>
        </a:p>
      </dgm:t>
    </dgm:pt>
    <dgm:pt modelId="{94AB3397-7F53-E443-989C-1E82F230A859}" type="sibTrans" cxnId="{A81FE907-7172-B443-BCDC-1C9ADA6275AC}">
      <dgm:prSet/>
      <dgm:spPr/>
      <dgm:t>
        <a:bodyPr/>
        <a:lstStyle/>
        <a:p>
          <a:endParaRPr lang="de-DE"/>
        </a:p>
      </dgm:t>
    </dgm:pt>
    <dgm:pt modelId="{EA520268-6218-A544-A490-6924DE960DE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Streichung derjenigen Investitionen aus dem Programm, deren       negativ wird</a:t>
          </a:r>
        </a:p>
      </dgm:t>
    </dgm:pt>
    <dgm:pt modelId="{3740DF65-27BC-2547-945A-925CE3326A13}" type="parTrans" cxnId="{5E857546-17AD-7143-BA89-4DE741574CE7}">
      <dgm:prSet/>
      <dgm:spPr/>
      <dgm:t>
        <a:bodyPr/>
        <a:lstStyle/>
        <a:p>
          <a:endParaRPr lang="de-DE"/>
        </a:p>
      </dgm:t>
    </dgm:pt>
    <dgm:pt modelId="{56E05072-1634-3C41-8FF3-7475913C51CC}" type="sibTrans" cxnId="{5E857546-17AD-7143-BA89-4DE741574CE7}">
      <dgm:prSet/>
      <dgm:spPr/>
      <dgm:t>
        <a:bodyPr/>
        <a:lstStyle/>
        <a:p>
          <a:endParaRPr lang="de-DE"/>
        </a:p>
      </dgm:t>
    </dgm:pt>
    <dgm:pt modelId="{43E89719-DCFE-4B4C-9816-6EDC78EB2EBD}" type="pres">
      <dgm:prSet presAssocID="{76946788-7E64-5842-B5E3-DDC06800AB4E}" presName="Name0" presStyleCnt="0">
        <dgm:presLayoutVars>
          <dgm:dir/>
          <dgm:resizeHandles val="exact"/>
        </dgm:presLayoutVars>
      </dgm:prSet>
      <dgm:spPr/>
    </dgm:pt>
    <dgm:pt modelId="{E8E366BD-2C37-2E4B-83B2-6AE05D803CB8}" type="pres">
      <dgm:prSet presAssocID="{3EC21F15-3B88-3D4E-A8C5-3622798989EE}" presName="node" presStyleLbl="node1" presStyleIdx="0" presStyleCnt="4">
        <dgm:presLayoutVars>
          <dgm:bulletEnabled val="1"/>
        </dgm:presLayoutVars>
      </dgm:prSet>
      <dgm:spPr/>
    </dgm:pt>
    <dgm:pt modelId="{DE34AD7A-7F6F-E548-8004-502A79100E49}" type="pres">
      <dgm:prSet presAssocID="{5228B343-376D-7740-A1FC-DFCAB5BE9963}" presName="sibTrans" presStyleLbl="sibTrans2D1" presStyleIdx="0" presStyleCnt="3"/>
      <dgm:spPr/>
    </dgm:pt>
    <dgm:pt modelId="{26E424D9-4F95-CD43-B92B-4132A0A628BA}" type="pres">
      <dgm:prSet presAssocID="{5228B343-376D-7740-A1FC-DFCAB5BE9963}" presName="connectorText" presStyleLbl="sibTrans2D1" presStyleIdx="0" presStyleCnt="3"/>
      <dgm:spPr/>
    </dgm:pt>
    <dgm:pt modelId="{005421F6-5E8F-BF40-87BF-4726C2DBB83F}" type="pres">
      <dgm:prSet presAssocID="{05C5F8E0-8E76-D74A-8EB8-6564E0860062}" presName="node" presStyleLbl="node1" presStyleIdx="1" presStyleCnt="4">
        <dgm:presLayoutVars>
          <dgm:bulletEnabled val="1"/>
        </dgm:presLayoutVars>
      </dgm:prSet>
      <dgm:spPr/>
    </dgm:pt>
    <dgm:pt modelId="{D9F1B75A-4C5A-5740-AD39-572AD5769FDC}" type="pres">
      <dgm:prSet presAssocID="{D75AF1A6-CDE3-924A-B0DE-C72848CB28D0}" presName="sibTrans" presStyleLbl="sibTrans2D1" presStyleIdx="1" presStyleCnt="3"/>
      <dgm:spPr/>
    </dgm:pt>
    <dgm:pt modelId="{6DAA5613-80E1-9E42-A0B1-AD7AC3A44D29}" type="pres">
      <dgm:prSet presAssocID="{D75AF1A6-CDE3-924A-B0DE-C72848CB28D0}" presName="connectorText" presStyleLbl="sibTrans2D1" presStyleIdx="1" presStyleCnt="3"/>
      <dgm:spPr/>
    </dgm:pt>
    <dgm:pt modelId="{0ED24EE2-CBA9-5F4C-A0CC-A7D8EE92354F}" type="pres">
      <dgm:prSet presAssocID="{C2FFB487-A61B-CE44-807E-86C6EF87343B}" presName="node" presStyleLbl="node1" presStyleIdx="2" presStyleCnt="4">
        <dgm:presLayoutVars>
          <dgm:bulletEnabled val="1"/>
        </dgm:presLayoutVars>
      </dgm:prSet>
      <dgm:spPr/>
    </dgm:pt>
    <dgm:pt modelId="{CA22AEDD-E278-6D44-B5C8-2EE9A4B2CFF5}" type="pres">
      <dgm:prSet presAssocID="{94AB3397-7F53-E443-989C-1E82F230A859}" presName="sibTrans" presStyleLbl="sibTrans2D1" presStyleIdx="2" presStyleCnt="3"/>
      <dgm:spPr/>
    </dgm:pt>
    <dgm:pt modelId="{272966F5-9466-3D4A-BDD9-8D747A923323}" type="pres">
      <dgm:prSet presAssocID="{94AB3397-7F53-E443-989C-1E82F230A859}" presName="connectorText" presStyleLbl="sibTrans2D1" presStyleIdx="2" presStyleCnt="3"/>
      <dgm:spPr/>
    </dgm:pt>
    <dgm:pt modelId="{943BC90E-2A09-AC4C-B9A2-6839CC26EF34}" type="pres">
      <dgm:prSet presAssocID="{EA520268-6218-A544-A490-6924DE960DEC}" presName="node" presStyleLbl="node1" presStyleIdx="3" presStyleCnt="4">
        <dgm:presLayoutVars>
          <dgm:bulletEnabled val="1"/>
        </dgm:presLayoutVars>
      </dgm:prSet>
      <dgm:spPr/>
    </dgm:pt>
  </dgm:ptLst>
  <dgm:cxnLst>
    <dgm:cxn modelId="{A81FE907-7172-B443-BCDC-1C9ADA6275AC}" srcId="{76946788-7E64-5842-B5E3-DDC06800AB4E}" destId="{C2FFB487-A61B-CE44-807E-86C6EF87343B}" srcOrd="2" destOrd="0" parTransId="{B3E54790-5C70-864C-9829-CF0D2F20A51F}" sibTransId="{94AB3397-7F53-E443-989C-1E82F230A859}"/>
    <dgm:cxn modelId="{B4B1B31B-C430-2A49-88FC-2980F6F1E7F2}" srcId="{76946788-7E64-5842-B5E3-DDC06800AB4E}" destId="{3EC21F15-3B88-3D4E-A8C5-3622798989EE}" srcOrd="0" destOrd="0" parTransId="{AB561782-E07D-FE43-9C5E-9E21B2BD0F8B}" sibTransId="{5228B343-376D-7740-A1FC-DFCAB5BE9963}"/>
    <dgm:cxn modelId="{E5DC9422-4A5E-C64E-9DFC-5131008EA54D}" type="presOf" srcId="{D75AF1A6-CDE3-924A-B0DE-C72848CB28D0}" destId="{6DAA5613-80E1-9E42-A0B1-AD7AC3A44D29}" srcOrd="1" destOrd="0" presId="urn:microsoft.com/office/officeart/2005/8/layout/process1"/>
    <dgm:cxn modelId="{13768325-2759-3D41-9C4C-CCA932A31B15}" type="presOf" srcId="{94AB3397-7F53-E443-989C-1E82F230A859}" destId="{272966F5-9466-3D4A-BDD9-8D747A923323}" srcOrd="1" destOrd="0" presId="urn:microsoft.com/office/officeart/2005/8/layout/process1"/>
    <dgm:cxn modelId="{A0065B34-82EF-D644-AE64-BBAEB3BCC0A7}" type="presOf" srcId="{5228B343-376D-7740-A1FC-DFCAB5BE9963}" destId="{26E424D9-4F95-CD43-B92B-4132A0A628BA}" srcOrd="1" destOrd="0" presId="urn:microsoft.com/office/officeart/2005/8/layout/process1"/>
    <dgm:cxn modelId="{84766363-F2CB-A343-BCBC-79C670CD4052}" type="presOf" srcId="{94AB3397-7F53-E443-989C-1E82F230A859}" destId="{CA22AEDD-E278-6D44-B5C8-2EE9A4B2CFF5}" srcOrd="0" destOrd="0" presId="urn:microsoft.com/office/officeart/2005/8/layout/process1"/>
    <dgm:cxn modelId="{5E857546-17AD-7143-BA89-4DE741574CE7}" srcId="{76946788-7E64-5842-B5E3-DDC06800AB4E}" destId="{EA520268-6218-A544-A490-6924DE960DEC}" srcOrd="3" destOrd="0" parTransId="{3740DF65-27BC-2547-945A-925CE3326A13}" sibTransId="{56E05072-1634-3C41-8FF3-7475913C51CC}"/>
    <dgm:cxn modelId="{F2D3C76F-E2D4-D84F-978D-A23AC743E026}" srcId="{76946788-7E64-5842-B5E3-DDC06800AB4E}" destId="{05C5F8E0-8E76-D74A-8EB8-6564E0860062}" srcOrd="1" destOrd="0" parTransId="{10E07E62-E2A6-154E-B565-785EC6EFCD1E}" sibTransId="{D75AF1A6-CDE3-924A-B0DE-C72848CB28D0}"/>
    <dgm:cxn modelId="{6F0C6853-02C8-044E-B575-E0B71145740D}" type="presOf" srcId="{C2FFB487-A61B-CE44-807E-86C6EF87343B}" destId="{0ED24EE2-CBA9-5F4C-A0CC-A7D8EE92354F}" srcOrd="0" destOrd="0" presId="urn:microsoft.com/office/officeart/2005/8/layout/process1"/>
    <dgm:cxn modelId="{B3FB7494-F2EC-174D-A23A-E1016EF1E198}" type="presOf" srcId="{D75AF1A6-CDE3-924A-B0DE-C72848CB28D0}" destId="{D9F1B75A-4C5A-5740-AD39-572AD5769FDC}" srcOrd="0" destOrd="0" presId="urn:microsoft.com/office/officeart/2005/8/layout/process1"/>
    <dgm:cxn modelId="{A628049A-5855-0644-BFD4-A84BBDBF83D0}" type="presOf" srcId="{3EC21F15-3B88-3D4E-A8C5-3622798989EE}" destId="{E8E366BD-2C37-2E4B-83B2-6AE05D803CB8}" srcOrd="0" destOrd="0" presId="urn:microsoft.com/office/officeart/2005/8/layout/process1"/>
    <dgm:cxn modelId="{AE8A9AAD-A585-8346-9590-2934509485DE}" type="presOf" srcId="{05C5F8E0-8E76-D74A-8EB8-6564E0860062}" destId="{005421F6-5E8F-BF40-87BF-4726C2DBB83F}" srcOrd="0" destOrd="0" presId="urn:microsoft.com/office/officeart/2005/8/layout/process1"/>
    <dgm:cxn modelId="{24C545B9-B83D-FD44-8FFB-D8396F1EB3DA}" type="presOf" srcId="{76946788-7E64-5842-B5E3-DDC06800AB4E}" destId="{43E89719-DCFE-4B4C-9816-6EDC78EB2EBD}" srcOrd="0" destOrd="0" presId="urn:microsoft.com/office/officeart/2005/8/layout/process1"/>
    <dgm:cxn modelId="{0D2FDEBE-9AD5-114D-9541-1C023411B5CF}" type="presOf" srcId="{EA520268-6218-A544-A490-6924DE960DEC}" destId="{943BC90E-2A09-AC4C-B9A2-6839CC26EF34}" srcOrd="0" destOrd="0" presId="urn:microsoft.com/office/officeart/2005/8/layout/process1"/>
    <dgm:cxn modelId="{3FB659C5-961C-E045-B79F-46E008ABE628}" type="presOf" srcId="{5228B343-376D-7740-A1FC-DFCAB5BE9963}" destId="{DE34AD7A-7F6F-E548-8004-502A79100E49}" srcOrd="0" destOrd="0" presId="urn:microsoft.com/office/officeart/2005/8/layout/process1"/>
    <dgm:cxn modelId="{368A44E9-47AB-7E4B-B654-8658E9C302E2}" type="presParOf" srcId="{43E89719-DCFE-4B4C-9816-6EDC78EB2EBD}" destId="{E8E366BD-2C37-2E4B-83B2-6AE05D803CB8}" srcOrd="0" destOrd="0" presId="urn:microsoft.com/office/officeart/2005/8/layout/process1"/>
    <dgm:cxn modelId="{FFC82030-E7E8-DE48-9F1A-822CFDCEFE96}" type="presParOf" srcId="{43E89719-DCFE-4B4C-9816-6EDC78EB2EBD}" destId="{DE34AD7A-7F6F-E548-8004-502A79100E49}" srcOrd="1" destOrd="0" presId="urn:microsoft.com/office/officeart/2005/8/layout/process1"/>
    <dgm:cxn modelId="{57C6C258-C776-3E4A-BAD9-C0F0130C9305}" type="presParOf" srcId="{DE34AD7A-7F6F-E548-8004-502A79100E49}" destId="{26E424D9-4F95-CD43-B92B-4132A0A628BA}" srcOrd="0" destOrd="0" presId="urn:microsoft.com/office/officeart/2005/8/layout/process1"/>
    <dgm:cxn modelId="{5397F5E1-A9F1-F240-AA96-6B50D3DA4E6D}" type="presParOf" srcId="{43E89719-DCFE-4B4C-9816-6EDC78EB2EBD}" destId="{005421F6-5E8F-BF40-87BF-4726C2DBB83F}" srcOrd="2" destOrd="0" presId="urn:microsoft.com/office/officeart/2005/8/layout/process1"/>
    <dgm:cxn modelId="{C15EA685-61FB-DE45-9932-C695A2E08190}" type="presParOf" srcId="{43E89719-DCFE-4B4C-9816-6EDC78EB2EBD}" destId="{D9F1B75A-4C5A-5740-AD39-572AD5769FDC}" srcOrd="3" destOrd="0" presId="urn:microsoft.com/office/officeart/2005/8/layout/process1"/>
    <dgm:cxn modelId="{158FBE67-1944-114F-83D2-4AA6A6BAC429}" type="presParOf" srcId="{D9F1B75A-4C5A-5740-AD39-572AD5769FDC}" destId="{6DAA5613-80E1-9E42-A0B1-AD7AC3A44D29}" srcOrd="0" destOrd="0" presId="urn:microsoft.com/office/officeart/2005/8/layout/process1"/>
    <dgm:cxn modelId="{DEA26CE0-EB7B-B443-8FDC-62EDCA16884E}" type="presParOf" srcId="{43E89719-DCFE-4B4C-9816-6EDC78EB2EBD}" destId="{0ED24EE2-CBA9-5F4C-A0CC-A7D8EE92354F}" srcOrd="4" destOrd="0" presId="urn:microsoft.com/office/officeart/2005/8/layout/process1"/>
    <dgm:cxn modelId="{1B178D43-F17E-B840-BE55-199BF5DD7152}" type="presParOf" srcId="{43E89719-DCFE-4B4C-9816-6EDC78EB2EBD}" destId="{CA22AEDD-E278-6D44-B5C8-2EE9A4B2CFF5}" srcOrd="5" destOrd="0" presId="urn:microsoft.com/office/officeart/2005/8/layout/process1"/>
    <dgm:cxn modelId="{0F9A6A37-6944-204A-8C9B-EFC8CB1CE596}" type="presParOf" srcId="{CA22AEDD-E278-6D44-B5C8-2EE9A4B2CFF5}" destId="{272966F5-9466-3D4A-BDD9-8D747A923323}" srcOrd="0" destOrd="0" presId="urn:microsoft.com/office/officeart/2005/8/layout/process1"/>
    <dgm:cxn modelId="{3A00A29E-1A95-A645-996E-CC79BCDE2576}" type="presParOf" srcId="{43E89719-DCFE-4B4C-9816-6EDC78EB2EBD}" destId="{943BC90E-2A09-AC4C-B9A2-6839CC26EF3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BA790-2903-9F4C-A3D7-1F9CA32BD51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7C25113-2BA2-5941-AAFE-08F24399B41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Kritik am Ansatz von Dean</a:t>
          </a:r>
        </a:p>
      </dgm:t>
    </dgm:pt>
    <dgm:pt modelId="{31229302-0130-474F-8B31-DA44AE7BE8C3}" type="parTrans" cxnId="{184B6972-31AA-0848-B3B0-BC554DDF7CF8}">
      <dgm:prSet/>
      <dgm:spPr/>
      <dgm:t>
        <a:bodyPr/>
        <a:lstStyle/>
        <a:p>
          <a:endParaRPr lang="de-DE"/>
        </a:p>
      </dgm:t>
    </dgm:pt>
    <dgm:pt modelId="{2C596704-DC54-0645-8171-3CF3629C278B}" type="sibTrans" cxnId="{184B6972-31AA-0848-B3B0-BC554DDF7CF8}">
      <dgm:prSet/>
      <dgm:spPr/>
      <dgm:t>
        <a:bodyPr/>
        <a:lstStyle/>
        <a:p>
          <a:endParaRPr lang="de-DE"/>
        </a:p>
      </dgm:t>
    </dgm:pt>
    <dgm:pt modelId="{477297A8-C1DD-854F-B83C-B40CCE7D2C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Kapitalkosten und Kapitalverwendung sind nicht immer unabhängig voneinander</a:t>
          </a:r>
        </a:p>
      </dgm:t>
    </dgm:pt>
    <dgm:pt modelId="{17835454-8BF9-3549-A098-D47A48602804}" type="parTrans" cxnId="{CD4727AF-5BF7-F642-8AF4-D74652F7569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D5E9F094-3A00-A042-8E41-E40864973E4A}" type="sibTrans" cxnId="{CD4727AF-5BF7-F642-8AF4-D74652F75693}">
      <dgm:prSet/>
      <dgm:spPr/>
      <dgm:t>
        <a:bodyPr/>
        <a:lstStyle/>
        <a:p>
          <a:endParaRPr lang="de-DE"/>
        </a:p>
      </dgm:t>
    </dgm:pt>
    <dgm:pt modelId="{D602D04E-53E5-3F4D-875B-9D2BCDFF34A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Wiederanlageprämisse des internen Zinses</a:t>
          </a:r>
        </a:p>
      </dgm:t>
    </dgm:pt>
    <dgm:pt modelId="{7B665AD0-92FC-1748-B4DF-1755C25CB958}" type="parTrans" cxnId="{B9EB79DA-C58A-E84B-A190-482C2908B8F5}">
      <dgm:prSet/>
      <dgm:spPr/>
      <dgm:t>
        <a:bodyPr/>
        <a:lstStyle/>
        <a:p>
          <a:endParaRPr lang="de-DE"/>
        </a:p>
      </dgm:t>
    </dgm:pt>
    <dgm:pt modelId="{D8D58DEE-E8AF-6A43-8BE7-66EBEC608FAB}" type="sibTrans" cxnId="{B9EB79DA-C58A-E84B-A190-482C2908B8F5}">
      <dgm:prSet/>
      <dgm:spPr/>
      <dgm:t>
        <a:bodyPr/>
        <a:lstStyle/>
        <a:p>
          <a:endParaRPr lang="de-DE"/>
        </a:p>
      </dgm:t>
    </dgm:pt>
    <dgm:pt modelId="{717173EF-2919-314F-A05E-0716C267D50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Steuerliche Behandlung von FK-Kosten und EK-Zinsen</a:t>
          </a:r>
        </a:p>
      </dgm:t>
    </dgm:pt>
    <dgm:pt modelId="{657DBDB9-5A44-AA47-B97D-CD54819B1AB8}" type="parTrans" cxnId="{70F1F472-C0FE-3547-AB35-2C1D5A16B6A0}">
      <dgm:prSet/>
      <dgm:spPr/>
      <dgm:t>
        <a:bodyPr/>
        <a:lstStyle/>
        <a:p>
          <a:endParaRPr lang="de-DE"/>
        </a:p>
      </dgm:t>
    </dgm:pt>
    <dgm:pt modelId="{62E7648A-D7DD-F14F-9B6A-F244FF01F639}" type="sibTrans" cxnId="{70F1F472-C0FE-3547-AB35-2C1D5A16B6A0}">
      <dgm:prSet/>
      <dgm:spPr/>
      <dgm:t>
        <a:bodyPr/>
        <a:lstStyle/>
        <a:p>
          <a:endParaRPr lang="de-DE"/>
        </a:p>
      </dgm:t>
    </dgm:pt>
    <dgm:pt modelId="{2EE45D3C-98F7-5B48-91D8-6682B14C58A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/>
            <a:t>Optimierung des Investitionsprogrammes nur für den Zeitpunkt </a:t>
          </a:r>
          <a:r>
            <a:rPr lang="de-DE" i="1" dirty="0"/>
            <a:t>t</a:t>
          </a:r>
          <a:r>
            <a:rPr lang="de-DE" i="1" baseline="-25000" dirty="0"/>
            <a:t>0</a:t>
          </a:r>
          <a:endParaRPr lang="de-DE" dirty="0"/>
        </a:p>
      </dgm:t>
    </dgm:pt>
    <dgm:pt modelId="{B9663186-7E0E-694B-8BC9-3376610E8115}" type="parTrans" cxnId="{C6E4F897-0760-9044-8165-F373356B0755}">
      <dgm:prSet/>
      <dgm:spPr/>
      <dgm:t>
        <a:bodyPr/>
        <a:lstStyle/>
        <a:p>
          <a:endParaRPr lang="de-DE"/>
        </a:p>
      </dgm:t>
    </dgm:pt>
    <dgm:pt modelId="{E20DB3B2-E94C-164F-B919-23C2660152DA}" type="sibTrans" cxnId="{C6E4F897-0760-9044-8165-F373356B0755}">
      <dgm:prSet/>
      <dgm:spPr/>
      <dgm:t>
        <a:bodyPr/>
        <a:lstStyle/>
        <a:p>
          <a:endParaRPr lang="de-DE"/>
        </a:p>
      </dgm:t>
    </dgm:pt>
    <dgm:pt modelId="{85B50B00-379C-EB40-95FB-171DA68EF39A}" type="pres">
      <dgm:prSet presAssocID="{6E8BA790-2903-9F4C-A3D7-1F9CA32BD5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5621E0-0D8B-FC4A-B8DD-1D213BF1960F}" type="pres">
      <dgm:prSet presAssocID="{87C25113-2BA2-5941-AAFE-08F24399B417}" presName="centerShape" presStyleLbl="node0" presStyleIdx="0" presStyleCnt="1"/>
      <dgm:spPr/>
    </dgm:pt>
    <dgm:pt modelId="{31B26F5B-D774-0045-B88B-FC6FED870661}" type="pres">
      <dgm:prSet presAssocID="{17835454-8BF9-3549-A098-D47A48602804}" presName="parTrans" presStyleLbl="bgSibTrans2D1" presStyleIdx="0" presStyleCnt="4"/>
      <dgm:spPr/>
    </dgm:pt>
    <dgm:pt modelId="{2803D317-AC74-E540-8229-228970F28159}" type="pres">
      <dgm:prSet presAssocID="{477297A8-C1DD-854F-B83C-B40CCE7D2C43}" presName="node" presStyleLbl="node1" presStyleIdx="0" presStyleCnt="4">
        <dgm:presLayoutVars>
          <dgm:bulletEnabled val="1"/>
        </dgm:presLayoutVars>
      </dgm:prSet>
      <dgm:spPr/>
    </dgm:pt>
    <dgm:pt modelId="{3FD0F98F-DDCA-AE43-B6B5-8E8E3826DB2B}" type="pres">
      <dgm:prSet presAssocID="{7B665AD0-92FC-1748-B4DF-1755C25CB958}" presName="parTrans" presStyleLbl="bgSibTrans2D1" presStyleIdx="1" presStyleCnt="4"/>
      <dgm:spPr/>
    </dgm:pt>
    <dgm:pt modelId="{5E8291E4-1BE6-E54F-876A-9A6EB088F9E2}" type="pres">
      <dgm:prSet presAssocID="{D602D04E-53E5-3F4D-875B-9D2BCDFF34A2}" presName="node" presStyleLbl="node1" presStyleIdx="1" presStyleCnt="4">
        <dgm:presLayoutVars>
          <dgm:bulletEnabled val="1"/>
        </dgm:presLayoutVars>
      </dgm:prSet>
      <dgm:spPr/>
    </dgm:pt>
    <dgm:pt modelId="{72FB4E8E-4F46-5D4C-AD7E-8130A4827397}" type="pres">
      <dgm:prSet presAssocID="{657DBDB9-5A44-AA47-B97D-CD54819B1AB8}" presName="parTrans" presStyleLbl="bgSibTrans2D1" presStyleIdx="2" presStyleCnt="4"/>
      <dgm:spPr/>
    </dgm:pt>
    <dgm:pt modelId="{0034B068-8127-6845-909D-B8761FB6B350}" type="pres">
      <dgm:prSet presAssocID="{717173EF-2919-314F-A05E-0716C267D503}" presName="node" presStyleLbl="node1" presStyleIdx="2" presStyleCnt="4">
        <dgm:presLayoutVars>
          <dgm:bulletEnabled val="1"/>
        </dgm:presLayoutVars>
      </dgm:prSet>
      <dgm:spPr/>
    </dgm:pt>
    <dgm:pt modelId="{1C74FFC1-A323-6747-AD3E-F32E92276D0A}" type="pres">
      <dgm:prSet presAssocID="{B9663186-7E0E-694B-8BC9-3376610E8115}" presName="parTrans" presStyleLbl="bgSibTrans2D1" presStyleIdx="3" presStyleCnt="4"/>
      <dgm:spPr/>
    </dgm:pt>
    <dgm:pt modelId="{9D24C152-2B1B-984E-AE64-ABDE325A02B9}" type="pres">
      <dgm:prSet presAssocID="{2EE45D3C-98F7-5B48-91D8-6682B14C58A3}" presName="node" presStyleLbl="node1" presStyleIdx="3" presStyleCnt="4">
        <dgm:presLayoutVars>
          <dgm:bulletEnabled val="1"/>
        </dgm:presLayoutVars>
      </dgm:prSet>
      <dgm:spPr/>
    </dgm:pt>
  </dgm:ptLst>
  <dgm:cxnLst>
    <dgm:cxn modelId="{452CAB17-B139-6D4C-8765-8F26B2B1CC2E}" type="presOf" srcId="{657DBDB9-5A44-AA47-B97D-CD54819B1AB8}" destId="{72FB4E8E-4F46-5D4C-AD7E-8130A4827397}" srcOrd="0" destOrd="0" presId="urn:microsoft.com/office/officeart/2005/8/layout/radial4"/>
    <dgm:cxn modelId="{0702B46C-D738-2B42-823D-1FF827099F1A}" type="presOf" srcId="{7B665AD0-92FC-1748-B4DF-1755C25CB958}" destId="{3FD0F98F-DDCA-AE43-B6B5-8E8E3826DB2B}" srcOrd="0" destOrd="0" presId="urn:microsoft.com/office/officeart/2005/8/layout/radial4"/>
    <dgm:cxn modelId="{41226251-02EB-BC4C-9F32-561A4FFAA268}" type="presOf" srcId="{477297A8-C1DD-854F-B83C-B40CCE7D2C43}" destId="{2803D317-AC74-E540-8229-228970F28159}" srcOrd="0" destOrd="0" presId="urn:microsoft.com/office/officeart/2005/8/layout/radial4"/>
    <dgm:cxn modelId="{184B6972-31AA-0848-B3B0-BC554DDF7CF8}" srcId="{6E8BA790-2903-9F4C-A3D7-1F9CA32BD519}" destId="{87C25113-2BA2-5941-AAFE-08F24399B417}" srcOrd="0" destOrd="0" parTransId="{31229302-0130-474F-8B31-DA44AE7BE8C3}" sibTransId="{2C596704-DC54-0645-8171-3CF3629C278B}"/>
    <dgm:cxn modelId="{70F1F472-C0FE-3547-AB35-2C1D5A16B6A0}" srcId="{87C25113-2BA2-5941-AAFE-08F24399B417}" destId="{717173EF-2919-314F-A05E-0716C267D503}" srcOrd="2" destOrd="0" parTransId="{657DBDB9-5A44-AA47-B97D-CD54819B1AB8}" sibTransId="{62E7648A-D7DD-F14F-9B6A-F244FF01F639}"/>
    <dgm:cxn modelId="{5FCD5486-BD76-7E4C-8FBB-1725145E4004}" type="presOf" srcId="{17835454-8BF9-3549-A098-D47A48602804}" destId="{31B26F5B-D774-0045-B88B-FC6FED870661}" srcOrd="0" destOrd="0" presId="urn:microsoft.com/office/officeart/2005/8/layout/radial4"/>
    <dgm:cxn modelId="{C6E4F897-0760-9044-8165-F373356B0755}" srcId="{87C25113-2BA2-5941-AAFE-08F24399B417}" destId="{2EE45D3C-98F7-5B48-91D8-6682B14C58A3}" srcOrd="3" destOrd="0" parTransId="{B9663186-7E0E-694B-8BC9-3376610E8115}" sibTransId="{E20DB3B2-E94C-164F-B919-23C2660152DA}"/>
    <dgm:cxn modelId="{956C709D-DC75-CF42-8F53-CEE6A77E9108}" type="presOf" srcId="{6E8BA790-2903-9F4C-A3D7-1F9CA32BD519}" destId="{85B50B00-379C-EB40-95FB-171DA68EF39A}" srcOrd="0" destOrd="0" presId="urn:microsoft.com/office/officeart/2005/8/layout/radial4"/>
    <dgm:cxn modelId="{F56977AA-8B5E-0945-879B-8BA126E5C154}" type="presOf" srcId="{2EE45D3C-98F7-5B48-91D8-6682B14C58A3}" destId="{9D24C152-2B1B-984E-AE64-ABDE325A02B9}" srcOrd="0" destOrd="0" presId="urn:microsoft.com/office/officeart/2005/8/layout/radial4"/>
    <dgm:cxn modelId="{CD4727AF-5BF7-F642-8AF4-D74652F75693}" srcId="{87C25113-2BA2-5941-AAFE-08F24399B417}" destId="{477297A8-C1DD-854F-B83C-B40CCE7D2C43}" srcOrd="0" destOrd="0" parTransId="{17835454-8BF9-3549-A098-D47A48602804}" sibTransId="{D5E9F094-3A00-A042-8E41-E40864973E4A}"/>
    <dgm:cxn modelId="{AC4561C7-0B17-8746-8B1D-E86CA4011AE5}" type="presOf" srcId="{87C25113-2BA2-5941-AAFE-08F24399B417}" destId="{4F5621E0-0D8B-FC4A-B8DD-1D213BF1960F}" srcOrd="0" destOrd="0" presId="urn:microsoft.com/office/officeart/2005/8/layout/radial4"/>
    <dgm:cxn modelId="{3EC08BCA-C5C0-1944-8C28-CB8177CF7792}" type="presOf" srcId="{717173EF-2919-314F-A05E-0716C267D503}" destId="{0034B068-8127-6845-909D-B8761FB6B350}" srcOrd="0" destOrd="0" presId="urn:microsoft.com/office/officeart/2005/8/layout/radial4"/>
    <dgm:cxn modelId="{B9EB79DA-C58A-E84B-A190-482C2908B8F5}" srcId="{87C25113-2BA2-5941-AAFE-08F24399B417}" destId="{D602D04E-53E5-3F4D-875B-9D2BCDFF34A2}" srcOrd="1" destOrd="0" parTransId="{7B665AD0-92FC-1748-B4DF-1755C25CB958}" sibTransId="{D8D58DEE-E8AF-6A43-8BE7-66EBEC608FAB}"/>
    <dgm:cxn modelId="{009ABBEB-0FE3-9144-8009-E3F0442485DC}" type="presOf" srcId="{B9663186-7E0E-694B-8BC9-3376610E8115}" destId="{1C74FFC1-A323-6747-AD3E-F32E92276D0A}" srcOrd="0" destOrd="0" presId="urn:microsoft.com/office/officeart/2005/8/layout/radial4"/>
    <dgm:cxn modelId="{FC4C29F8-632A-F04D-9248-9E87BB228DAB}" type="presOf" srcId="{D602D04E-53E5-3F4D-875B-9D2BCDFF34A2}" destId="{5E8291E4-1BE6-E54F-876A-9A6EB088F9E2}" srcOrd="0" destOrd="0" presId="urn:microsoft.com/office/officeart/2005/8/layout/radial4"/>
    <dgm:cxn modelId="{926F52F2-1CBD-D646-B17C-71D594D9E73E}" type="presParOf" srcId="{85B50B00-379C-EB40-95FB-171DA68EF39A}" destId="{4F5621E0-0D8B-FC4A-B8DD-1D213BF1960F}" srcOrd="0" destOrd="0" presId="urn:microsoft.com/office/officeart/2005/8/layout/radial4"/>
    <dgm:cxn modelId="{EF3452EE-9937-7E46-A6BA-06762731F4AA}" type="presParOf" srcId="{85B50B00-379C-EB40-95FB-171DA68EF39A}" destId="{31B26F5B-D774-0045-B88B-FC6FED870661}" srcOrd="1" destOrd="0" presId="urn:microsoft.com/office/officeart/2005/8/layout/radial4"/>
    <dgm:cxn modelId="{48A49BB8-BA5D-3245-9EB7-E750E422406F}" type="presParOf" srcId="{85B50B00-379C-EB40-95FB-171DA68EF39A}" destId="{2803D317-AC74-E540-8229-228970F28159}" srcOrd="2" destOrd="0" presId="urn:microsoft.com/office/officeart/2005/8/layout/radial4"/>
    <dgm:cxn modelId="{CD17E457-6F52-054B-8DBF-F08BCF3F80B6}" type="presParOf" srcId="{85B50B00-379C-EB40-95FB-171DA68EF39A}" destId="{3FD0F98F-DDCA-AE43-B6B5-8E8E3826DB2B}" srcOrd="3" destOrd="0" presId="urn:microsoft.com/office/officeart/2005/8/layout/radial4"/>
    <dgm:cxn modelId="{998D2CE7-9161-1D43-BBFA-42EFAF68B908}" type="presParOf" srcId="{85B50B00-379C-EB40-95FB-171DA68EF39A}" destId="{5E8291E4-1BE6-E54F-876A-9A6EB088F9E2}" srcOrd="4" destOrd="0" presId="urn:microsoft.com/office/officeart/2005/8/layout/radial4"/>
    <dgm:cxn modelId="{4903559E-13EF-6044-A9A2-E8B838CC7312}" type="presParOf" srcId="{85B50B00-379C-EB40-95FB-171DA68EF39A}" destId="{72FB4E8E-4F46-5D4C-AD7E-8130A4827397}" srcOrd="5" destOrd="0" presId="urn:microsoft.com/office/officeart/2005/8/layout/radial4"/>
    <dgm:cxn modelId="{5290B39B-9D12-B140-8C3B-47B5A9436105}" type="presParOf" srcId="{85B50B00-379C-EB40-95FB-171DA68EF39A}" destId="{0034B068-8127-6845-909D-B8761FB6B350}" srcOrd="6" destOrd="0" presId="urn:microsoft.com/office/officeart/2005/8/layout/radial4"/>
    <dgm:cxn modelId="{E039676C-68FF-2744-A3A4-BC03238AA0FB}" type="presParOf" srcId="{85B50B00-379C-EB40-95FB-171DA68EF39A}" destId="{1C74FFC1-A323-6747-AD3E-F32E92276D0A}" srcOrd="7" destOrd="0" presId="urn:microsoft.com/office/officeart/2005/8/layout/radial4"/>
    <dgm:cxn modelId="{C8A19712-0AA3-9447-B362-95CCD01CE89A}" type="presParOf" srcId="{85B50B00-379C-EB40-95FB-171DA68EF39A}" destId="{9D24C152-2B1B-984E-AE64-ABDE325A02B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621E0-0D8B-FC4A-B8DD-1D213BF1960F}">
      <dsp:nvSpPr>
        <dsp:cNvPr id="0" name=""/>
        <dsp:cNvSpPr/>
      </dsp:nvSpPr>
      <dsp:spPr>
        <a:xfrm>
          <a:off x="3135248" y="2062889"/>
          <a:ext cx="1530296" cy="1530296"/>
        </a:xfrm>
        <a:prstGeom prst="ellipse">
          <a:avLst/>
        </a:prstGeom>
        <a:solidFill>
          <a:schemeClr val="accent5"/>
        </a:solidFill>
        <a:ln w="2642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Kritik am Kapitalwert-</a:t>
          </a:r>
          <a:r>
            <a:rPr lang="de-DE" sz="1500" kern="1200" dirty="0" err="1"/>
            <a:t>ratenansatz</a:t>
          </a:r>
          <a:endParaRPr lang="de-DE" sz="1500" kern="1200" dirty="0"/>
        </a:p>
      </dsp:txBody>
      <dsp:txXfrm>
        <a:off x="3359355" y="2286996"/>
        <a:ext cx="1082082" cy="1082082"/>
      </dsp:txXfrm>
    </dsp:sp>
    <dsp:sp modelId="{31B26F5B-D774-0045-B88B-FC6FED870661}">
      <dsp:nvSpPr>
        <dsp:cNvPr id="0" name=""/>
        <dsp:cNvSpPr/>
      </dsp:nvSpPr>
      <dsp:spPr>
        <a:xfrm rot="10800000">
          <a:off x="1654287" y="2609970"/>
          <a:ext cx="1399507" cy="43613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803D317-AC74-E540-8229-228970F28159}">
      <dsp:nvSpPr>
        <dsp:cNvPr id="0" name=""/>
        <dsp:cNvSpPr/>
      </dsp:nvSpPr>
      <dsp:spPr>
        <a:xfrm>
          <a:off x="927397" y="2246524"/>
          <a:ext cx="1453781" cy="1163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Erreichen des Optimums wird nicht garantiert, sondern muss probiert werden</a:t>
          </a:r>
        </a:p>
      </dsp:txBody>
      <dsp:txXfrm>
        <a:off x="961461" y="2280588"/>
        <a:ext cx="1385653" cy="1094897"/>
      </dsp:txXfrm>
    </dsp:sp>
    <dsp:sp modelId="{CECD1D34-AE6C-3542-A1FD-6A10E1D2E1D0}">
      <dsp:nvSpPr>
        <dsp:cNvPr id="0" name=""/>
        <dsp:cNvSpPr/>
      </dsp:nvSpPr>
      <dsp:spPr>
        <a:xfrm rot="13500000">
          <a:off x="2107204" y="1516532"/>
          <a:ext cx="1399507" cy="43613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65168100-8446-DE40-8CF1-2241F21719C9}">
      <dsp:nvSpPr>
        <dsp:cNvPr id="0" name=""/>
        <dsp:cNvSpPr/>
      </dsp:nvSpPr>
      <dsp:spPr>
        <a:xfrm>
          <a:off x="1585267" y="658286"/>
          <a:ext cx="1453781" cy="1163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Budget ist fest vorgegeben, obwohl leichte Anpassungen in der Praxis denkbar sind</a:t>
          </a:r>
        </a:p>
      </dsp:txBody>
      <dsp:txXfrm>
        <a:off x="1619331" y="692350"/>
        <a:ext cx="1385653" cy="1094897"/>
      </dsp:txXfrm>
    </dsp:sp>
    <dsp:sp modelId="{609DD138-0DC6-2F47-A833-93460B7DF9BA}">
      <dsp:nvSpPr>
        <dsp:cNvPr id="0" name=""/>
        <dsp:cNvSpPr/>
      </dsp:nvSpPr>
      <dsp:spPr>
        <a:xfrm rot="16200000">
          <a:off x="3200642" y="1063615"/>
          <a:ext cx="1399507" cy="43613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777FA35-D39D-0941-BF9E-1BDCD86A3454}">
      <dsp:nvSpPr>
        <dsp:cNvPr id="0" name=""/>
        <dsp:cNvSpPr/>
      </dsp:nvSpPr>
      <dsp:spPr>
        <a:xfrm>
          <a:off x="3173505" y="416"/>
          <a:ext cx="1453781" cy="1163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Keine Verschiebung von Projekten in die Zukunft vorgesehen</a:t>
          </a:r>
        </a:p>
      </dsp:txBody>
      <dsp:txXfrm>
        <a:off x="3207569" y="34480"/>
        <a:ext cx="1385653" cy="1094897"/>
      </dsp:txXfrm>
    </dsp:sp>
    <dsp:sp modelId="{BC467DEB-ADBC-1049-96BB-A6E6FB5DD0CD}">
      <dsp:nvSpPr>
        <dsp:cNvPr id="0" name=""/>
        <dsp:cNvSpPr/>
      </dsp:nvSpPr>
      <dsp:spPr>
        <a:xfrm rot="18900000">
          <a:off x="4294080" y="1516532"/>
          <a:ext cx="1399507" cy="43613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4135B55-6C86-834E-A480-0A6FAA20B541}">
      <dsp:nvSpPr>
        <dsp:cNvPr id="0" name=""/>
        <dsp:cNvSpPr/>
      </dsp:nvSpPr>
      <dsp:spPr>
        <a:xfrm>
          <a:off x="4761744" y="658286"/>
          <a:ext cx="1453781" cy="1163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Finanzrestriktion wirkt nur im Zeitpunkt </a:t>
          </a:r>
          <a:r>
            <a:rPr lang="de-DE" sz="1300" i="1" kern="1200" dirty="0"/>
            <a:t>t</a:t>
          </a:r>
          <a:r>
            <a:rPr lang="de-DE" sz="1300" i="1" kern="1200" baseline="-25000" dirty="0"/>
            <a:t>0</a:t>
          </a:r>
          <a:endParaRPr lang="de-DE" sz="1300" i="0" kern="1200" baseline="0" dirty="0"/>
        </a:p>
      </dsp:txBody>
      <dsp:txXfrm>
        <a:off x="4795808" y="692350"/>
        <a:ext cx="1385653" cy="1094897"/>
      </dsp:txXfrm>
    </dsp:sp>
    <dsp:sp modelId="{7A994114-D14A-5E40-ABCE-FB04ABDB6329}">
      <dsp:nvSpPr>
        <dsp:cNvPr id="0" name=""/>
        <dsp:cNvSpPr/>
      </dsp:nvSpPr>
      <dsp:spPr>
        <a:xfrm>
          <a:off x="4746997" y="2609970"/>
          <a:ext cx="1399507" cy="436134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97777C0-6C1B-4B47-991A-C083532F797D}">
      <dsp:nvSpPr>
        <dsp:cNvPr id="0" name=""/>
        <dsp:cNvSpPr/>
      </dsp:nvSpPr>
      <dsp:spPr>
        <a:xfrm>
          <a:off x="5419614" y="2246524"/>
          <a:ext cx="1453781" cy="1163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i="0" kern="1200" baseline="0" dirty="0"/>
            <a:t>Anlageersatz bei unterschiedlichen Nutzungsdauern?</a:t>
          </a:r>
        </a:p>
      </dsp:txBody>
      <dsp:txXfrm>
        <a:off x="5453678" y="2280588"/>
        <a:ext cx="1385653" cy="1094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366BD-2C37-2E4B-83B2-6AE05D803CB8}">
      <dsp:nvSpPr>
        <dsp:cNvPr id="0" name=""/>
        <dsp:cNvSpPr/>
      </dsp:nvSpPr>
      <dsp:spPr>
        <a:xfrm>
          <a:off x="3685" y="746776"/>
          <a:ext cx="1611174" cy="9667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ym typeface="Wingdings"/>
            </a:rPr>
            <a:t>Gewichtung der Anschaffungsausgaben mit dem Faktor </a:t>
          </a:r>
          <a:r>
            <a:rPr lang="el-GR" sz="1000" i="1" kern="1200" dirty="0"/>
            <a:t>λ</a:t>
          </a:r>
          <a:endParaRPr lang="de-DE" sz="1000" kern="1200" dirty="0"/>
        </a:p>
      </dsp:txBody>
      <dsp:txXfrm>
        <a:off x="31999" y="775090"/>
        <a:ext cx="1554546" cy="910076"/>
      </dsp:txXfrm>
    </dsp:sp>
    <dsp:sp modelId="{DE34AD7A-7F6F-E548-8004-502A79100E49}">
      <dsp:nvSpPr>
        <dsp:cNvPr id="0" name=""/>
        <dsp:cNvSpPr/>
      </dsp:nvSpPr>
      <dsp:spPr>
        <a:xfrm>
          <a:off x="1775977" y="1030343"/>
          <a:ext cx="341569" cy="399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1775977" y="1110257"/>
        <a:ext cx="239098" cy="239743"/>
      </dsp:txXfrm>
    </dsp:sp>
    <dsp:sp modelId="{005421F6-5E8F-BF40-87BF-4726C2DBB83F}">
      <dsp:nvSpPr>
        <dsp:cNvPr id="0" name=""/>
        <dsp:cNvSpPr/>
      </dsp:nvSpPr>
      <dsp:spPr>
        <a:xfrm>
          <a:off x="2259329" y="746776"/>
          <a:ext cx="1611174" cy="9667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Abziehen der gewichteten Anschaffungsauszahlung vom Kapitalwert</a:t>
          </a:r>
        </a:p>
      </dsp:txBody>
      <dsp:txXfrm>
        <a:off x="2287643" y="775090"/>
        <a:ext cx="1554546" cy="910076"/>
      </dsp:txXfrm>
    </dsp:sp>
    <dsp:sp modelId="{D9F1B75A-4C5A-5740-AD39-572AD5769FDC}">
      <dsp:nvSpPr>
        <dsp:cNvPr id="0" name=""/>
        <dsp:cNvSpPr/>
      </dsp:nvSpPr>
      <dsp:spPr>
        <a:xfrm>
          <a:off x="4031622" y="1030343"/>
          <a:ext cx="341569" cy="399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4031622" y="1110257"/>
        <a:ext cx="239098" cy="239743"/>
      </dsp:txXfrm>
    </dsp:sp>
    <dsp:sp modelId="{0ED24EE2-CBA9-5F4C-A0CC-A7D8EE92354F}">
      <dsp:nvSpPr>
        <dsp:cNvPr id="0" name=""/>
        <dsp:cNvSpPr/>
      </dsp:nvSpPr>
      <dsp:spPr>
        <a:xfrm>
          <a:off x="4514974" y="746776"/>
          <a:ext cx="1611174" cy="9667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Schrittweise Erhöhung des Faktors </a:t>
          </a:r>
          <a:r>
            <a:rPr lang="el-GR" sz="1000" i="1" kern="1200" dirty="0"/>
            <a:t>λ</a:t>
          </a:r>
          <a:endParaRPr lang="de-DE" sz="1000" kern="1200" dirty="0"/>
        </a:p>
      </dsp:txBody>
      <dsp:txXfrm>
        <a:off x="4543288" y="775090"/>
        <a:ext cx="1554546" cy="910076"/>
      </dsp:txXfrm>
    </dsp:sp>
    <dsp:sp modelId="{CA22AEDD-E278-6D44-B5C8-2EE9A4B2CFF5}">
      <dsp:nvSpPr>
        <dsp:cNvPr id="0" name=""/>
        <dsp:cNvSpPr/>
      </dsp:nvSpPr>
      <dsp:spPr>
        <a:xfrm>
          <a:off x="6287266" y="1030343"/>
          <a:ext cx="341569" cy="399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6287266" y="1110257"/>
        <a:ext cx="239098" cy="239743"/>
      </dsp:txXfrm>
    </dsp:sp>
    <dsp:sp modelId="{943BC90E-2A09-AC4C-B9A2-6839CC26EF34}">
      <dsp:nvSpPr>
        <dsp:cNvPr id="0" name=""/>
        <dsp:cNvSpPr/>
      </dsp:nvSpPr>
      <dsp:spPr>
        <a:xfrm>
          <a:off x="6770619" y="746776"/>
          <a:ext cx="1611174" cy="9667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Streichung derjenigen Investitionen aus dem Programm, deren       negativ wird</a:t>
          </a:r>
        </a:p>
      </dsp:txBody>
      <dsp:txXfrm>
        <a:off x="6798933" y="775090"/>
        <a:ext cx="1554546" cy="910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621E0-0D8B-FC4A-B8DD-1D213BF1960F}">
      <dsp:nvSpPr>
        <dsp:cNvPr id="0" name=""/>
        <dsp:cNvSpPr/>
      </dsp:nvSpPr>
      <dsp:spPr>
        <a:xfrm>
          <a:off x="3023150" y="1838259"/>
          <a:ext cx="1754492" cy="1754492"/>
        </a:xfrm>
        <a:prstGeom prst="ellipse">
          <a:avLst/>
        </a:prstGeom>
        <a:solidFill>
          <a:schemeClr val="accent5"/>
        </a:solidFill>
        <a:ln w="2642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Kritik am Ansatz von Dean</a:t>
          </a:r>
        </a:p>
      </dsp:txBody>
      <dsp:txXfrm>
        <a:off x="3280089" y="2095198"/>
        <a:ext cx="1240614" cy="1240614"/>
      </dsp:txXfrm>
    </dsp:sp>
    <dsp:sp modelId="{31B26F5B-D774-0045-B88B-FC6FED870661}">
      <dsp:nvSpPr>
        <dsp:cNvPr id="0" name=""/>
        <dsp:cNvSpPr/>
      </dsp:nvSpPr>
      <dsp:spPr>
        <a:xfrm rot="11700000">
          <a:off x="1695474" y="2049705"/>
          <a:ext cx="1306382" cy="500030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803D317-AC74-E540-8229-228970F28159}">
      <dsp:nvSpPr>
        <dsp:cNvPr id="0" name=""/>
        <dsp:cNvSpPr/>
      </dsp:nvSpPr>
      <dsp:spPr>
        <a:xfrm>
          <a:off x="884347" y="1463955"/>
          <a:ext cx="1666768" cy="1333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Kapitalkosten und Kapitalverwendung sind nicht immer unabhängig voneinander</a:t>
          </a:r>
        </a:p>
      </dsp:txBody>
      <dsp:txXfrm>
        <a:off x="923401" y="1503009"/>
        <a:ext cx="1588660" cy="1255306"/>
      </dsp:txXfrm>
    </dsp:sp>
    <dsp:sp modelId="{3FD0F98F-DDCA-AE43-B6B5-8E8E3826DB2B}">
      <dsp:nvSpPr>
        <dsp:cNvPr id="0" name=""/>
        <dsp:cNvSpPr/>
      </dsp:nvSpPr>
      <dsp:spPr>
        <a:xfrm rot="14700000">
          <a:off x="2568281" y="1009534"/>
          <a:ext cx="1306382" cy="500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291E4-1BE6-E54F-876A-9A6EB088F9E2}">
      <dsp:nvSpPr>
        <dsp:cNvPr id="0" name=""/>
        <dsp:cNvSpPr/>
      </dsp:nvSpPr>
      <dsp:spPr>
        <a:xfrm>
          <a:off x="2112038" y="849"/>
          <a:ext cx="1666768" cy="1333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Wiederanlageprämisse des internen Zinses</a:t>
          </a:r>
        </a:p>
      </dsp:txBody>
      <dsp:txXfrm>
        <a:off x="2151092" y="39903"/>
        <a:ext cx="1588660" cy="1255306"/>
      </dsp:txXfrm>
    </dsp:sp>
    <dsp:sp modelId="{72FB4E8E-4F46-5D4C-AD7E-8130A4827397}">
      <dsp:nvSpPr>
        <dsp:cNvPr id="0" name=""/>
        <dsp:cNvSpPr/>
      </dsp:nvSpPr>
      <dsp:spPr>
        <a:xfrm rot="17700000">
          <a:off x="3926129" y="1009534"/>
          <a:ext cx="1306382" cy="500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34B068-8127-6845-909D-B8761FB6B350}">
      <dsp:nvSpPr>
        <dsp:cNvPr id="0" name=""/>
        <dsp:cNvSpPr/>
      </dsp:nvSpPr>
      <dsp:spPr>
        <a:xfrm>
          <a:off x="4021986" y="849"/>
          <a:ext cx="1666768" cy="1333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Steuerliche Behandlung von FK-Kosten und EK-Zinsen</a:t>
          </a:r>
        </a:p>
      </dsp:txBody>
      <dsp:txXfrm>
        <a:off x="4061040" y="39903"/>
        <a:ext cx="1588660" cy="1255306"/>
      </dsp:txXfrm>
    </dsp:sp>
    <dsp:sp modelId="{1C74FFC1-A323-6747-AD3E-F32E92276D0A}">
      <dsp:nvSpPr>
        <dsp:cNvPr id="0" name=""/>
        <dsp:cNvSpPr/>
      </dsp:nvSpPr>
      <dsp:spPr>
        <a:xfrm rot="20700000">
          <a:off x="4798936" y="2049705"/>
          <a:ext cx="1306382" cy="500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4C152-2B1B-984E-AE64-ABDE325A02B9}">
      <dsp:nvSpPr>
        <dsp:cNvPr id="0" name=""/>
        <dsp:cNvSpPr/>
      </dsp:nvSpPr>
      <dsp:spPr>
        <a:xfrm>
          <a:off x="5249677" y="1463955"/>
          <a:ext cx="1666768" cy="1333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hade val="86000"/>
                <a:satMod val="140000"/>
              </a:schemeClr>
            </a:gs>
            <a:gs pos="45000">
              <a:schemeClr val="dk1">
                <a:tint val="48000"/>
                <a:satMod val="150000"/>
              </a:schemeClr>
            </a:gs>
            <a:gs pos="100000">
              <a:schemeClr val="dk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Optimierung des Investitionsprogrammes nur für den Zeitpunkt </a:t>
          </a:r>
          <a:r>
            <a:rPr lang="de-DE" sz="1100" i="1" kern="1200" dirty="0"/>
            <a:t>t</a:t>
          </a:r>
          <a:r>
            <a:rPr lang="de-DE" sz="1100" i="1" kern="1200" baseline="-25000" dirty="0"/>
            <a:t>0</a:t>
          </a:r>
          <a:endParaRPr lang="de-DE" sz="1100" kern="1200" dirty="0"/>
        </a:p>
      </dsp:txBody>
      <dsp:txXfrm>
        <a:off x="5288731" y="1503009"/>
        <a:ext cx="1588660" cy="125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145-7186-5E4F-82C8-EF9437B1F933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315D-357B-FF4F-90A3-A39D45B2A5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6467-23B7-FB4F-888B-64D2357714EF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7AA0-1474-5647-B70C-4956639E2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EB1-6C24-A84A-91CF-D547EBBF95D3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0A82-5395-CF4C-8FA0-90EF05B03021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A8E-A763-B842-857A-71353F832585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2F9-F919-AE49-8DE5-B1486E299F37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B3CD-76FA-734E-9250-757FBCF9EB20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A0E-6A40-524D-98FF-755699846860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3B9A-D4B0-934A-9E19-4D9A267FC519}" type="datetime1">
              <a:rPr lang="de-DE" smtClean="0"/>
              <a:t>20.09.2019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A84-DC51-D640-AA83-FCB62599E798}" type="datetime1">
              <a:rPr lang="de-DE" smtClean="0"/>
              <a:t>20.09.2019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42B-8B8D-C444-92C8-4B0B8DE14333}" type="datetime1">
              <a:rPr lang="de-DE" smtClean="0"/>
              <a:t>20.09.2019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AE8-15EB-3D4A-A32E-5E6D884157F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4BAF-E471-CB40-8C34-07417076ACB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ABB694-BBCA-4148-A305-5544807F15D7}" type="datetime1">
              <a:rPr lang="de-DE" smtClean="0"/>
              <a:t>20.09.2019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cap="none" dirty="0">
                <a:latin typeface="Arial"/>
                <a:cs typeface="Arial"/>
              </a:rPr>
              <a:t>Investitionstheorie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200" cap="none" dirty="0">
                <a:latin typeface="Arial"/>
                <a:cs typeface="Arial"/>
              </a:rPr>
              <a:t>und 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600" cap="none" dirty="0">
                <a:latin typeface="Arial"/>
                <a:cs typeface="Arial"/>
              </a:rPr>
              <a:t>Investitionsrechnung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2628900"/>
            <a:ext cx="6968046" cy="575060"/>
          </a:xfrm>
        </p:spPr>
        <p:txBody>
          <a:bodyPr>
            <a:normAutofit/>
          </a:bodyPr>
          <a:lstStyle/>
          <a:p>
            <a:r>
              <a:rPr lang="de-DE" sz="1600" dirty="0"/>
              <a:t>Folien zum Lehrbuch: Walther Busse von </a:t>
            </a:r>
            <a:r>
              <a:rPr lang="de-DE" sz="1600" dirty="0" err="1"/>
              <a:t>Colbe</a:t>
            </a:r>
            <a:r>
              <a:rPr lang="de-DE" sz="1600"/>
              <a:t> / Frank Witte</a:t>
            </a:r>
            <a:endParaRPr lang="de-DE" sz="16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5799" y="3420900"/>
            <a:ext cx="8262709" cy="847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Kapitel 6: </a:t>
            </a:r>
          </a:p>
          <a:p>
            <a:r>
              <a:rPr lang="de-DE" dirty="0"/>
              <a:t>Investitionsprogrammentscheidungen unter Sicherheit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54" y="4577682"/>
            <a:ext cx="2222659" cy="508603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60A40FD-DE5C-4611-91DB-196DDD2E1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95202"/>
              </p:ext>
            </p:extLst>
          </p:nvPr>
        </p:nvGraphicFramePr>
        <p:xfrm>
          <a:off x="6977063" y="288925"/>
          <a:ext cx="155733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2520360" imgH="3602520" progId="Photoshop.Image.13">
                  <p:embed/>
                </p:oleObj>
              </mc:Choice>
              <mc:Fallback>
                <p:oleObj name="Image" r:id="rId4" imgW="2520360" imgH="36025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B4AFB1-7574-4CEC-A784-AE313DE42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7063" y="288925"/>
                        <a:ext cx="1557337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98484210"/>
              </p:ext>
            </p:extLst>
          </p:nvPr>
        </p:nvGraphicFramePr>
        <p:xfrm>
          <a:off x="665601" y="1408779"/>
          <a:ext cx="7800793" cy="359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2B82FB-D54F-4576-8072-18A07537848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1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518418522"/>
              </p:ext>
            </p:extLst>
          </p:nvPr>
        </p:nvGraphicFramePr>
        <p:xfrm>
          <a:off x="457199" y="1574626"/>
          <a:ext cx="8385479" cy="246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8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367720"/>
            <a:ext cx="321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Ansatz von Lorie und Savage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9"/>
          <a:srcRect l="5783" r="73211"/>
          <a:stretch/>
        </p:blipFill>
        <p:spPr>
          <a:xfrm>
            <a:off x="2635973" y="3385097"/>
            <a:ext cx="1767805" cy="8526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7200" y="4492293"/>
            <a:ext cx="64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/>
              </a:rPr>
              <a:t> Gleiches Ergebnis wie beim Kapitalwertratenansatz, denn:</a:t>
            </a:r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10"/>
          <a:srcRect l="41782" t="9570" r="43913" b="25220"/>
          <a:stretch/>
        </p:blipFill>
        <p:spPr>
          <a:xfrm>
            <a:off x="6793411" y="4390670"/>
            <a:ext cx="824796" cy="58799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9"/>
          <a:srcRect l="19737" r="73211"/>
          <a:stretch/>
        </p:blipFill>
        <p:spPr>
          <a:xfrm>
            <a:off x="987745" y="3374565"/>
            <a:ext cx="593435" cy="852693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9"/>
          <a:srcRect l="19737" r="78022"/>
          <a:stretch/>
        </p:blipFill>
        <p:spPr>
          <a:xfrm>
            <a:off x="5620279" y="3408617"/>
            <a:ext cx="188609" cy="852693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V="1">
            <a:off x="5820646" y="3669099"/>
            <a:ext cx="0" cy="236426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11"/>
          <a:srcRect l="36374" r="37114"/>
          <a:stretch/>
        </p:blipFill>
        <p:spPr>
          <a:xfrm>
            <a:off x="7056030" y="3408617"/>
            <a:ext cx="2043220" cy="763874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E41EC3C-CE1A-450A-A24A-9672540AF04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367720"/>
            <a:ext cx="321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Ansatz von Lorie und Savage</a:t>
            </a:r>
          </a:p>
        </p:txBody>
      </p:sp>
      <p:sp>
        <p:nvSpPr>
          <p:cNvPr id="14" name="Rechteck 13"/>
          <p:cNvSpPr/>
          <p:nvPr/>
        </p:nvSpPr>
        <p:spPr>
          <a:xfrm>
            <a:off x="7387426" y="47201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244</a:t>
            </a:r>
          </a:p>
        </p:txBody>
      </p:sp>
      <p:pic>
        <p:nvPicPr>
          <p:cNvPr id="15" name="Grafik 8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036575"/>
            <a:ext cx="7082874" cy="25983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9C2BE7-850F-4C6B-99C7-16C03813C16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99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6.3.3 Programmbestimmung nach dem internen Zinssatz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22952"/>
            <a:ext cx="195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Ansatz von Dean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" y="1940388"/>
            <a:ext cx="8432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1.) Sortierung der isolierten Investitionsobjekte nach sinkenden internen Zinsen </a:t>
            </a:r>
            <a:r>
              <a:rPr lang="de-DE" i="1" dirty="0" err="1"/>
              <a:t>r</a:t>
            </a:r>
            <a:r>
              <a:rPr lang="de-DE" i="1" baseline="-25000" dirty="0" err="1"/>
              <a:t>j</a:t>
            </a:r>
            <a:endParaRPr lang="de-DE" i="1" baseline="-25000" dirty="0"/>
          </a:p>
          <a:p>
            <a:r>
              <a:rPr lang="de-DE" dirty="0"/>
              <a:t>2.) Sortierung der Finanzquellen nach steigenden Kosten (EK und FK)</a:t>
            </a:r>
          </a:p>
          <a:p>
            <a:pPr marL="285750" indent="-285750">
              <a:buFont typeface="Wingdings" charset="0"/>
              <a:buChar char="à"/>
            </a:pPr>
            <a:endParaRPr lang="de-DE" dirty="0"/>
          </a:p>
          <a:p>
            <a:pPr marL="285750" indent="-285750">
              <a:buFont typeface="Wingdings" charset="0"/>
              <a:buChar char="à"/>
            </a:pPr>
            <a:endParaRPr lang="de-DE" dirty="0"/>
          </a:p>
          <a:p>
            <a:pPr marL="285750" indent="-285750">
              <a:buFont typeface="Wingdings" charset="0"/>
              <a:buChar char="à"/>
            </a:pPr>
            <a:r>
              <a:rPr lang="de-DE" dirty="0"/>
              <a:t>Graphische Ermittlung des Finanzbedarfs durch Kumulation der Anfangsauszahlung</a:t>
            </a:r>
            <a:endParaRPr lang="de-DE" i="1" baseline="-25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BA7E063-E1F6-4074-81CB-5F41986A46C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5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99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6.3.3 Programmbestimmung nach dem internen Zinssatz</a:t>
            </a:r>
          </a:p>
        </p:txBody>
      </p:sp>
      <p:sp>
        <p:nvSpPr>
          <p:cNvPr id="12" name="Rechteck 11"/>
          <p:cNvSpPr/>
          <p:nvPr/>
        </p:nvSpPr>
        <p:spPr>
          <a:xfrm>
            <a:off x="7387426" y="47201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246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422952"/>
            <a:ext cx="296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Ansatz von Dean - Beispiel</a:t>
            </a:r>
          </a:p>
        </p:txBody>
      </p:sp>
      <p:pic>
        <p:nvPicPr>
          <p:cNvPr id="13" name="Grafik 15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" y="2286385"/>
            <a:ext cx="4936490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57200" y="4151256"/>
            <a:ext cx="753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/>
              </a:rPr>
              <a:t> Graphische Darstellung der Investitionsobjekte und Finanzmittelarten </a:t>
            </a:r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6BE6F80-A0BB-4D88-AB07-C057CC6418A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1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99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6.3.3 Programmbestimmung nach dem internen Zinssatz</a:t>
            </a:r>
          </a:p>
        </p:txBody>
      </p:sp>
      <p:pic>
        <p:nvPicPr>
          <p:cNvPr id="10" name="Grafik 15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0" y="1421129"/>
            <a:ext cx="6821547" cy="3615326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7387426" y="47201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246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026317D-BA1B-4971-A186-61F48F61CAB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8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99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6.3.3 Programmbestimmung nach dem internen Zinssatz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65579822"/>
              </p:ext>
            </p:extLst>
          </p:nvPr>
        </p:nvGraphicFramePr>
        <p:xfrm>
          <a:off x="665601" y="1408779"/>
          <a:ext cx="7800793" cy="359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E0AF15-58AF-4D6B-BA93-2DCA6C6BCB7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5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6.5 Zusammenfassung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37139" y="1143000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Entscheidungen über Investitionen werden häufig nicht isoliert, sondern in Zusammenhang mit anderen Investitionen getroffen. 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" y="1143000"/>
            <a:ext cx="2036449" cy="369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Investitions-programm-entscheidungen unter Sicherheit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37139" y="2130835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Vielfach stehen nicht unbegrenzte Finanzmittel zur Verfügung.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sym typeface="Wingdings"/>
              </a:rPr>
              <a:t> Investitionsbudget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37139" y="3114717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Insbesondere Sachinvestitionen sind häufig nicht unbeschränkt teilbar.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37139" y="4082983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Analytische und graphische Lösungen sind nur in relativ einfachen Fällen zugänglich.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CA76021-6223-4DDD-8D19-CF3072903E1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6.1 Problemstellung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76087" y="2859949"/>
            <a:ext cx="1610972" cy="67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Investitions-programm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6016" y="1705192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Kombination isolierter Einzelinvestitionen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66016" y="3941062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Kombination sich ergänzender Einzelinvestitionen</a:t>
            </a:r>
          </a:p>
        </p:txBody>
      </p:sp>
      <p:cxnSp>
        <p:nvCxnSpPr>
          <p:cNvPr id="14" name="Gerade Verbindung 13"/>
          <p:cNvCxnSpPr>
            <a:stCxn id="11" idx="0"/>
            <a:endCxn id="12" idx="1"/>
          </p:cNvCxnSpPr>
          <p:nvPr/>
        </p:nvCxnSpPr>
        <p:spPr>
          <a:xfrm flipV="1">
            <a:off x="1581573" y="2207035"/>
            <a:ext cx="3384443" cy="652914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1" idx="2"/>
            <a:endCxn id="13" idx="1"/>
          </p:cNvCxnSpPr>
          <p:nvPr/>
        </p:nvCxnSpPr>
        <p:spPr>
          <a:xfrm>
            <a:off x="1581573" y="3539739"/>
            <a:ext cx="3384443" cy="903166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387059" y="2824669"/>
            <a:ext cx="20008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Art und Umfang</a:t>
            </a:r>
          </a:p>
          <a:p>
            <a:r>
              <a:rPr lang="de-DE" sz="1400" dirty="0"/>
              <a:t>Nebenbedingungen</a:t>
            </a:r>
          </a:p>
          <a:p>
            <a:r>
              <a:rPr lang="de-DE" sz="1400" dirty="0"/>
              <a:t>(Budgetrestriktionen...)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76087" y="1429939"/>
            <a:ext cx="16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Optimierung: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F9186C3-1C31-4EB4-9F49-C05139BE551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6.2 Klassischer Lösungsansatz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1364152"/>
            <a:ext cx="58657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Annahmen:</a:t>
            </a:r>
          </a:p>
          <a:p>
            <a:pPr marL="285750" indent="-285750">
              <a:buFontTx/>
              <a:buChar char="-"/>
            </a:pPr>
            <a:r>
              <a:rPr lang="de-DE" dirty="0"/>
              <a:t>beliebige Teilbarkeit der Investitionsobjekte</a:t>
            </a:r>
          </a:p>
          <a:p>
            <a:pPr marL="285750" indent="-285750">
              <a:buFontTx/>
              <a:buChar char="-"/>
            </a:pPr>
            <a:r>
              <a:rPr lang="de-DE" dirty="0"/>
              <a:t>vollkommener Kapitalmarkt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einperiodische</a:t>
            </a:r>
            <a:r>
              <a:rPr lang="de-DE" dirty="0"/>
              <a:t> Planung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u="sng" dirty="0"/>
              <a:t>Bestimmung des optimalen Investitionsbetrags </a:t>
            </a:r>
            <a:r>
              <a:rPr lang="de-DE" i="1" u="sng" dirty="0" err="1"/>
              <a:t>B</a:t>
            </a:r>
            <a:r>
              <a:rPr lang="de-DE" i="1" u="sng" baseline="-25000" dirty="0" err="1"/>
              <a:t>opt</a:t>
            </a:r>
            <a:endParaRPr lang="de-DE" i="1" u="sng" dirty="0"/>
          </a:p>
          <a:p>
            <a:pPr marL="285750" indent="-285750">
              <a:buFontTx/>
              <a:buChar char="-"/>
            </a:pPr>
            <a:r>
              <a:rPr lang="de-DE" dirty="0"/>
              <a:t>wenn Grenzkapitalkosten </a:t>
            </a:r>
            <a:r>
              <a:rPr lang="de-DE" i="1" dirty="0"/>
              <a:t>i</a:t>
            </a:r>
            <a:r>
              <a:rPr lang="de-DE" dirty="0"/>
              <a:t> = fallende Grenzrendite </a:t>
            </a:r>
            <a:r>
              <a:rPr lang="de-DE" i="1" dirty="0" err="1"/>
              <a:t>r</a:t>
            </a:r>
            <a:r>
              <a:rPr lang="de-DE" i="1" dirty="0"/>
              <a:t>‘</a:t>
            </a:r>
            <a:r>
              <a:rPr lang="de-DE" dirty="0"/>
              <a:t> </a:t>
            </a:r>
          </a:p>
          <a:p>
            <a:r>
              <a:rPr lang="de-DE" dirty="0">
                <a:sym typeface="Wingdings"/>
              </a:rPr>
              <a:t> Interner Zins!</a:t>
            </a:r>
            <a:endParaRPr lang="de-D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40AF1F-D227-4536-8F92-8605E8DBCB8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3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6.2 Klassischer Lösungsansatz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5" name="Grafik 15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82" y="1302448"/>
            <a:ext cx="5034915" cy="306197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56606" y="4364418"/>
            <a:ext cx="539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Optimaler Investitionsbetrag </a:t>
            </a:r>
            <a:r>
              <a:rPr lang="de-DE" sz="1400" i="1" dirty="0" err="1"/>
              <a:t>B</a:t>
            </a:r>
            <a:r>
              <a:rPr lang="de-DE" sz="1400" i="1" baseline="-25000" dirty="0" err="1"/>
              <a:t>opt</a:t>
            </a:r>
            <a:r>
              <a:rPr lang="de-DE" sz="1400" dirty="0"/>
              <a:t> bei konstanten Kapitalkosten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E6E57C-3570-4574-A847-B8B5AEB26F4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12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6.3.1 Begriff und Formen der Kapitalrationierung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377054" y="1940391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Kapitalrationierung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77054" y="3433423"/>
            <a:ext cx="2259566" cy="10036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Verfügbare Geldmittel für Investitionszwecke sind knapp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13054" y="2069747"/>
            <a:ext cx="1350482" cy="7567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Extern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644845" y="2069747"/>
            <a:ext cx="1350482" cy="7567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Intern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62544" y="3034062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</a:t>
            </a:r>
          </a:p>
        </p:txBody>
      </p:sp>
      <p:sp>
        <p:nvSpPr>
          <p:cNvPr id="14" name="Rechteck 13"/>
          <p:cNvSpPr/>
          <p:nvPr/>
        </p:nvSpPr>
        <p:spPr>
          <a:xfrm>
            <a:off x="542697" y="3433423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Kapitalaufnahmezins </a:t>
            </a:r>
            <a:r>
              <a:rPr lang="de-DE" sz="1400" i="1" dirty="0" err="1"/>
              <a:t>i</a:t>
            </a:r>
            <a:r>
              <a:rPr lang="de-DE" sz="1400" i="1" baseline="-25000" dirty="0" err="1"/>
              <a:t>z</a:t>
            </a:r>
            <a:endParaRPr lang="de-DE" sz="1400" dirty="0"/>
          </a:p>
          <a:p>
            <a:pPr algn="ctr"/>
            <a:r>
              <a:rPr lang="de-DE" sz="1400" dirty="0"/>
              <a:t>&gt;</a:t>
            </a:r>
          </a:p>
          <a:p>
            <a:pPr algn="ctr"/>
            <a:r>
              <a:rPr lang="de-DE" sz="1400" dirty="0"/>
              <a:t>Kalkulationszins </a:t>
            </a:r>
            <a:r>
              <a:rPr lang="de-DE" sz="1400" i="1" dirty="0"/>
              <a:t>i</a:t>
            </a:r>
            <a:endParaRPr lang="de-DE" sz="1400" dirty="0"/>
          </a:p>
        </p:txBody>
      </p:sp>
      <p:sp>
        <p:nvSpPr>
          <p:cNvPr id="15" name="Rechteck 14"/>
          <p:cNvSpPr/>
          <p:nvPr/>
        </p:nvSpPr>
        <p:spPr>
          <a:xfrm>
            <a:off x="6186495" y="3433423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Mindestverzinsung-anspruch</a:t>
            </a:r>
          </a:p>
          <a:p>
            <a:pPr algn="ctr"/>
            <a:r>
              <a:rPr lang="de-DE" sz="1400" i="1" dirty="0" err="1"/>
              <a:t>r</a:t>
            </a:r>
            <a:r>
              <a:rPr lang="de-DE" sz="1400" dirty="0"/>
              <a:t> ≥ </a:t>
            </a:r>
            <a:r>
              <a:rPr lang="de-DE" sz="1400" i="1" dirty="0"/>
              <a:t>i</a:t>
            </a:r>
            <a:endParaRPr lang="de-DE" sz="1400" dirty="0"/>
          </a:p>
        </p:txBody>
      </p:sp>
      <p:cxnSp>
        <p:nvCxnSpPr>
          <p:cNvPr id="17" name="Gerade Verbindung 16"/>
          <p:cNvCxnSpPr>
            <a:stCxn id="10" idx="1"/>
            <a:endCxn id="12" idx="3"/>
          </p:cNvCxnSpPr>
          <p:nvPr/>
        </p:nvCxnSpPr>
        <p:spPr>
          <a:xfrm flipH="1">
            <a:off x="2363536" y="2442234"/>
            <a:ext cx="1013518" cy="5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0" idx="3"/>
            <a:endCxn id="13" idx="1"/>
          </p:cNvCxnSpPr>
          <p:nvPr/>
        </p:nvCxnSpPr>
        <p:spPr>
          <a:xfrm>
            <a:off x="5636620" y="2442234"/>
            <a:ext cx="1008225" cy="5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2" idx="2"/>
            <a:endCxn id="14" idx="0"/>
          </p:cNvCxnSpPr>
          <p:nvPr/>
        </p:nvCxnSpPr>
        <p:spPr>
          <a:xfrm flipH="1">
            <a:off x="1672479" y="2826476"/>
            <a:ext cx="0" cy="606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2"/>
            <a:endCxn id="15" idx="0"/>
          </p:cNvCxnSpPr>
          <p:nvPr/>
        </p:nvCxnSpPr>
        <p:spPr>
          <a:xfrm flipH="1">
            <a:off x="7316278" y="2826476"/>
            <a:ext cx="0" cy="606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D9003ED-7F93-4C41-B285-5D04BE91BC7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12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6.3.1 Begriff und Formen der Kapitalrationierung</a:t>
            </a:r>
          </a:p>
        </p:txBody>
      </p:sp>
      <p:pic>
        <p:nvPicPr>
          <p:cNvPr id="20" name="Grafik 15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0" y="1488472"/>
            <a:ext cx="5036185" cy="3146425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738334" y="1817751"/>
            <a:ext cx="3198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Verfügbare Geldmittel für Investitionszwecke sind knapp</a:t>
            </a:r>
          </a:p>
          <a:p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Bei </a:t>
            </a:r>
            <a:r>
              <a:rPr lang="de-DE" sz="1400" i="1" dirty="0">
                <a:sym typeface="Wingdings"/>
              </a:rPr>
              <a:t>B</a:t>
            </a:r>
            <a:r>
              <a:rPr lang="de-DE" sz="1400" baseline="-25000" dirty="0">
                <a:sym typeface="Wingdings"/>
              </a:rPr>
              <a:t>2</a:t>
            </a:r>
            <a:r>
              <a:rPr lang="de-DE" sz="1400" dirty="0">
                <a:sym typeface="Wingdings"/>
              </a:rPr>
              <a:t>: Externe Kapitalrationierung</a:t>
            </a:r>
          </a:p>
          <a:p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/>
              <a:t>Hätte der Investor Finanzmittel in Höhe von </a:t>
            </a:r>
            <a:r>
              <a:rPr lang="de-DE" sz="1400" i="1" dirty="0"/>
              <a:t>B</a:t>
            </a:r>
            <a:r>
              <a:rPr lang="de-DE" sz="1400" i="1" baseline="-25000" dirty="0"/>
              <a:t>4</a:t>
            </a:r>
            <a:r>
              <a:rPr lang="de-DE" sz="1400" dirty="0"/>
              <a:t>, dann würde er intern nur</a:t>
            </a:r>
            <a:r>
              <a:rPr lang="de-DE" sz="1400" i="1" dirty="0"/>
              <a:t> B</a:t>
            </a:r>
            <a:r>
              <a:rPr lang="de-DE" sz="1400" i="1" baseline="-25000" dirty="0"/>
              <a:t>3</a:t>
            </a:r>
            <a:r>
              <a:rPr lang="de-DE" sz="1400" dirty="0"/>
              <a:t> investieren und den Rest (</a:t>
            </a:r>
            <a:r>
              <a:rPr lang="de-DE" sz="1400" i="1" dirty="0"/>
              <a:t>B</a:t>
            </a:r>
            <a:r>
              <a:rPr lang="de-DE" sz="1400" i="1" baseline="-25000" dirty="0"/>
              <a:t>4</a:t>
            </a:r>
            <a:r>
              <a:rPr lang="de-DE" sz="1400" i="1" dirty="0"/>
              <a:t> – B</a:t>
            </a:r>
            <a:r>
              <a:rPr lang="de-DE" sz="1400" i="1" baseline="-25000" dirty="0"/>
              <a:t>3</a:t>
            </a:r>
            <a:r>
              <a:rPr lang="de-DE" sz="1400" dirty="0"/>
              <a:t>) auf dem Kapitalmarkt zum Zinssatz </a:t>
            </a:r>
            <a:r>
              <a:rPr lang="de-DE" sz="1400" i="1" dirty="0"/>
              <a:t>i</a:t>
            </a:r>
            <a:r>
              <a:rPr lang="de-DE" sz="1400" dirty="0"/>
              <a:t> anlegen.</a:t>
            </a: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endParaRPr lang="de-DE" sz="1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CCCA0C-8022-427F-BA31-1CD9D15E8DD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8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35696"/>
            <a:ext cx="591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Maximierung des Gesamtkapitalwertes des Programms: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5579" t="19508" r="65054" b="18089"/>
          <a:stretch/>
        </p:blipFill>
        <p:spPr>
          <a:xfrm>
            <a:off x="2010768" y="2269665"/>
            <a:ext cx="2840341" cy="61151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010768" y="2834142"/>
            <a:ext cx="30450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mit: </a:t>
            </a:r>
          </a:p>
          <a:p>
            <a:r>
              <a:rPr lang="de-DE" sz="1200" i="1" dirty="0" err="1"/>
              <a:t>x</a:t>
            </a:r>
            <a:r>
              <a:rPr lang="de-DE" sz="1200" i="1" baseline="-25000" dirty="0" err="1"/>
              <a:t>j</a:t>
            </a:r>
            <a:r>
              <a:rPr lang="de-DE" sz="1200" dirty="0"/>
              <a:t> = Zahl der Investitionsobjekte vom Typ </a:t>
            </a:r>
            <a:r>
              <a:rPr lang="de-DE" sz="1200" dirty="0" err="1"/>
              <a:t>j</a:t>
            </a:r>
            <a:r>
              <a:rPr lang="de-DE" sz="1200" dirty="0"/>
              <a:t> </a:t>
            </a:r>
          </a:p>
          <a:p>
            <a:r>
              <a:rPr lang="de-DE" sz="1200" i="1" dirty="0"/>
              <a:t>m </a:t>
            </a:r>
            <a:r>
              <a:rPr lang="de-DE" sz="1200" dirty="0"/>
              <a:t>= Zahl unterschiedlicher Typen </a:t>
            </a:r>
          </a:p>
          <a:p>
            <a:r>
              <a:rPr lang="de-DE" sz="1200" i="1" dirty="0"/>
              <a:t>C</a:t>
            </a:r>
            <a:r>
              <a:rPr lang="de-DE" sz="1200" baseline="-25000" dirty="0"/>
              <a:t>0j</a:t>
            </a:r>
            <a:r>
              <a:rPr lang="de-DE" sz="1200" dirty="0"/>
              <a:t> ≥ 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7200" y="3986548"/>
            <a:ext cx="867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>
                <a:sym typeface="Wingdings"/>
              </a:rPr>
              <a:t>Nebenbedingungen:</a:t>
            </a:r>
          </a:p>
          <a:p>
            <a:r>
              <a:rPr lang="de-DE" sz="1400" dirty="0">
                <a:sym typeface="Wingdings"/>
              </a:rPr>
              <a:t>1.) J</a:t>
            </a:r>
            <a:r>
              <a:rPr lang="de-DE" sz="1400" dirty="0"/>
              <a:t>edes Objekt </a:t>
            </a:r>
            <a:r>
              <a:rPr lang="de-DE" sz="1400" i="1" dirty="0" err="1"/>
              <a:t>I</a:t>
            </a:r>
            <a:r>
              <a:rPr lang="de-DE" sz="1400" i="1" baseline="-25000" dirty="0" err="1"/>
              <a:t>j</a:t>
            </a:r>
            <a:r>
              <a:rPr lang="de-DE" sz="1400" i="1" baseline="-25000" dirty="0"/>
              <a:t> </a:t>
            </a:r>
            <a:r>
              <a:rPr lang="de-DE" sz="1400" dirty="0"/>
              <a:t>darf höchstens bis zu einer bestimmten Anzahl </a:t>
            </a:r>
            <a:r>
              <a:rPr lang="de-DE" sz="1400" i="1" dirty="0" err="1"/>
              <a:t>x</a:t>
            </a:r>
            <a:r>
              <a:rPr lang="de-DE" sz="1400" i="1" baseline="-25000" dirty="0" err="1"/>
              <a:t>j</a:t>
            </a:r>
            <a:r>
              <a:rPr lang="de-DE" sz="1400" i="1" baseline="30000" dirty="0" err="1"/>
              <a:t>max</a:t>
            </a:r>
            <a:r>
              <a:rPr lang="de-DE" sz="1400" dirty="0"/>
              <a:t> und </a:t>
            </a:r>
            <a:r>
              <a:rPr lang="de-DE" sz="1400" i="1" dirty="0"/>
              <a:t>ungeteilt</a:t>
            </a:r>
            <a:r>
              <a:rPr lang="de-DE" sz="1400" dirty="0"/>
              <a:t> aufgenommen werden</a:t>
            </a:r>
          </a:p>
          <a:p>
            <a:r>
              <a:rPr lang="de-DE" sz="1400" dirty="0"/>
              <a:t>2.) Die Budgethöhe </a:t>
            </a:r>
            <a:r>
              <a:rPr lang="de-DE" sz="1400" i="1" dirty="0"/>
              <a:t>B</a:t>
            </a:r>
            <a:r>
              <a:rPr lang="de-DE" sz="1400" dirty="0"/>
              <a:t> darf nicht überschritten werden</a:t>
            </a:r>
          </a:p>
          <a:p>
            <a:endParaRPr lang="de-DE" sz="14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146844-4DFC-4779-8A54-E36377F538C6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8719" y="1646390"/>
            <a:ext cx="253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Kapitalwertratenansatz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5987" r="84224"/>
          <a:stretch/>
        </p:blipFill>
        <p:spPr>
          <a:xfrm>
            <a:off x="1850884" y="2881999"/>
            <a:ext cx="975988" cy="10101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2051002"/>
            <a:ext cx="777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Für jedes Objekt wird der Zielbeitrag </a:t>
            </a:r>
            <a:r>
              <a:rPr lang="de-DE" sz="1600" i="1" dirty="0"/>
              <a:t>C</a:t>
            </a:r>
            <a:r>
              <a:rPr lang="de-DE" sz="1600" baseline="-25000" dirty="0"/>
              <a:t>0</a:t>
            </a:r>
            <a:r>
              <a:rPr lang="de-DE" sz="1600" i="1" baseline="-25000" dirty="0"/>
              <a:t>j</a:t>
            </a:r>
            <a:r>
              <a:rPr lang="de-DE" sz="1600" dirty="0"/>
              <a:t> im Verhältnis zur Beanspruchung der knappen Budgetmittel </a:t>
            </a:r>
            <a:r>
              <a:rPr lang="de-DE" sz="1600" i="1" dirty="0"/>
              <a:t>B</a:t>
            </a:r>
            <a:r>
              <a:rPr lang="de-DE" sz="1600" dirty="0"/>
              <a:t> durch die </a:t>
            </a:r>
            <a:r>
              <a:rPr lang="de-DE" sz="1600" i="1" dirty="0"/>
              <a:t>Kapitalwertrate</a:t>
            </a:r>
            <a:r>
              <a:rPr lang="de-DE" sz="1600" dirty="0"/>
              <a:t> </a:t>
            </a:r>
            <a:r>
              <a:rPr lang="de-DE" sz="1600" i="1" dirty="0" err="1"/>
              <a:t>ĉ</a:t>
            </a:r>
            <a:r>
              <a:rPr lang="de-DE" sz="1600" i="1" baseline="-25000" dirty="0" err="1"/>
              <a:t>j</a:t>
            </a:r>
            <a:r>
              <a:rPr lang="de-DE" sz="1600" dirty="0"/>
              <a:t> ausgedruckt:</a:t>
            </a:r>
          </a:p>
          <a:p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458719" y="3988566"/>
            <a:ext cx="817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Je höher </a:t>
            </a:r>
            <a:r>
              <a:rPr lang="de-DE" sz="1600" i="1" dirty="0" err="1"/>
              <a:t>ĉ</a:t>
            </a:r>
            <a:r>
              <a:rPr lang="de-DE" sz="1600" i="1" baseline="-25000" dirty="0" err="1"/>
              <a:t>j</a:t>
            </a:r>
            <a:r>
              <a:rPr lang="de-DE" sz="1600" dirty="0"/>
              <a:t> </a:t>
            </a:r>
            <a:r>
              <a:rPr lang="de-DE" sz="1600" dirty="0">
                <a:sym typeface="Wingdings"/>
              </a:rPr>
              <a:t> desto größer der relevante Zielbetrag</a:t>
            </a:r>
          </a:p>
          <a:p>
            <a:endParaRPr lang="de-DE" dirty="0">
              <a:sym typeface="Wingdings"/>
            </a:endParaRPr>
          </a:p>
          <a:p>
            <a:r>
              <a:rPr lang="de-DE" dirty="0">
                <a:sym typeface="Wingdings"/>
              </a:rPr>
              <a:t> Aufnahme der Objekte in das Programm in der Reihenfolge der fallenden </a:t>
            </a:r>
            <a:r>
              <a:rPr lang="de-DE" i="1" dirty="0" err="1"/>
              <a:t>ĉ</a:t>
            </a:r>
            <a:r>
              <a:rPr lang="de-DE" i="1" baseline="-25000" dirty="0" err="1"/>
              <a:t>j</a:t>
            </a:r>
            <a:r>
              <a:rPr lang="de-DE" dirty="0"/>
              <a:t>.</a:t>
            </a:r>
            <a:r>
              <a:rPr lang="de-DE" dirty="0">
                <a:sym typeface="Wingdings"/>
              </a:rPr>
              <a:t> </a:t>
            </a:r>
            <a:r>
              <a:rPr lang="de-DE" dirty="0"/>
              <a:t>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30B0E91-B0B1-45FC-9E5C-BB11E502A8D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6.3 Kapitalrationierung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626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6.3.2 Programmbestimmung nach dem Kapitalwertkriterium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367720"/>
            <a:ext cx="253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Kapitalwertratenansatz</a:t>
            </a:r>
          </a:p>
        </p:txBody>
      </p:sp>
      <p:sp>
        <p:nvSpPr>
          <p:cNvPr id="11" name="Rechteck 10"/>
          <p:cNvSpPr/>
          <p:nvPr/>
        </p:nvSpPr>
        <p:spPr>
          <a:xfrm>
            <a:off x="7387426" y="47201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242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00" y="1737052"/>
            <a:ext cx="7725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Ein Investor hat die in Tabelle genannten Objekte zur Auswahl. Ihm stehen maximal 100 GE als Budget zur Verfügung:</a:t>
            </a:r>
          </a:p>
          <a:p>
            <a:endParaRPr lang="de-DE" sz="1400" dirty="0"/>
          </a:p>
        </p:txBody>
      </p:sp>
      <p:pic>
        <p:nvPicPr>
          <p:cNvPr id="13" name="Grafik 15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5716"/>
            <a:ext cx="5692695" cy="21591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6609056" y="2745802"/>
            <a:ext cx="2286000" cy="1600438"/>
          </a:xfrm>
          <a:prstGeom prst="rect">
            <a:avLst/>
          </a:prstGeom>
          <a:ln>
            <a:solidFill>
              <a:srgbClr val="292934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/>
              <a:t>Rangfolge gemäß </a:t>
            </a:r>
            <a:r>
              <a:rPr lang="de-DE" sz="1400" i="1" dirty="0" err="1"/>
              <a:t>ĉ</a:t>
            </a:r>
            <a:r>
              <a:rPr lang="de-DE" sz="1400" dirty="0"/>
              <a:t>: </a:t>
            </a:r>
          </a:p>
          <a:p>
            <a:r>
              <a:rPr lang="de-DE" sz="1400" dirty="0"/>
              <a:t>D ≻ C ≻ B ≻ E ≻ A </a:t>
            </a:r>
          </a:p>
          <a:p>
            <a:endParaRPr lang="de-DE" sz="1400" dirty="0"/>
          </a:p>
          <a:p>
            <a:r>
              <a:rPr lang="de-DE" sz="1400" dirty="0"/>
              <a:t>Aber: Das Budget wird nicht voll ausgeschöpft!</a:t>
            </a:r>
          </a:p>
          <a:p>
            <a:endParaRPr lang="de-DE" sz="1400" dirty="0"/>
          </a:p>
          <a:p>
            <a:r>
              <a:rPr lang="de-DE" sz="1400" i="1" dirty="0"/>
              <a:t>C</a:t>
            </a:r>
            <a:r>
              <a:rPr lang="de-DE" sz="1400" baseline="-25000" dirty="0"/>
              <a:t>0</a:t>
            </a:r>
            <a:r>
              <a:rPr lang="de-DE" sz="1400" i="1" baseline="-25000" dirty="0"/>
              <a:t>P</a:t>
            </a:r>
            <a:r>
              <a:rPr lang="de-DE" sz="1400" dirty="0"/>
              <a:t> = 158 und </a:t>
            </a:r>
            <a:r>
              <a:rPr lang="de-DE" sz="1400" i="1" dirty="0" err="1"/>
              <a:t>Σ</a:t>
            </a:r>
            <a:r>
              <a:rPr lang="de-DE" sz="1400" i="1" dirty="0"/>
              <a:t> a</a:t>
            </a:r>
            <a:r>
              <a:rPr lang="de-DE" sz="1400" baseline="-25000" dirty="0"/>
              <a:t>0</a:t>
            </a:r>
            <a:r>
              <a:rPr lang="de-DE" sz="1400" dirty="0"/>
              <a:t> = 95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736E1C4-98B5-4DF5-AA49-586C6C6E03C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789</Words>
  <Application>Microsoft Office PowerPoint</Application>
  <PresentationFormat>Bildschirmpräsentation (16:9)</PresentationFormat>
  <Paragraphs>168</Paragraphs>
  <Slides>17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Klarheit</vt:lpstr>
      <vt:lpstr>Image</vt:lpstr>
      <vt:lpstr>Investitionstheorie und  Investitionsrechnung</vt:lpstr>
      <vt:lpstr>6.1 Problemstellung</vt:lpstr>
      <vt:lpstr>6.2 Klassischer Lösungsansatz</vt:lpstr>
      <vt:lpstr>6.2 Klassischer Lösungsansatz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6.3 Kapitalrationierung</vt:lpstr>
      <vt:lpstr>6.5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Investitionstheorie und  Investitionsrechnung</dc:title>
  <dc:creator>Anja Dethlefsen</dc:creator>
  <cp:lastModifiedBy>Frank Witte</cp:lastModifiedBy>
  <cp:revision>284</cp:revision>
  <dcterms:created xsi:type="dcterms:W3CDTF">2016-03-30T12:56:59Z</dcterms:created>
  <dcterms:modified xsi:type="dcterms:W3CDTF">2019-09-20T12:43:36Z</dcterms:modified>
</cp:coreProperties>
</file>