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68"/>
  </p:notesMasterIdLst>
  <p:handoutMasterIdLst>
    <p:handoutMasterId r:id="rId69"/>
  </p:handoutMasterIdLst>
  <p:sldIdLst>
    <p:sldId id="256" r:id="rId2"/>
    <p:sldId id="291" r:id="rId3"/>
    <p:sldId id="336" r:id="rId4"/>
    <p:sldId id="337" r:id="rId5"/>
    <p:sldId id="309" r:id="rId6"/>
    <p:sldId id="298" r:id="rId7"/>
    <p:sldId id="338" r:id="rId8"/>
    <p:sldId id="339" r:id="rId9"/>
    <p:sldId id="328" r:id="rId10"/>
    <p:sldId id="343" r:id="rId11"/>
    <p:sldId id="341" r:id="rId12"/>
    <p:sldId id="342" r:id="rId13"/>
    <p:sldId id="301" r:id="rId14"/>
    <p:sldId id="340" r:id="rId15"/>
    <p:sldId id="344" r:id="rId16"/>
    <p:sldId id="303" r:id="rId17"/>
    <p:sldId id="345" r:id="rId18"/>
    <p:sldId id="329" r:id="rId19"/>
    <p:sldId id="346" r:id="rId20"/>
    <p:sldId id="330" r:id="rId21"/>
    <p:sldId id="331" r:id="rId22"/>
    <p:sldId id="332" r:id="rId23"/>
    <p:sldId id="347" r:id="rId24"/>
    <p:sldId id="348" r:id="rId25"/>
    <p:sldId id="349" r:id="rId26"/>
    <p:sldId id="350" r:id="rId27"/>
    <p:sldId id="351" r:id="rId28"/>
    <p:sldId id="352" r:id="rId29"/>
    <p:sldId id="353" r:id="rId30"/>
    <p:sldId id="354" r:id="rId31"/>
    <p:sldId id="333" r:id="rId32"/>
    <p:sldId id="371" r:id="rId33"/>
    <p:sldId id="372" r:id="rId34"/>
    <p:sldId id="373" r:id="rId35"/>
    <p:sldId id="374" r:id="rId36"/>
    <p:sldId id="375" r:id="rId37"/>
    <p:sldId id="376" r:id="rId38"/>
    <p:sldId id="377" r:id="rId39"/>
    <p:sldId id="378" r:id="rId40"/>
    <p:sldId id="379" r:id="rId41"/>
    <p:sldId id="380" r:id="rId42"/>
    <p:sldId id="381" r:id="rId43"/>
    <p:sldId id="382" r:id="rId44"/>
    <p:sldId id="386" r:id="rId45"/>
    <p:sldId id="383" r:id="rId46"/>
    <p:sldId id="384" r:id="rId47"/>
    <p:sldId id="385" r:id="rId48"/>
    <p:sldId id="334" r:id="rId49"/>
    <p:sldId id="355" r:id="rId50"/>
    <p:sldId id="356" r:id="rId51"/>
    <p:sldId id="357" r:id="rId52"/>
    <p:sldId id="358" r:id="rId53"/>
    <p:sldId id="359" r:id="rId54"/>
    <p:sldId id="360" r:id="rId55"/>
    <p:sldId id="361" r:id="rId56"/>
    <p:sldId id="335" r:id="rId57"/>
    <p:sldId id="363" r:id="rId58"/>
    <p:sldId id="364" r:id="rId59"/>
    <p:sldId id="362" r:id="rId60"/>
    <p:sldId id="365" r:id="rId61"/>
    <p:sldId id="367" r:id="rId62"/>
    <p:sldId id="368" r:id="rId63"/>
    <p:sldId id="369" r:id="rId64"/>
    <p:sldId id="370" r:id="rId65"/>
    <p:sldId id="366" r:id="rId66"/>
    <p:sldId id="264" r:id="rId6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38" d="100"/>
          <a:sy n="138" d="100"/>
        </p:scale>
        <p:origin x="756" y="120"/>
      </p:cViewPr>
      <p:guideLst>
        <p:guide orient="horz"/>
        <p:guide pos="57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FA4DC9-6E34-7649-8413-C5AD72CB5C99}" type="doc">
      <dgm:prSet loTypeId="urn:microsoft.com/office/officeart/2005/8/layout/radial4" loCatId="" qsTypeId="urn:microsoft.com/office/officeart/2005/8/quickstyle/simple3" qsCatId="simple" csTypeId="urn:microsoft.com/office/officeart/2005/8/colors/accent1_2" csCatId="accent1" phldr="1"/>
      <dgm:spPr/>
      <dgm:t>
        <a:bodyPr/>
        <a:lstStyle/>
        <a:p>
          <a:endParaRPr lang="de-DE"/>
        </a:p>
      </dgm:t>
    </dgm:pt>
    <dgm:pt modelId="{BD3722DA-246C-C944-B63C-33BCDB18C587}">
      <dgm:prSet phldrT="[Text]"/>
      <dgm:spPr/>
      <dgm:t>
        <a:bodyPr/>
        <a:lstStyle/>
        <a:p>
          <a:r>
            <a:rPr lang="de-DE" b="1" dirty="0"/>
            <a:t>Zahlungs-strom</a:t>
          </a:r>
        </a:p>
      </dgm:t>
    </dgm:pt>
    <dgm:pt modelId="{0308FF08-522F-974E-A89B-C0C91C649D70}" type="parTrans" cxnId="{0276AE50-32EA-0A4A-97D5-27C3CE80A27F}">
      <dgm:prSet/>
      <dgm:spPr/>
      <dgm:t>
        <a:bodyPr/>
        <a:lstStyle/>
        <a:p>
          <a:endParaRPr lang="de-DE"/>
        </a:p>
      </dgm:t>
    </dgm:pt>
    <dgm:pt modelId="{7692BDBC-B44C-F942-A02A-F054899BDC5A}" type="sibTrans" cxnId="{0276AE50-32EA-0A4A-97D5-27C3CE80A27F}">
      <dgm:prSet/>
      <dgm:spPr/>
      <dgm:t>
        <a:bodyPr/>
        <a:lstStyle/>
        <a:p>
          <a:endParaRPr lang="de-DE"/>
        </a:p>
      </dgm:t>
    </dgm:pt>
    <dgm:pt modelId="{0FF00AAB-061F-E742-A55D-5E5CA30BBAD6}">
      <dgm:prSet phldrT="[Text]"/>
      <dgm:spPr/>
      <dgm:t>
        <a:bodyPr/>
        <a:lstStyle/>
        <a:p>
          <a:r>
            <a:rPr lang="de-DE" dirty="0"/>
            <a:t>Verhalten der Kunden</a:t>
          </a:r>
        </a:p>
      </dgm:t>
    </dgm:pt>
    <dgm:pt modelId="{2FCDB0D7-BF66-EF43-884C-3F9F9EB564D4}" type="parTrans" cxnId="{5A79FD97-97DA-C443-8220-15661CCB3D16}">
      <dgm:prSet/>
      <dgm:spPr/>
      <dgm:t>
        <a:bodyPr/>
        <a:lstStyle/>
        <a:p>
          <a:endParaRPr lang="de-DE"/>
        </a:p>
      </dgm:t>
    </dgm:pt>
    <dgm:pt modelId="{87A2562D-BB9A-B541-AE7C-6EE288846C35}" type="sibTrans" cxnId="{5A79FD97-97DA-C443-8220-15661CCB3D16}">
      <dgm:prSet/>
      <dgm:spPr/>
      <dgm:t>
        <a:bodyPr/>
        <a:lstStyle/>
        <a:p>
          <a:endParaRPr lang="de-DE"/>
        </a:p>
      </dgm:t>
    </dgm:pt>
    <dgm:pt modelId="{5904271D-3FA3-0F40-95F9-5026DAC3B666}">
      <dgm:prSet phldrT="[Text]"/>
      <dgm:spPr/>
      <dgm:t>
        <a:bodyPr/>
        <a:lstStyle/>
        <a:p>
          <a:r>
            <a:rPr lang="de-DE" dirty="0"/>
            <a:t>Verhalten der Mitarbeiter</a:t>
          </a:r>
        </a:p>
      </dgm:t>
    </dgm:pt>
    <dgm:pt modelId="{4958E0D9-2917-2743-B227-07CE50A4D017}" type="parTrans" cxnId="{F7514D63-B65D-8A43-A85D-59C42B3DD4E5}">
      <dgm:prSet/>
      <dgm:spPr/>
      <dgm:t>
        <a:bodyPr/>
        <a:lstStyle/>
        <a:p>
          <a:endParaRPr lang="de-DE"/>
        </a:p>
      </dgm:t>
    </dgm:pt>
    <dgm:pt modelId="{1FD5B58B-45C5-7445-9FDA-8C4BDBD0D71B}" type="sibTrans" cxnId="{F7514D63-B65D-8A43-A85D-59C42B3DD4E5}">
      <dgm:prSet/>
      <dgm:spPr/>
      <dgm:t>
        <a:bodyPr/>
        <a:lstStyle/>
        <a:p>
          <a:endParaRPr lang="de-DE"/>
        </a:p>
      </dgm:t>
    </dgm:pt>
    <dgm:pt modelId="{51901994-97D7-3E48-B4AE-02E9B57ACE27}">
      <dgm:prSet phldrT="[Text]"/>
      <dgm:spPr/>
      <dgm:t>
        <a:bodyPr/>
        <a:lstStyle/>
        <a:p>
          <a:r>
            <a:rPr lang="de-DE" dirty="0"/>
            <a:t>Verhalten der Lieferanten</a:t>
          </a:r>
        </a:p>
      </dgm:t>
    </dgm:pt>
    <dgm:pt modelId="{AAA702B4-E712-1249-B65E-762CD2686C64}" type="parTrans" cxnId="{99AF8B4C-8547-F947-9724-CDCD324EB0B9}">
      <dgm:prSet/>
      <dgm:spPr/>
      <dgm:t>
        <a:bodyPr/>
        <a:lstStyle/>
        <a:p>
          <a:endParaRPr lang="de-DE"/>
        </a:p>
      </dgm:t>
    </dgm:pt>
    <dgm:pt modelId="{D7BB1264-AF79-1348-AD7B-F0A6A346C6DD}" type="sibTrans" cxnId="{99AF8B4C-8547-F947-9724-CDCD324EB0B9}">
      <dgm:prSet/>
      <dgm:spPr/>
      <dgm:t>
        <a:bodyPr/>
        <a:lstStyle/>
        <a:p>
          <a:endParaRPr lang="de-DE"/>
        </a:p>
      </dgm:t>
    </dgm:pt>
    <dgm:pt modelId="{9CD48C05-4629-9D4C-922A-920FF4B84DB0}">
      <dgm:prSet phldrT="[Text]"/>
      <dgm:spPr/>
      <dgm:t>
        <a:bodyPr/>
        <a:lstStyle/>
        <a:p>
          <a:r>
            <a:rPr lang="de-DE" dirty="0"/>
            <a:t>Verhalten der Konkurrenten</a:t>
          </a:r>
        </a:p>
      </dgm:t>
    </dgm:pt>
    <dgm:pt modelId="{DD52FAE6-6423-1E4F-B099-52DAD95FF03D}" type="parTrans" cxnId="{E051CBDC-1428-CD4F-95FD-0B8514B48ED7}">
      <dgm:prSet/>
      <dgm:spPr/>
      <dgm:t>
        <a:bodyPr/>
        <a:lstStyle/>
        <a:p>
          <a:endParaRPr lang="de-DE"/>
        </a:p>
      </dgm:t>
    </dgm:pt>
    <dgm:pt modelId="{EF1878D8-BECD-C74E-B63D-E8906D3F3636}" type="sibTrans" cxnId="{E051CBDC-1428-CD4F-95FD-0B8514B48ED7}">
      <dgm:prSet/>
      <dgm:spPr/>
      <dgm:t>
        <a:bodyPr/>
        <a:lstStyle/>
        <a:p>
          <a:endParaRPr lang="de-DE"/>
        </a:p>
      </dgm:t>
    </dgm:pt>
    <dgm:pt modelId="{ECBA7303-322F-BC43-8477-19AF4E097C5F}">
      <dgm:prSet phldrT="[Text]"/>
      <dgm:spPr/>
      <dgm:t>
        <a:bodyPr/>
        <a:lstStyle/>
        <a:p>
          <a:r>
            <a:rPr lang="de-DE" dirty="0"/>
            <a:t>Recht &amp; Verwaltung</a:t>
          </a:r>
        </a:p>
      </dgm:t>
    </dgm:pt>
    <dgm:pt modelId="{AB087F69-B400-4842-BE7D-D6D1B13BF762}" type="parTrans" cxnId="{B62B7E58-61AF-7E44-B9D0-ABB3022D7E4D}">
      <dgm:prSet/>
      <dgm:spPr/>
      <dgm:t>
        <a:bodyPr/>
        <a:lstStyle/>
        <a:p>
          <a:endParaRPr lang="de-DE"/>
        </a:p>
      </dgm:t>
    </dgm:pt>
    <dgm:pt modelId="{09054E1A-2C0E-294A-B77A-486A0D5A4979}" type="sibTrans" cxnId="{B62B7E58-61AF-7E44-B9D0-ABB3022D7E4D}">
      <dgm:prSet/>
      <dgm:spPr/>
      <dgm:t>
        <a:bodyPr/>
        <a:lstStyle/>
        <a:p>
          <a:endParaRPr lang="de-DE"/>
        </a:p>
      </dgm:t>
    </dgm:pt>
    <dgm:pt modelId="{865658C4-9EF3-664E-A121-69F2961A088F}" type="pres">
      <dgm:prSet presAssocID="{BCFA4DC9-6E34-7649-8413-C5AD72CB5C99}" presName="cycle" presStyleCnt="0">
        <dgm:presLayoutVars>
          <dgm:chMax val="1"/>
          <dgm:dir/>
          <dgm:animLvl val="ctr"/>
          <dgm:resizeHandles val="exact"/>
        </dgm:presLayoutVars>
      </dgm:prSet>
      <dgm:spPr/>
    </dgm:pt>
    <dgm:pt modelId="{F7DA215C-79A8-E045-A7F5-AF7ED24BEC2C}" type="pres">
      <dgm:prSet presAssocID="{BD3722DA-246C-C944-B63C-33BCDB18C587}" presName="centerShape" presStyleLbl="node0" presStyleIdx="0" presStyleCnt="1"/>
      <dgm:spPr/>
    </dgm:pt>
    <dgm:pt modelId="{0881A51F-A4B1-FD48-B653-C11F05C58E1E}" type="pres">
      <dgm:prSet presAssocID="{2FCDB0D7-BF66-EF43-884C-3F9F9EB564D4}" presName="parTrans" presStyleLbl="bgSibTrans2D1" presStyleIdx="0" presStyleCnt="5"/>
      <dgm:spPr/>
    </dgm:pt>
    <dgm:pt modelId="{38A827C3-1F65-C340-819D-EB6CC5452140}" type="pres">
      <dgm:prSet presAssocID="{0FF00AAB-061F-E742-A55D-5E5CA30BBAD6}" presName="node" presStyleLbl="node1" presStyleIdx="0" presStyleCnt="5">
        <dgm:presLayoutVars>
          <dgm:bulletEnabled val="1"/>
        </dgm:presLayoutVars>
      </dgm:prSet>
      <dgm:spPr/>
    </dgm:pt>
    <dgm:pt modelId="{798FA20C-4E0E-0549-A683-1E73E634EBA6}" type="pres">
      <dgm:prSet presAssocID="{4958E0D9-2917-2743-B227-07CE50A4D017}" presName="parTrans" presStyleLbl="bgSibTrans2D1" presStyleIdx="1" presStyleCnt="5"/>
      <dgm:spPr/>
    </dgm:pt>
    <dgm:pt modelId="{90D3CCBC-6DA3-B04A-9D64-D7B98FE2FFB9}" type="pres">
      <dgm:prSet presAssocID="{5904271D-3FA3-0F40-95F9-5026DAC3B666}" presName="node" presStyleLbl="node1" presStyleIdx="1" presStyleCnt="5">
        <dgm:presLayoutVars>
          <dgm:bulletEnabled val="1"/>
        </dgm:presLayoutVars>
      </dgm:prSet>
      <dgm:spPr/>
    </dgm:pt>
    <dgm:pt modelId="{2CF553C8-DCCE-734B-8298-EC5B589FBA49}" type="pres">
      <dgm:prSet presAssocID="{AAA702B4-E712-1249-B65E-762CD2686C64}" presName="parTrans" presStyleLbl="bgSibTrans2D1" presStyleIdx="2" presStyleCnt="5"/>
      <dgm:spPr/>
    </dgm:pt>
    <dgm:pt modelId="{1A0FA3BE-AF28-FB47-8ADB-C537A597BAC6}" type="pres">
      <dgm:prSet presAssocID="{51901994-97D7-3E48-B4AE-02E9B57ACE27}" presName="node" presStyleLbl="node1" presStyleIdx="2" presStyleCnt="5">
        <dgm:presLayoutVars>
          <dgm:bulletEnabled val="1"/>
        </dgm:presLayoutVars>
      </dgm:prSet>
      <dgm:spPr/>
    </dgm:pt>
    <dgm:pt modelId="{FFCC1E8F-4E37-8D44-AE30-EB68D45C63CB}" type="pres">
      <dgm:prSet presAssocID="{DD52FAE6-6423-1E4F-B099-52DAD95FF03D}" presName="parTrans" presStyleLbl="bgSibTrans2D1" presStyleIdx="3" presStyleCnt="5"/>
      <dgm:spPr/>
    </dgm:pt>
    <dgm:pt modelId="{51C878AD-76BB-A64C-8B0F-6418AC6C46CC}" type="pres">
      <dgm:prSet presAssocID="{9CD48C05-4629-9D4C-922A-920FF4B84DB0}" presName="node" presStyleLbl="node1" presStyleIdx="3" presStyleCnt="5">
        <dgm:presLayoutVars>
          <dgm:bulletEnabled val="1"/>
        </dgm:presLayoutVars>
      </dgm:prSet>
      <dgm:spPr/>
    </dgm:pt>
    <dgm:pt modelId="{D65BBB31-B563-4A48-9115-1E1A348AB178}" type="pres">
      <dgm:prSet presAssocID="{AB087F69-B400-4842-BE7D-D6D1B13BF762}" presName="parTrans" presStyleLbl="bgSibTrans2D1" presStyleIdx="4" presStyleCnt="5"/>
      <dgm:spPr/>
    </dgm:pt>
    <dgm:pt modelId="{8B5AC389-5000-5846-8C4F-28F95F97ECB3}" type="pres">
      <dgm:prSet presAssocID="{ECBA7303-322F-BC43-8477-19AF4E097C5F}" presName="node" presStyleLbl="node1" presStyleIdx="4" presStyleCnt="5">
        <dgm:presLayoutVars>
          <dgm:bulletEnabled val="1"/>
        </dgm:presLayoutVars>
      </dgm:prSet>
      <dgm:spPr/>
    </dgm:pt>
  </dgm:ptLst>
  <dgm:cxnLst>
    <dgm:cxn modelId="{9D853604-EBED-964A-87D2-CE3E1A0D9CA1}" type="presOf" srcId="{BCFA4DC9-6E34-7649-8413-C5AD72CB5C99}" destId="{865658C4-9EF3-664E-A121-69F2961A088F}" srcOrd="0" destOrd="0" presId="urn:microsoft.com/office/officeart/2005/8/layout/radial4"/>
    <dgm:cxn modelId="{D288B818-C220-8641-9D1B-3A7FB7074C27}" type="presOf" srcId="{0FF00AAB-061F-E742-A55D-5E5CA30BBAD6}" destId="{38A827C3-1F65-C340-819D-EB6CC5452140}" srcOrd="0" destOrd="0" presId="urn:microsoft.com/office/officeart/2005/8/layout/radial4"/>
    <dgm:cxn modelId="{E1D8483D-C4E4-9844-A68E-2CDEFB29A250}" type="presOf" srcId="{9CD48C05-4629-9D4C-922A-920FF4B84DB0}" destId="{51C878AD-76BB-A64C-8B0F-6418AC6C46CC}" srcOrd="0" destOrd="0" presId="urn:microsoft.com/office/officeart/2005/8/layout/radial4"/>
    <dgm:cxn modelId="{F7514D63-B65D-8A43-A85D-59C42B3DD4E5}" srcId="{BD3722DA-246C-C944-B63C-33BCDB18C587}" destId="{5904271D-3FA3-0F40-95F9-5026DAC3B666}" srcOrd="1" destOrd="0" parTransId="{4958E0D9-2917-2743-B227-07CE50A4D017}" sibTransId="{1FD5B58B-45C5-7445-9FDA-8C4BDBD0D71B}"/>
    <dgm:cxn modelId="{99AF8B4C-8547-F947-9724-CDCD324EB0B9}" srcId="{BD3722DA-246C-C944-B63C-33BCDB18C587}" destId="{51901994-97D7-3E48-B4AE-02E9B57ACE27}" srcOrd="2" destOrd="0" parTransId="{AAA702B4-E712-1249-B65E-762CD2686C64}" sibTransId="{D7BB1264-AF79-1348-AD7B-F0A6A346C6DD}"/>
    <dgm:cxn modelId="{DA35086E-D0FB-0444-B5C6-66C731ADD57C}" type="presOf" srcId="{51901994-97D7-3E48-B4AE-02E9B57ACE27}" destId="{1A0FA3BE-AF28-FB47-8ADB-C537A597BAC6}" srcOrd="0" destOrd="0" presId="urn:microsoft.com/office/officeart/2005/8/layout/radial4"/>
    <dgm:cxn modelId="{76202770-EE1D-E846-B277-CBFB6E0E0BAB}" type="presOf" srcId="{BD3722DA-246C-C944-B63C-33BCDB18C587}" destId="{F7DA215C-79A8-E045-A7F5-AF7ED24BEC2C}" srcOrd="0" destOrd="0" presId="urn:microsoft.com/office/officeart/2005/8/layout/radial4"/>
    <dgm:cxn modelId="{0276AE50-32EA-0A4A-97D5-27C3CE80A27F}" srcId="{BCFA4DC9-6E34-7649-8413-C5AD72CB5C99}" destId="{BD3722DA-246C-C944-B63C-33BCDB18C587}" srcOrd="0" destOrd="0" parTransId="{0308FF08-522F-974E-A89B-C0C91C649D70}" sibTransId="{7692BDBC-B44C-F942-A02A-F054899BDC5A}"/>
    <dgm:cxn modelId="{E3B76756-9B5D-3D4A-8DEA-F9D4414FBC20}" type="presOf" srcId="{4958E0D9-2917-2743-B227-07CE50A4D017}" destId="{798FA20C-4E0E-0549-A683-1E73E634EBA6}" srcOrd="0" destOrd="0" presId="urn:microsoft.com/office/officeart/2005/8/layout/radial4"/>
    <dgm:cxn modelId="{B62B7E58-61AF-7E44-B9D0-ABB3022D7E4D}" srcId="{BD3722DA-246C-C944-B63C-33BCDB18C587}" destId="{ECBA7303-322F-BC43-8477-19AF4E097C5F}" srcOrd="4" destOrd="0" parTransId="{AB087F69-B400-4842-BE7D-D6D1B13BF762}" sibTransId="{09054E1A-2C0E-294A-B77A-486A0D5A4979}"/>
    <dgm:cxn modelId="{CF71A37A-9950-C448-8BE5-48CC594D1639}" type="presOf" srcId="{ECBA7303-322F-BC43-8477-19AF4E097C5F}" destId="{8B5AC389-5000-5846-8C4F-28F95F97ECB3}" srcOrd="0" destOrd="0" presId="urn:microsoft.com/office/officeart/2005/8/layout/radial4"/>
    <dgm:cxn modelId="{6D0D8A8F-2839-5A44-8987-59E4CD023E6C}" type="presOf" srcId="{2FCDB0D7-BF66-EF43-884C-3F9F9EB564D4}" destId="{0881A51F-A4B1-FD48-B653-C11F05C58E1E}" srcOrd="0" destOrd="0" presId="urn:microsoft.com/office/officeart/2005/8/layout/radial4"/>
    <dgm:cxn modelId="{5A79FD97-97DA-C443-8220-15661CCB3D16}" srcId="{BD3722DA-246C-C944-B63C-33BCDB18C587}" destId="{0FF00AAB-061F-E742-A55D-5E5CA30BBAD6}" srcOrd="0" destOrd="0" parTransId="{2FCDB0D7-BF66-EF43-884C-3F9F9EB564D4}" sibTransId="{87A2562D-BB9A-B541-AE7C-6EE288846C35}"/>
    <dgm:cxn modelId="{60106BB5-3258-0241-8A55-7679160E13B1}" type="presOf" srcId="{AAA702B4-E712-1249-B65E-762CD2686C64}" destId="{2CF553C8-DCCE-734B-8298-EC5B589FBA49}" srcOrd="0" destOrd="0" presId="urn:microsoft.com/office/officeart/2005/8/layout/radial4"/>
    <dgm:cxn modelId="{FA2C71C1-E9ED-1148-AC27-988BB13DA758}" type="presOf" srcId="{DD52FAE6-6423-1E4F-B099-52DAD95FF03D}" destId="{FFCC1E8F-4E37-8D44-AE30-EB68D45C63CB}" srcOrd="0" destOrd="0" presId="urn:microsoft.com/office/officeart/2005/8/layout/radial4"/>
    <dgm:cxn modelId="{E051CBDC-1428-CD4F-95FD-0B8514B48ED7}" srcId="{BD3722DA-246C-C944-B63C-33BCDB18C587}" destId="{9CD48C05-4629-9D4C-922A-920FF4B84DB0}" srcOrd="3" destOrd="0" parTransId="{DD52FAE6-6423-1E4F-B099-52DAD95FF03D}" sibTransId="{EF1878D8-BECD-C74E-B63D-E8906D3F3636}"/>
    <dgm:cxn modelId="{7589DDE3-4761-1445-8442-C486F5261393}" type="presOf" srcId="{AB087F69-B400-4842-BE7D-D6D1B13BF762}" destId="{D65BBB31-B563-4A48-9115-1E1A348AB178}" srcOrd="0" destOrd="0" presId="urn:microsoft.com/office/officeart/2005/8/layout/radial4"/>
    <dgm:cxn modelId="{3BFF03EB-EBCC-1240-9769-97FAE8D123FC}" type="presOf" srcId="{5904271D-3FA3-0F40-95F9-5026DAC3B666}" destId="{90D3CCBC-6DA3-B04A-9D64-D7B98FE2FFB9}" srcOrd="0" destOrd="0" presId="urn:microsoft.com/office/officeart/2005/8/layout/radial4"/>
    <dgm:cxn modelId="{EEFA1B16-AF69-304C-A018-D0662C4EF980}" type="presParOf" srcId="{865658C4-9EF3-664E-A121-69F2961A088F}" destId="{F7DA215C-79A8-E045-A7F5-AF7ED24BEC2C}" srcOrd="0" destOrd="0" presId="urn:microsoft.com/office/officeart/2005/8/layout/radial4"/>
    <dgm:cxn modelId="{2DC8A3BB-70D8-E44A-B091-13965DB0E86B}" type="presParOf" srcId="{865658C4-9EF3-664E-A121-69F2961A088F}" destId="{0881A51F-A4B1-FD48-B653-C11F05C58E1E}" srcOrd="1" destOrd="0" presId="urn:microsoft.com/office/officeart/2005/8/layout/radial4"/>
    <dgm:cxn modelId="{7D186BE5-9F6D-904F-9C83-FCB678D06648}" type="presParOf" srcId="{865658C4-9EF3-664E-A121-69F2961A088F}" destId="{38A827C3-1F65-C340-819D-EB6CC5452140}" srcOrd="2" destOrd="0" presId="urn:microsoft.com/office/officeart/2005/8/layout/radial4"/>
    <dgm:cxn modelId="{2184348E-8795-0246-9B38-7CA6EDD5D9B7}" type="presParOf" srcId="{865658C4-9EF3-664E-A121-69F2961A088F}" destId="{798FA20C-4E0E-0549-A683-1E73E634EBA6}" srcOrd="3" destOrd="0" presId="urn:microsoft.com/office/officeart/2005/8/layout/radial4"/>
    <dgm:cxn modelId="{1F4CCDA1-8C41-2744-A63C-8FEC09BDD5CC}" type="presParOf" srcId="{865658C4-9EF3-664E-A121-69F2961A088F}" destId="{90D3CCBC-6DA3-B04A-9D64-D7B98FE2FFB9}" srcOrd="4" destOrd="0" presId="urn:microsoft.com/office/officeart/2005/8/layout/radial4"/>
    <dgm:cxn modelId="{5B04D8D4-7229-314E-A0B1-34F5F0A7B129}" type="presParOf" srcId="{865658C4-9EF3-664E-A121-69F2961A088F}" destId="{2CF553C8-DCCE-734B-8298-EC5B589FBA49}" srcOrd="5" destOrd="0" presId="urn:microsoft.com/office/officeart/2005/8/layout/radial4"/>
    <dgm:cxn modelId="{5434D02B-47B8-5248-A9AB-0CBF6D7AB65D}" type="presParOf" srcId="{865658C4-9EF3-664E-A121-69F2961A088F}" destId="{1A0FA3BE-AF28-FB47-8ADB-C537A597BAC6}" srcOrd="6" destOrd="0" presId="urn:microsoft.com/office/officeart/2005/8/layout/radial4"/>
    <dgm:cxn modelId="{7E9C19CF-96C7-4D45-B888-406E6C1A7FDB}" type="presParOf" srcId="{865658C4-9EF3-664E-A121-69F2961A088F}" destId="{FFCC1E8F-4E37-8D44-AE30-EB68D45C63CB}" srcOrd="7" destOrd="0" presId="urn:microsoft.com/office/officeart/2005/8/layout/radial4"/>
    <dgm:cxn modelId="{7229D7EE-BA9F-D34E-9FDE-5B02B27D1918}" type="presParOf" srcId="{865658C4-9EF3-664E-A121-69F2961A088F}" destId="{51C878AD-76BB-A64C-8B0F-6418AC6C46CC}" srcOrd="8" destOrd="0" presId="urn:microsoft.com/office/officeart/2005/8/layout/radial4"/>
    <dgm:cxn modelId="{69DFABBA-1065-4F44-8622-DA3F80B38F6A}" type="presParOf" srcId="{865658C4-9EF3-664E-A121-69F2961A088F}" destId="{D65BBB31-B563-4A48-9115-1E1A348AB178}" srcOrd="9" destOrd="0" presId="urn:microsoft.com/office/officeart/2005/8/layout/radial4"/>
    <dgm:cxn modelId="{D9F71A32-0BDA-DD48-AEE2-FF2D82CEEEFD}" type="presParOf" srcId="{865658C4-9EF3-664E-A121-69F2961A088F}" destId="{8B5AC389-5000-5846-8C4F-28F95F97ECB3}" srcOrd="10"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C806AA-C587-704A-88CF-6ECC5424437A}"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de-DE"/>
        </a:p>
      </dgm:t>
    </dgm:pt>
    <dgm:pt modelId="{16AA868E-6F51-C441-9AC8-D88125447A38}">
      <dgm:prSet phldrT="[Text]">
        <dgm:style>
          <a:lnRef idx="1">
            <a:schemeClr val="accent4"/>
          </a:lnRef>
          <a:fillRef idx="2">
            <a:schemeClr val="accent4"/>
          </a:fillRef>
          <a:effectRef idx="1">
            <a:schemeClr val="accent4"/>
          </a:effectRef>
          <a:fontRef idx="minor">
            <a:schemeClr val="dk1"/>
          </a:fontRef>
        </dgm:style>
      </dgm:prSet>
      <dgm:spPr/>
      <dgm:t>
        <a:bodyPr/>
        <a:lstStyle/>
        <a:p>
          <a:r>
            <a:rPr lang="de-DE" dirty="0"/>
            <a:t>Korrekturverfahren</a:t>
          </a:r>
        </a:p>
      </dgm:t>
    </dgm:pt>
    <dgm:pt modelId="{00685D19-FC24-4144-A530-3B41C0F5DCC3}" type="parTrans" cxnId="{96056F75-9B9C-AB41-B954-A49DFF9C0058}">
      <dgm:prSet/>
      <dgm:spPr/>
      <dgm:t>
        <a:bodyPr/>
        <a:lstStyle/>
        <a:p>
          <a:endParaRPr lang="de-DE"/>
        </a:p>
      </dgm:t>
    </dgm:pt>
    <dgm:pt modelId="{080DD4D4-D298-AA47-95BD-FDE98CE2CEC5}" type="sibTrans" cxnId="{96056F75-9B9C-AB41-B954-A49DFF9C0058}">
      <dgm:prSet/>
      <dgm:spPr/>
      <dgm:t>
        <a:bodyPr/>
        <a:lstStyle/>
        <a:p>
          <a:endParaRPr lang="de-DE"/>
        </a:p>
      </dgm:t>
    </dgm:pt>
    <dgm:pt modelId="{5EC84BE3-02B5-3D4A-AAAC-75D9B6616AF6}">
      <dgm:prSet phldrT="[Text]"/>
      <dgm:spPr/>
      <dgm:t>
        <a:bodyPr/>
        <a:lstStyle/>
        <a:p>
          <a:r>
            <a:rPr lang="de-DE" dirty="0"/>
            <a:t>Korrektur der erwarteten Inputgrößen (Kalkulationszins, Zahlungen, Nutzungsdauer...)</a:t>
          </a:r>
        </a:p>
      </dgm:t>
    </dgm:pt>
    <dgm:pt modelId="{3E91DC94-42F4-1B42-A4E8-98721313442E}" type="parTrans" cxnId="{57E0D784-F2C3-5647-B421-C7E3D95A90DB}">
      <dgm:prSet/>
      <dgm:spPr/>
      <dgm:t>
        <a:bodyPr/>
        <a:lstStyle/>
        <a:p>
          <a:endParaRPr lang="de-DE"/>
        </a:p>
      </dgm:t>
    </dgm:pt>
    <dgm:pt modelId="{9FE6AC96-9882-D94F-A210-AC070D5F8E3A}" type="sibTrans" cxnId="{57E0D784-F2C3-5647-B421-C7E3D95A90DB}">
      <dgm:prSet/>
      <dgm:spPr/>
      <dgm:t>
        <a:bodyPr/>
        <a:lstStyle/>
        <a:p>
          <a:endParaRPr lang="de-DE"/>
        </a:p>
      </dgm:t>
    </dgm:pt>
    <dgm:pt modelId="{DF380AB3-C157-EE4F-8321-F8C0C4F0BDE0}">
      <dgm:prSet phldrT="[Text]"/>
      <dgm:spPr/>
      <dgm:t>
        <a:bodyPr/>
        <a:lstStyle/>
        <a:p>
          <a:r>
            <a:rPr lang="de-DE" dirty="0" err="1"/>
            <a:t>Risikozu</a:t>
          </a:r>
          <a:r>
            <a:rPr lang="de-DE" dirty="0"/>
            <a:t>- und </a:t>
          </a:r>
          <a:r>
            <a:rPr lang="de-DE" dirty="0" err="1"/>
            <a:t>abschläge</a:t>
          </a:r>
          <a:endParaRPr lang="de-DE" dirty="0"/>
        </a:p>
      </dgm:t>
    </dgm:pt>
    <dgm:pt modelId="{2B37DCFC-0A34-CF43-8980-50A4C6839594}" type="parTrans" cxnId="{504C00C6-7FFD-6746-94B9-046752854A00}">
      <dgm:prSet/>
      <dgm:spPr/>
      <dgm:t>
        <a:bodyPr/>
        <a:lstStyle/>
        <a:p>
          <a:endParaRPr lang="de-DE"/>
        </a:p>
      </dgm:t>
    </dgm:pt>
    <dgm:pt modelId="{571D8E5C-710F-D541-BDEB-898B91B8E1AA}" type="sibTrans" cxnId="{504C00C6-7FFD-6746-94B9-046752854A00}">
      <dgm:prSet/>
      <dgm:spPr/>
      <dgm:t>
        <a:bodyPr/>
        <a:lstStyle/>
        <a:p>
          <a:endParaRPr lang="de-DE"/>
        </a:p>
      </dgm:t>
    </dgm:pt>
    <dgm:pt modelId="{571D2419-0CD0-E24B-A350-518A53D06A8E}">
      <dgm:prSet phldrT="[Text]">
        <dgm:style>
          <a:lnRef idx="1">
            <a:schemeClr val="accent4"/>
          </a:lnRef>
          <a:fillRef idx="2">
            <a:schemeClr val="accent4"/>
          </a:fillRef>
          <a:effectRef idx="1">
            <a:schemeClr val="accent4"/>
          </a:effectRef>
          <a:fontRef idx="minor">
            <a:schemeClr val="dk1"/>
          </a:fontRef>
        </dgm:style>
      </dgm:prSet>
      <dgm:spPr/>
      <dgm:t>
        <a:bodyPr/>
        <a:lstStyle/>
        <a:p>
          <a:r>
            <a:rPr lang="de-DE" dirty="0" err="1"/>
            <a:t>Szenariotechnik</a:t>
          </a:r>
          <a:endParaRPr lang="de-DE" dirty="0"/>
        </a:p>
      </dgm:t>
    </dgm:pt>
    <dgm:pt modelId="{BD49ACA1-9D26-FF4B-966B-4186A9EC79FF}" type="parTrans" cxnId="{DD1E0027-F95C-2444-A862-4EBE557CA12B}">
      <dgm:prSet/>
      <dgm:spPr/>
      <dgm:t>
        <a:bodyPr/>
        <a:lstStyle/>
        <a:p>
          <a:endParaRPr lang="de-DE"/>
        </a:p>
      </dgm:t>
    </dgm:pt>
    <dgm:pt modelId="{9C259225-2808-364A-9CAA-D754D9F1BE12}" type="sibTrans" cxnId="{DD1E0027-F95C-2444-A862-4EBE557CA12B}">
      <dgm:prSet/>
      <dgm:spPr/>
      <dgm:t>
        <a:bodyPr/>
        <a:lstStyle/>
        <a:p>
          <a:endParaRPr lang="de-DE"/>
        </a:p>
      </dgm:t>
    </dgm:pt>
    <dgm:pt modelId="{2BF21C67-6036-A14B-B432-0D9EAE5FFD58}">
      <dgm:prSet phldrT="[Text]"/>
      <dgm:spPr/>
      <dgm:t>
        <a:bodyPr/>
        <a:lstStyle/>
        <a:p>
          <a:r>
            <a:rPr lang="de-DE" dirty="0"/>
            <a:t>Auf der Basis mehrerer unterschiedlicher positiver bis negativer Einschätzungen über die Zukunft werden einzelne Rechnungen, beispielsweise zur Zielgröße Kapitalwert, angestellt und gegenüber gestellt</a:t>
          </a:r>
        </a:p>
      </dgm:t>
    </dgm:pt>
    <dgm:pt modelId="{6AB6F5A8-829D-3D40-BA78-AFB907639BD7}" type="parTrans" cxnId="{E43C67AD-8421-D744-B66A-436609EBABE4}">
      <dgm:prSet/>
      <dgm:spPr/>
      <dgm:t>
        <a:bodyPr/>
        <a:lstStyle/>
        <a:p>
          <a:endParaRPr lang="de-DE"/>
        </a:p>
      </dgm:t>
    </dgm:pt>
    <dgm:pt modelId="{3BA58DA7-EFF1-624F-B37D-CCFB3617C8C4}" type="sibTrans" cxnId="{E43C67AD-8421-D744-B66A-436609EBABE4}">
      <dgm:prSet/>
      <dgm:spPr/>
      <dgm:t>
        <a:bodyPr/>
        <a:lstStyle/>
        <a:p>
          <a:endParaRPr lang="de-DE"/>
        </a:p>
      </dgm:t>
    </dgm:pt>
    <dgm:pt modelId="{C713A667-DEE0-B343-9E38-40C0B97F9ACE}">
      <dgm:prSet phldrT="[Text]">
        <dgm:style>
          <a:lnRef idx="1">
            <a:schemeClr val="accent4"/>
          </a:lnRef>
          <a:fillRef idx="2">
            <a:schemeClr val="accent4"/>
          </a:fillRef>
          <a:effectRef idx="1">
            <a:schemeClr val="accent4"/>
          </a:effectRef>
          <a:fontRef idx="minor">
            <a:schemeClr val="dk1"/>
          </a:fontRef>
        </dgm:style>
      </dgm:prSet>
      <dgm:spPr/>
      <dgm:t>
        <a:bodyPr/>
        <a:lstStyle/>
        <a:p>
          <a:r>
            <a:rPr lang="de-DE" dirty="0"/>
            <a:t>Sensitivitätsanalyse</a:t>
          </a:r>
        </a:p>
      </dgm:t>
    </dgm:pt>
    <dgm:pt modelId="{947E9302-0B49-9440-AC8F-21F01C2274A1}" type="parTrans" cxnId="{2BC32ED6-786B-DD42-82C6-C986A45429CA}">
      <dgm:prSet/>
      <dgm:spPr/>
      <dgm:t>
        <a:bodyPr/>
        <a:lstStyle/>
        <a:p>
          <a:endParaRPr lang="de-DE"/>
        </a:p>
      </dgm:t>
    </dgm:pt>
    <dgm:pt modelId="{23442BA1-764E-2342-82E2-CD5C8594CD8F}" type="sibTrans" cxnId="{2BC32ED6-786B-DD42-82C6-C986A45429CA}">
      <dgm:prSet/>
      <dgm:spPr/>
      <dgm:t>
        <a:bodyPr/>
        <a:lstStyle/>
        <a:p>
          <a:endParaRPr lang="de-DE"/>
        </a:p>
      </dgm:t>
    </dgm:pt>
    <dgm:pt modelId="{B1726CD3-54B2-0043-969C-86CCCDF7033C}">
      <dgm:prSet phldrT="[Text]"/>
      <dgm:spPr/>
      <dgm:t>
        <a:bodyPr/>
        <a:lstStyle/>
        <a:p>
          <a:r>
            <a:rPr lang="de-DE" dirty="0"/>
            <a:t>Ermittlung der Wahrscheinlichkeitsverteilung der Zielgröße</a:t>
          </a:r>
        </a:p>
      </dgm:t>
    </dgm:pt>
    <dgm:pt modelId="{D5CF243B-B586-B046-8D2A-E019C63ED982}" type="parTrans" cxnId="{F1A2A421-5616-C44A-9584-0A5521828C78}">
      <dgm:prSet/>
      <dgm:spPr/>
      <dgm:t>
        <a:bodyPr/>
        <a:lstStyle/>
        <a:p>
          <a:endParaRPr lang="de-DE"/>
        </a:p>
      </dgm:t>
    </dgm:pt>
    <dgm:pt modelId="{BFA9109E-8485-E24D-B90E-12021D1D72A3}" type="sibTrans" cxnId="{F1A2A421-5616-C44A-9584-0A5521828C78}">
      <dgm:prSet/>
      <dgm:spPr/>
      <dgm:t>
        <a:bodyPr/>
        <a:lstStyle/>
        <a:p>
          <a:endParaRPr lang="de-DE"/>
        </a:p>
      </dgm:t>
    </dgm:pt>
    <dgm:pt modelId="{846582B0-8B02-E348-8CE8-DBD8D247E059}">
      <dgm:prSet phldrT="[Text]"/>
      <dgm:spPr/>
      <dgm:t>
        <a:bodyPr/>
        <a:lstStyle/>
        <a:p>
          <a:r>
            <a:rPr lang="de-DE" dirty="0"/>
            <a:t>Analytischer Weg oder Simulation</a:t>
          </a:r>
        </a:p>
      </dgm:t>
    </dgm:pt>
    <dgm:pt modelId="{5A32471A-A41A-1D4B-B98A-FD6B86058C11}" type="parTrans" cxnId="{42766171-D036-6841-BA54-9C7E6149206F}">
      <dgm:prSet/>
      <dgm:spPr/>
      <dgm:t>
        <a:bodyPr/>
        <a:lstStyle/>
        <a:p>
          <a:endParaRPr lang="de-DE"/>
        </a:p>
      </dgm:t>
    </dgm:pt>
    <dgm:pt modelId="{E840345E-9A2D-1345-BBDB-2FB40E0DD89B}" type="sibTrans" cxnId="{42766171-D036-6841-BA54-9C7E6149206F}">
      <dgm:prSet/>
      <dgm:spPr/>
      <dgm:t>
        <a:bodyPr/>
        <a:lstStyle/>
        <a:p>
          <a:endParaRPr lang="de-DE"/>
        </a:p>
      </dgm:t>
    </dgm:pt>
    <dgm:pt modelId="{2D2978FF-AB26-5B49-B9ED-1CB97CDA37C8}">
      <dgm:prSet phldrT="[Text]">
        <dgm:style>
          <a:lnRef idx="1">
            <a:schemeClr val="accent4"/>
          </a:lnRef>
          <a:fillRef idx="2">
            <a:schemeClr val="accent4"/>
          </a:fillRef>
          <a:effectRef idx="1">
            <a:schemeClr val="accent4"/>
          </a:effectRef>
          <a:fontRef idx="minor">
            <a:schemeClr val="dk1"/>
          </a:fontRef>
        </dgm:style>
      </dgm:prSet>
      <dgm:spPr/>
      <dgm:t>
        <a:bodyPr/>
        <a:lstStyle/>
        <a:p>
          <a:r>
            <a:rPr lang="de-DE" dirty="0"/>
            <a:t>Erwartungswerte &amp; Streuungen</a:t>
          </a:r>
        </a:p>
      </dgm:t>
    </dgm:pt>
    <dgm:pt modelId="{18BECB54-18A6-AE4C-9B82-E4073DBFC6AF}" type="parTrans" cxnId="{BF23FF15-6302-E24E-955F-226E734773BE}">
      <dgm:prSet/>
      <dgm:spPr/>
      <dgm:t>
        <a:bodyPr/>
        <a:lstStyle/>
        <a:p>
          <a:endParaRPr lang="de-DE"/>
        </a:p>
      </dgm:t>
    </dgm:pt>
    <dgm:pt modelId="{3EB938D8-2AEF-BA43-A71E-B8895A208B74}" type="sibTrans" cxnId="{BF23FF15-6302-E24E-955F-226E734773BE}">
      <dgm:prSet/>
      <dgm:spPr/>
      <dgm:t>
        <a:bodyPr/>
        <a:lstStyle/>
        <a:p>
          <a:endParaRPr lang="de-DE"/>
        </a:p>
      </dgm:t>
    </dgm:pt>
    <dgm:pt modelId="{160F99E4-92AA-7541-B160-6F7256FC6EFC}">
      <dgm:prSet phldrT="[Text]">
        <dgm:style>
          <a:lnRef idx="1">
            <a:schemeClr val="accent4"/>
          </a:lnRef>
          <a:fillRef idx="2">
            <a:schemeClr val="accent4"/>
          </a:fillRef>
          <a:effectRef idx="1">
            <a:schemeClr val="accent4"/>
          </a:effectRef>
          <a:fontRef idx="minor">
            <a:schemeClr val="dk1"/>
          </a:fontRef>
        </dgm:style>
      </dgm:prSet>
      <dgm:spPr/>
      <dgm:t>
        <a:bodyPr/>
        <a:lstStyle/>
        <a:p>
          <a:r>
            <a:rPr lang="de-DE" dirty="0"/>
            <a:t>Risikoanalyse</a:t>
          </a:r>
        </a:p>
      </dgm:t>
    </dgm:pt>
    <dgm:pt modelId="{0EFCE83F-94EB-2549-B902-AC4379608CE9}" type="parTrans" cxnId="{39FFCD17-553C-4C4A-B4E9-DAFF3299CBDA}">
      <dgm:prSet/>
      <dgm:spPr/>
      <dgm:t>
        <a:bodyPr/>
        <a:lstStyle/>
        <a:p>
          <a:endParaRPr lang="de-DE"/>
        </a:p>
      </dgm:t>
    </dgm:pt>
    <dgm:pt modelId="{A428A210-C40F-F844-9E93-7A63639B4FED}" type="sibTrans" cxnId="{39FFCD17-553C-4C4A-B4E9-DAFF3299CBDA}">
      <dgm:prSet/>
      <dgm:spPr/>
      <dgm:t>
        <a:bodyPr/>
        <a:lstStyle/>
        <a:p>
          <a:endParaRPr lang="de-DE"/>
        </a:p>
      </dgm:t>
    </dgm:pt>
    <dgm:pt modelId="{7BFA47B8-7D5E-FC49-9334-07930FAE6D6C}">
      <dgm:prSet phldrT="[Text]"/>
      <dgm:spPr/>
      <dgm:t>
        <a:bodyPr/>
        <a:lstStyle/>
        <a:p>
          <a:r>
            <a:rPr lang="de-DE" dirty="0"/>
            <a:t>Ermittlung der einwertigen Zielgröße (Kapitalwert) aus den Sicherheitsäquivalenten</a:t>
          </a:r>
        </a:p>
      </dgm:t>
    </dgm:pt>
    <dgm:pt modelId="{2D20FFDF-47C0-4249-9BD2-6D8AADDAB9F1}" type="parTrans" cxnId="{8EBACACB-D487-5C40-8AF6-70A0D4DD53EF}">
      <dgm:prSet/>
      <dgm:spPr/>
      <dgm:t>
        <a:bodyPr/>
        <a:lstStyle/>
        <a:p>
          <a:endParaRPr lang="de-DE"/>
        </a:p>
      </dgm:t>
    </dgm:pt>
    <dgm:pt modelId="{EC40D2B5-3B99-8F43-9D13-726380EDBCB4}" type="sibTrans" cxnId="{8EBACACB-D487-5C40-8AF6-70A0D4DD53EF}">
      <dgm:prSet/>
      <dgm:spPr/>
      <dgm:t>
        <a:bodyPr/>
        <a:lstStyle/>
        <a:p>
          <a:endParaRPr lang="de-DE"/>
        </a:p>
      </dgm:t>
    </dgm:pt>
    <dgm:pt modelId="{441AA4C5-8A1B-9B48-A458-4EBAFBFCF707}">
      <dgm:prSet phldrT="[Text]"/>
      <dgm:spPr/>
      <dgm:t>
        <a:bodyPr/>
        <a:lstStyle/>
        <a:p>
          <a:r>
            <a:rPr lang="de-DE" dirty="0"/>
            <a:t>Messung der Empfindlichkeit des Kapitalwertes gegenüber einzelner Inputgrößen</a:t>
          </a:r>
        </a:p>
      </dgm:t>
    </dgm:pt>
    <dgm:pt modelId="{17268014-F2E3-8F40-9269-EAA64A4C6FA3}" type="parTrans" cxnId="{238350DB-B191-B543-B875-B9BB57718445}">
      <dgm:prSet/>
      <dgm:spPr/>
      <dgm:t>
        <a:bodyPr/>
        <a:lstStyle/>
        <a:p>
          <a:endParaRPr lang="de-DE"/>
        </a:p>
      </dgm:t>
    </dgm:pt>
    <dgm:pt modelId="{5BEB1A5F-D0B4-2744-BA8D-775E8DC000B1}" type="sibTrans" cxnId="{238350DB-B191-B543-B875-B9BB57718445}">
      <dgm:prSet/>
      <dgm:spPr/>
      <dgm:t>
        <a:bodyPr/>
        <a:lstStyle/>
        <a:p>
          <a:endParaRPr lang="de-DE"/>
        </a:p>
      </dgm:t>
    </dgm:pt>
    <dgm:pt modelId="{97633637-0152-724A-BFA0-9B422146CFE8}">
      <dgm:prSet phldrT="[Text]"/>
      <dgm:spPr/>
      <dgm:t>
        <a:bodyPr/>
        <a:lstStyle/>
        <a:p>
          <a:r>
            <a:rPr lang="de-DE" dirty="0"/>
            <a:t>Ermittlung von Präferenzwerten zur Beurteilung alternativer Investitionen auf der Grundlage von </a:t>
          </a:r>
          <a:r>
            <a:rPr lang="de-DE" i="1" dirty="0"/>
            <a:t>Erwartungswerten</a:t>
          </a:r>
          <a:r>
            <a:rPr lang="de-DE" dirty="0"/>
            <a:t> (</a:t>
          </a:r>
          <a:r>
            <a:rPr lang="de-DE" i="1" dirty="0"/>
            <a:t>μ-Prinzip</a:t>
          </a:r>
          <a:r>
            <a:rPr lang="de-DE" dirty="0"/>
            <a:t>), </a:t>
          </a:r>
          <a:r>
            <a:rPr lang="de-DE" i="1" dirty="0"/>
            <a:t>Erwartungswerten und Streuungen</a:t>
          </a:r>
          <a:r>
            <a:rPr lang="de-DE" dirty="0"/>
            <a:t> (</a:t>
          </a:r>
          <a:r>
            <a:rPr lang="de-DE" i="1" dirty="0"/>
            <a:t>μ-</a:t>
          </a:r>
          <a:r>
            <a:rPr lang="de-DE" i="1" dirty="0" err="1"/>
            <a:t>σ</a:t>
          </a:r>
          <a:r>
            <a:rPr lang="de-DE" i="1" dirty="0"/>
            <a:t>-Prinzip</a:t>
          </a:r>
          <a:r>
            <a:rPr lang="de-DE" dirty="0"/>
            <a:t>) und </a:t>
          </a:r>
          <a:r>
            <a:rPr lang="de-DE" i="1" dirty="0"/>
            <a:t>Risikonutzenwerten</a:t>
          </a:r>
          <a:r>
            <a:rPr lang="de-DE" dirty="0"/>
            <a:t> (</a:t>
          </a:r>
          <a:r>
            <a:rPr lang="de-DE" i="1" dirty="0" err="1"/>
            <a:t>Bernoulliprinzip</a:t>
          </a:r>
          <a:r>
            <a:rPr lang="de-DE" dirty="0"/>
            <a:t>)</a:t>
          </a:r>
        </a:p>
      </dgm:t>
    </dgm:pt>
    <dgm:pt modelId="{9473FB91-079D-AD41-99C4-158445E1A5A7}" type="parTrans" cxnId="{B4E56C3D-844E-C44F-8453-11702B1D1887}">
      <dgm:prSet/>
      <dgm:spPr/>
      <dgm:t>
        <a:bodyPr/>
        <a:lstStyle/>
        <a:p>
          <a:endParaRPr lang="de-DE"/>
        </a:p>
      </dgm:t>
    </dgm:pt>
    <dgm:pt modelId="{C6A8104F-D432-9942-BEC3-B1722F109A16}" type="sibTrans" cxnId="{B4E56C3D-844E-C44F-8453-11702B1D1887}">
      <dgm:prSet/>
      <dgm:spPr/>
      <dgm:t>
        <a:bodyPr/>
        <a:lstStyle/>
        <a:p>
          <a:endParaRPr lang="de-DE"/>
        </a:p>
      </dgm:t>
    </dgm:pt>
    <dgm:pt modelId="{23F26A5F-441F-AD44-BE03-55FEF34CA723}">
      <dgm:prSet phldrT="[Text]"/>
      <dgm:spPr/>
      <dgm:t>
        <a:bodyPr/>
        <a:lstStyle/>
        <a:p>
          <a:r>
            <a:rPr lang="de-DE" dirty="0"/>
            <a:t>Ermittlung kritischer Werte</a:t>
          </a:r>
        </a:p>
      </dgm:t>
    </dgm:pt>
    <dgm:pt modelId="{D98B3FA9-6CCD-2E4C-B363-14B1789FEF23}" type="parTrans" cxnId="{09AE0799-29A9-8742-9BBF-235EDC35D512}">
      <dgm:prSet/>
      <dgm:spPr/>
      <dgm:t>
        <a:bodyPr/>
        <a:lstStyle/>
        <a:p>
          <a:endParaRPr lang="de-DE"/>
        </a:p>
      </dgm:t>
    </dgm:pt>
    <dgm:pt modelId="{FA4D04A5-9E54-AF4C-9C9A-5C25C2AC5804}" type="sibTrans" cxnId="{09AE0799-29A9-8742-9BBF-235EDC35D512}">
      <dgm:prSet/>
      <dgm:spPr/>
      <dgm:t>
        <a:bodyPr/>
        <a:lstStyle/>
        <a:p>
          <a:endParaRPr lang="de-DE"/>
        </a:p>
      </dgm:t>
    </dgm:pt>
    <dgm:pt modelId="{084664E3-FDFA-D44A-95D7-94F8179839FD}" type="pres">
      <dgm:prSet presAssocID="{A7C806AA-C587-704A-88CF-6ECC5424437A}" presName="Name0" presStyleCnt="0">
        <dgm:presLayoutVars>
          <dgm:dir/>
          <dgm:animLvl val="lvl"/>
          <dgm:resizeHandles val="exact"/>
        </dgm:presLayoutVars>
      </dgm:prSet>
      <dgm:spPr/>
    </dgm:pt>
    <dgm:pt modelId="{5ACEE4B3-2627-0C4B-BFAA-7DFCB9F5D597}" type="pres">
      <dgm:prSet presAssocID="{16AA868E-6F51-C441-9AC8-D88125447A38}" presName="linNode" presStyleCnt="0"/>
      <dgm:spPr/>
    </dgm:pt>
    <dgm:pt modelId="{B3BC9462-908A-9F49-9F30-A1A40BF24F8B}" type="pres">
      <dgm:prSet presAssocID="{16AA868E-6F51-C441-9AC8-D88125447A38}" presName="parentText" presStyleLbl="node1" presStyleIdx="0" presStyleCnt="5">
        <dgm:presLayoutVars>
          <dgm:chMax val="1"/>
          <dgm:bulletEnabled val="1"/>
        </dgm:presLayoutVars>
      </dgm:prSet>
      <dgm:spPr/>
    </dgm:pt>
    <dgm:pt modelId="{5D0B51E8-16C2-2A44-AF67-06C75F41C118}" type="pres">
      <dgm:prSet presAssocID="{16AA868E-6F51-C441-9AC8-D88125447A38}" presName="descendantText" presStyleLbl="alignAccFollowNode1" presStyleIdx="0" presStyleCnt="5">
        <dgm:presLayoutVars>
          <dgm:bulletEnabled val="1"/>
        </dgm:presLayoutVars>
      </dgm:prSet>
      <dgm:spPr/>
    </dgm:pt>
    <dgm:pt modelId="{A7307067-666C-0E44-BB9C-5AAFA5EF1A08}" type="pres">
      <dgm:prSet presAssocID="{080DD4D4-D298-AA47-95BD-FDE98CE2CEC5}" presName="sp" presStyleCnt="0"/>
      <dgm:spPr/>
    </dgm:pt>
    <dgm:pt modelId="{D96785BE-38C3-3345-92F5-95DF308C9B46}" type="pres">
      <dgm:prSet presAssocID="{571D2419-0CD0-E24B-A350-518A53D06A8E}" presName="linNode" presStyleCnt="0"/>
      <dgm:spPr/>
    </dgm:pt>
    <dgm:pt modelId="{0953B177-3345-E74F-A6FC-D1BE07C39BB0}" type="pres">
      <dgm:prSet presAssocID="{571D2419-0CD0-E24B-A350-518A53D06A8E}" presName="parentText" presStyleLbl="node1" presStyleIdx="1" presStyleCnt="5">
        <dgm:presLayoutVars>
          <dgm:chMax val="1"/>
          <dgm:bulletEnabled val="1"/>
        </dgm:presLayoutVars>
      </dgm:prSet>
      <dgm:spPr/>
    </dgm:pt>
    <dgm:pt modelId="{C2EAC5DA-69B0-5442-BE26-502A4F62290B}" type="pres">
      <dgm:prSet presAssocID="{571D2419-0CD0-E24B-A350-518A53D06A8E}" presName="descendantText" presStyleLbl="alignAccFollowNode1" presStyleIdx="1" presStyleCnt="5">
        <dgm:presLayoutVars>
          <dgm:bulletEnabled val="1"/>
        </dgm:presLayoutVars>
      </dgm:prSet>
      <dgm:spPr/>
    </dgm:pt>
    <dgm:pt modelId="{08A8C3CC-DAC9-5F4F-878F-8E6F2D829B39}" type="pres">
      <dgm:prSet presAssocID="{9C259225-2808-364A-9CAA-D754D9F1BE12}" presName="sp" presStyleCnt="0"/>
      <dgm:spPr/>
    </dgm:pt>
    <dgm:pt modelId="{1F730095-CAF4-CB47-B5C1-73FA4C11D197}" type="pres">
      <dgm:prSet presAssocID="{C713A667-DEE0-B343-9E38-40C0B97F9ACE}" presName="linNode" presStyleCnt="0"/>
      <dgm:spPr/>
    </dgm:pt>
    <dgm:pt modelId="{C262763D-328C-AE4A-9882-F1A553C43665}" type="pres">
      <dgm:prSet presAssocID="{C713A667-DEE0-B343-9E38-40C0B97F9ACE}" presName="parentText" presStyleLbl="node1" presStyleIdx="2" presStyleCnt="5">
        <dgm:presLayoutVars>
          <dgm:chMax val="1"/>
          <dgm:bulletEnabled val="1"/>
        </dgm:presLayoutVars>
      </dgm:prSet>
      <dgm:spPr/>
    </dgm:pt>
    <dgm:pt modelId="{63D5645B-AA4C-8F4D-8D53-39665A567CD9}" type="pres">
      <dgm:prSet presAssocID="{C713A667-DEE0-B343-9E38-40C0B97F9ACE}" presName="descendantText" presStyleLbl="alignAccFollowNode1" presStyleIdx="2" presStyleCnt="5">
        <dgm:presLayoutVars>
          <dgm:bulletEnabled val="1"/>
        </dgm:presLayoutVars>
      </dgm:prSet>
      <dgm:spPr/>
    </dgm:pt>
    <dgm:pt modelId="{EC3E70DA-1C96-1B4B-8C98-CEEF01DFC2F1}" type="pres">
      <dgm:prSet presAssocID="{23442BA1-764E-2342-82E2-CD5C8594CD8F}" presName="sp" presStyleCnt="0"/>
      <dgm:spPr/>
    </dgm:pt>
    <dgm:pt modelId="{B58A90C5-7952-2447-9E87-1C4F52D01B65}" type="pres">
      <dgm:prSet presAssocID="{2D2978FF-AB26-5B49-B9ED-1CB97CDA37C8}" presName="linNode" presStyleCnt="0"/>
      <dgm:spPr/>
    </dgm:pt>
    <dgm:pt modelId="{B236A1C5-1BF4-8947-A829-33958CC376B2}" type="pres">
      <dgm:prSet presAssocID="{2D2978FF-AB26-5B49-B9ED-1CB97CDA37C8}" presName="parentText" presStyleLbl="node1" presStyleIdx="3" presStyleCnt="5">
        <dgm:presLayoutVars>
          <dgm:chMax val="1"/>
          <dgm:bulletEnabled val="1"/>
        </dgm:presLayoutVars>
      </dgm:prSet>
      <dgm:spPr/>
    </dgm:pt>
    <dgm:pt modelId="{33902048-AEA1-8348-B54E-E33ED92F9409}" type="pres">
      <dgm:prSet presAssocID="{2D2978FF-AB26-5B49-B9ED-1CB97CDA37C8}" presName="descendantText" presStyleLbl="alignAccFollowNode1" presStyleIdx="3" presStyleCnt="5">
        <dgm:presLayoutVars>
          <dgm:bulletEnabled val="1"/>
        </dgm:presLayoutVars>
      </dgm:prSet>
      <dgm:spPr/>
    </dgm:pt>
    <dgm:pt modelId="{7288AD63-6538-3441-A690-D07F48293A06}" type="pres">
      <dgm:prSet presAssocID="{3EB938D8-2AEF-BA43-A71E-B8895A208B74}" presName="sp" presStyleCnt="0"/>
      <dgm:spPr/>
    </dgm:pt>
    <dgm:pt modelId="{1BD5DDF5-273E-C84F-BEC0-E76E0592EA11}" type="pres">
      <dgm:prSet presAssocID="{160F99E4-92AA-7541-B160-6F7256FC6EFC}" presName="linNode" presStyleCnt="0"/>
      <dgm:spPr/>
    </dgm:pt>
    <dgm:pt modelId="{BF5E7C3D-65CB-064E-9047-30ADE3759620}" type="pres">
      <dgm:prSet presAssocID="{160F99E4-92AA-7541-B160-6F7256FC6EFC}" presName="parentText" presStyleLbl="node1" presStyleIdx="4" presStyleCnt="5">
        <dgm:presLayoutVars>
          <dgm:chMax val="1"/>
          <dgm:bulletEnabled val="1"/>
        </dgm:presLayoutVars>
      </dgm:prSet>
      <dgm:spPr/>
    </dgm:pt>
    <dgm:pt modelId="{F694B0F1-583F-354C-ACFA-2EFE0F9C391B}" type="pres">
      <dgm:prSet presAssocID="{160F99E4-92AA-7541-B160-6F7256FC6EFC}" presName="descendantText" presStyleLbl="alignAccFollowNode1" presStyleIdx="4" presStyleCnt="5">
        <dgm:presLayoutVars>
          <dgm:bulletEnabled val="1"/>
        </dgm:presLayoutVars>
      </dgm:prSet>
      <dgm:spPr/>
    </dgm:pt>
  </dgm:ptLst>
  <dgm:cxnLst>
    <dgm:cxn modelId="{9785BC03-6FB9-9443-8AA8-D03A93FBA6DB}" type="presOf" srcId="{571D2419-0CD0-E24B-A350-518A53D06A8E}" destId="{0953B177-3345-E74F-A6FC-D1BE07C39BB0}" srcOrd="0" destOrd="0" presId="urn:microsoft.com/office/officeart/2005/8/layout/vList5"/>
    <dgm:cxn modelId="{BF23FF15-6302-E24E-955F-226E734773BE}" srcId="{A7C806AA-C587-704A-88CF-6ECC5424437A}" destId="{2D2978FF-AB26-5B49-B9ED-1CB97CDA37C8}" srcOrd="3" destOrd="0" parTransId="{18BECB54-18A6-AE4C-9B82-E4073DBFC6AF}" sibTransId="{3EB938D8-2AEF-BA43-A71E-B8895A208B74}"/>
    <dgm:cxn modelId="{39FFCD17-553C-4C4A-B4E9-DAFF3299CBDA}" srcId="{A7C806AA-C587-704A-88CF-6ECC5424437A}" destId="{160F99E4-92AA-7541-B160-6F7256FC6EFC}" srcOrd="4" destOrd="0" parTransId="{0EFCE83F-94EB-2549-B902-AC4379608CE9}" sibTransId="{A428A210-C40F-F844-9E93-7A63639B4FED}"/>
    <dgm:cxn modelId="{F1A2A421-5616-C44A-9584-0A5521828C78}" srcId="{160F99E4-92AA-7541-B160-6F7256FC6EFC}" destId="{B1726CD3-54B2-0043-969C-86CCCDF7033C}" srcOrd="0" destOrd="0" parTransId="{D5CF243B-B586-B046-8D2A-E019C63ED982}" sibTransId="{BFA9109E-8485-E24D-B90E-12021D1D72A3}"/>
    <dgm:cxn modelId="{244BF521-1C9D-7249-A507-633524977232}" type="presOf" srcId="{16AA868E-6F51-C441-9AC8-D88125447A38}" destId="{B3BC9462-908A-9F49-9F30-A1A40BF24F8B}" srcOrd="0" destOrd="0" presId="urn:microsoft.com/office/officeart/2005/8/layout/vList5"/>
    <dgm:cxn modelId="{DD1E0027-F95C-2444-A862-4EBE557CA12B}" srcId="{A7C806AA-C587-704A-88CF-6ECC5424437A}" destId="{571D2419-0CD0-E24B-A350-518A53D06A8E}" srcOrd="1" destOrd="0" parTransId="{BD49ACA1-9D26-FF4B-966B-4186A9EC79FF}" sibTransId="{9C259225-2808-364A-9CAA-D754D9F1BE12}"/>
    <dgm:cxn modelId="{B4E56C3D-844E-C44F-8453-11702B1D1887}" srcId="{2D2978FF-AB26-5B49-B9ED-1CB97CDA37C8}" destId="{97633637-0152-724A-BFA0-9B422146CFE8}" srcOrd="0" destOrd="0" parTransId="{9473FB91-079D-AD41-99C4-158445E1A5A7}" sibTransId="{C6A8104F-D432-9942-BEC3-B1722F109A16}"/>
    <dgm:cxn modelId="{5255683F-ECE2-2943-9D2F-C53021ADD269}" type="presOf" srcId="{97633637-0152-724A-BFA0-9B422146CFE8}" destId="{33902048-AEA1-8348-B54E-E33ED92F9409}" srcOrd="0" destOrd="0" presId="urn:microsoft.com/office/officeart/2005/8/layout/vList5"/>
    <dgm:cxn modelId="{B56BE25D-896D-FA4E-8139-F6540833E15B}" type="presOf" srcId="{A7C806AA-C587-704A-88CF-6ECC5424437A}" destId="{084664E3-FDFA-D44A-95D7-94F8179839FD}" srcOrd="0" destOrd="0" presId="urn:microsoft.com/office/officeart/2005/8/layout/vList5"/>
    <dgm:cxn modelId="{4E34E560-B33B-5148-A961-A7B00B459F45}" type="presOf" srcId="{2BF21C67-6036-A14B-B432-0D9EAE5FFD58}" destId="{C2EAC5DA-69B0-5442-BE26-502A4F62290B}" srcOrd="0" destOrd="0" presId="urn:microsoft.com/office/officeart/2005/8/layout/vList5"/>
    <dgm:cxn modelId="{5B9F5146-19C6-354B-9F97-628422F0AB53}" type="presOf" srcId="{846582B0-8B02-E348-8CE8-DBD8D247E059}" destId="{F694B0F1-583F-354C-ACFA-2EFE0F9C391B}" srcOrd="0" destOrd="1" presId="urn:microsoft.com/office/officeart/2005/8/layout/vList5"/>
    <dgm:cxn modelId="{42766171-D036-6841-BA54-9C7E6149206F}" srcId="{160F99E4-92AA-7541-B160-6F7256FC6EFC}" destId="{846582B0-8B02-E348-8CE8-DBD8D247E059}" srcOrd="1" destOrd="0" parTransId="{5A32471A-A41A-1D4B-B98A-FD6B86058C11}" sibTransId="{E840345E-9A2D-1345-BBDB-2FB40E0DD89B}"/>
    <dgm:cxn modelId="{96056F75-9B9C-AB41-B954-A49DFF9C0058}" srcId="{A7C806AA-C587-704A-88CF-6ECC5424437A}" destId="{16AA868E-6F51-C441-9AC8-D88125447A38}" srcOrd="0" destOrd="0" parTransId="{00685D19-FC24-4144-A530-3B41C0F5DCC3}" sibTransId="{080DD4D4-D298-AA47-95BD-FDE98CE2CEC5}"/>
    <dgm:cxn modelId="{E85C717B-C1C3-E345-B0D8-ABA535C1FFC0}" type="presOf" srcId="{B1726CD3-54B2-0043-969C-86CCCDF7033C}" destId="{F694B0F1-583F-354C-ACFA-2EFE0F9C391B}" srcOrd="0" destOrd="0" presId="urn:microsoft.com/office/officeart/2005/8/layout/vList5"/>
    <dgm:cxn modelId="{C2496784-ED46-AA4E-80EA-54D5005DF7CA}" type="presOf" srcId="{2D2978FF-AB26-5B49-B9ED-1CB97CDA37C8}" destId="{B236A1C5-1BF4-8947-A829-33958CC376B2}" srcOrd="0" destOrd="0" presId="urn:microsoft.com/office/officeart/2005/8/layout/vList5"/>
    <dgm:cxn modelId="{57E0D784-F2C3-5647-B421-C7E3D95A90DB}" srcId="{16AA868E-6F51-C441-9AC8-D88125447A38}" destId="{5EC84BE3-02B5-3D4A-AAAC-75D9B6616AF6}" srcOrd="0" destOrd="0" parTransId="{3E91DC94-42F4-1B42-A4E8-98721313442E}" sibTransId="{9FE6AC96-9882-D94F-A210-AC070D5F8E3A}"/>
    <dgm:cxn modelId="{8B2CA28A-1DE2-2342-95FC-8750F0FABC13}" type="presOf" srcId="{5EC84BE3-02B5-3D4A-AAAC-75D9B6616AF6}" destId="{5D0B51E8-16C2-2A44-AF67-06C75F41C118}" srcOrd="0" destOrd="0" presId="urn:microsoft.com/office/officeart/2005/8/layout/vList5"/>
    <dgm:cxn modelId="{AB273C90-F474-764C-88B2-824185532F3E}" type="presOf" srcId="{DF380AB3-C157-EE4F-8321-F8C0C4F0BDE0}" destId="{5D0B51E8-16C2-2A44-AF67-06C75F41C118}" srcOrd="0" destOrd="1" presId="urn:microsoft.com/office/officeart/2005/8/layout/vList5"/>
    <dgm:cxn modelId="{09AE0799-29A9-8742-9BBF-235EDC35D512}" srcId="{C713A667-DEE0-B343-9E38-40C0B97F9ACE}" destId="{23F26A5F-441F-AD44-BE03-55FEF34CA723}" srcOrd="1" destOrd="0" parTransId="{D98B3FA9-6CCD-2E4C-B363-14B1789FEF23}" sibTransId="{FA4D04A5-9E54-AF4C-9C9A-5C25C2AC5804}"/>
    <dgm:cxn modelId="{D59EA199-EB5F-D841-82C8-9FC5138B9403}" type="presOf" srcId="{160F99E4-92AA-7541-B160-6F7256FC6EFC}" destId="{BF5E7C3D-65CB-064E-9047-30ADE3759620}" srcOrd="0" destOrd="0" presId="urn:microsoft.com/office/officeart/2005/8/layout/vList5"/>
    <dgm:cxn modelId="{E43C67AD-8421-D744-B66A-436609EBABE4}" srcId="{571D2419-0CD0-E24B-A350-518A53D06A8E}" destId="{2BF21C67-6036-A14B-B432-0D9EAE5FFD58}" srcOrd="0" destOrd="0" parTransId="{6AB6F5A8-829D-3D40-BA78-AFB907639BD7}" sibTransId="{3BA58DA7-EFF1-624F-B37D-CCFB3617C8C4}"/>
    <dgm:cxn modelId="{E29783B1-085A-F441-98BF-781DCBE2E158}" type="presOf" srcId="{23F26A5F-441F-AD44-BE03-55FEF34CA723}" destId="{63D5645B-AA4C-8F4D-8D53-39665A567CD9}" srcOrd="0" destOrd="1" presId="urn:microsoft.com/office/officeart/2005/8/layout/vList5"/>
    <dgm:cxn modelId="{9DE498BD-B061-FF42-BD30-2CB9C353EBA2}" type="presOf" srcId="{7BFA47B8-7D5E-FC49-9334-07930FAE6D6C}" destId="{5D0B51E8-16C2-2A44-AF67-06C75F41C118}" srcOrd="0" destOrd="2" presId="urn:microsoft.com/office/officeart/2005/8/layout/vList5"/>
    <dgm:cxn modelId="{504C00C6-7FFD-6746-94B9-046752854A00}" srcId="{16AA868E-6F51-C441-9AC8-D88125447A38}" destId="{DF380AB3-C157-EE4F-8321-F8C0C4F0BDE0}" srcOrd="1" destOrd="0" parTransId="{2B37DCFC-0A34-CF43-8980-50A4C6839594}" sibTransId="{571D8E5C-710F-D541-BDEB-898B91B8E1AA}"/>
    <dgm:cxn modelId="{8EBACACB-D487-5C40-8AF6-70A0D4DD53EF}" srcId="{16AA868E-6F51-C441-9AC8-D88125447A38}" destId="{7BFA47B8-7D5E-FC49-9334-07930FAE6D6C}" srcOrd="2" destOrd="0" parTransId="{2D20FFDF-47C0-4249-9BD2-6D8AADDAB9F1}" sibTransId="{EC40D2B5-3B99-8F43-9D13-726380EDBCB4}"/>
    <dgm:cxn modelId="{2BC32ED6-786B-DD42-82C6-C986A45429CA}" srcId="{A7C806AA-C587-704A-88CF-6ECC5424437A}" destId="{C713A667-DEE0-B343-9E38-40C0B97F9ACE}" srcOrd="2" destOrd="0" parTransId="{947E9302-0B49-9440-AC8F-21F01C2274A1}" sibTransId="{23442BA1-764E-2342-82E2-CD5C8594CD8F}"/>
    <dgm:cxn modelId="{238350DB-B191-B543-B875-B9BB57718445}" srcId="{C713A667-DEE0-B343-9E38-40C0B97F9ACE}" destId="{441AA4C5-8A1B-9B48-A458-4EBAFBFCF707}" srcOrd="0" destOrd="0" parTransId="{17268014-F2E3-8F40-9269-EAA64A4C6FA3}" sibTransId="{5BEB1A5F-D0B4-2744-BA8D-775E8DC000B1}"/>
    <dgm:cxn modelId="{A3FBC0DF-76F1-9A4E-9FF2-F4771AB9C464}" type="presOf" srcId="{441AA4C5-8A1B-9B48-A458-4EBAFBFCF707}" destId="{63D5645B-AA4C-8F4D-8D53-39665A567CD9}" srcOrd="0" destOrd="0" presId="urn:microsoft.com/office/officeart/2005/8/layout/vList5"/>
    <dgm:cxn modelId="{707140F3-6CE8-8341-AF3F-E357B4E7FA8C}" type="presOf" srcId="{C713A667-DEE0-B343-9E38-40C0B97F9ACE}" destId="{C262763D-328C-AE4A-9882-F1A553C43665}" srcOrd="0" destOrd="0" presId="urn:microsoft.com/office/officeart/2005/8/layout/vList5"/>
    <dgm:cxn modelId="{34131343-B3BD-BE4B-A33C-07EEB0A53143}" type="presParOf" srcId="{084664E3-FDFA-D44A-95D7-94F8179839FD}" destId="{5ACEE4B3-2627-0C4B-BFAA-7DFCB9F5D597}" srcOrd="0" destOrd="0" presId="urn:microsoft.com/office/officeart/2005/8/layout/vList5"/>
    <dgm:cxn modelId="{77BF472E-C7DB-FD40-8BEA-209D6847A111}" type="presParOf" srcId="{5ACEE4B3-2627-0C4B-BFAA-7DFCB9F5D597}" destId="{B3BC9462-908A-9F49-9F30-A1A40BF24F8B}" srcOrd="0" destOrd="0" presId="urn:microsoft.com/office/officeart/2005/8/layout/vList5"/>
    <dgm:cxn modelId="{145914E6-A838-844C-87BA-1611D54A9CF3}" type="presParOf" srcId="{5ACEE4B3-2627-0C4B-BFAA-7DFCB9F5D597}" destId="{5D0B51E8-16C2-2A44-AF67-06C75F41C118}" srcOrd="1" destOrd="0" presId="urn:microsoft.com/office/officeart/2005/8/layout/vList5"/>
    <dgm:cxn modelId="{7ED8EA40-BE83-CD48-BB2F-1D99E7110C8E}" type="presParOf" srcId="{084664E3-FDFA-D44A-95D7-94F8179839FD}" destId="{A7307067-666C-0E44-BB9C-5AAFA5EF1A08}" srcOrd="1" destOrd="0" presId="urn:microsoft.com/office/officeart/2005/8/layout/vList5"/>
    <dgm:cxn modelId="{B49894F8-5555-D14A-9DEF-65B5211F4E2B}" type="presParOf" srcId="{084664E3-FDFA-D44A-95D7-94F8179839FD}" destId="{D96785BE-38C3-3345-92F5-95DF308C9B46}" srcOrd="2" destOrd="0" presId="urn:microsoft.com/office/officeart/2005/8/layout/vList5"/>
    <dgm:cxn modelId="{4BDC5E3C-FE38-C34F-8611-32C78CDFEE6E}" type="presParOf" srcId="{D96785BE-38C3-3345-92F5-95DF308C9B46}" destId="{0953B177-3345-E74F-A6FC-D1BE07C39BB0}" srcOrd="0" destOrd="0" presId="urn:microsoft.com/office/officeart/2005/8/layout/vList5"/>
    <dgm:cxn modelId="{E2490BE5-C6AD-5B47-9CD6-E8CC998D604C}" type="presParOf" srcId="{D96785BE-38C3-3345-92F5-95DF308C9B46}" destId="{C2EAC5DA-69B0-5442-BE26-502A4F62290B}" srcOrd="1" destOrd="0" presId="urn:microsoft.com/office/officeart/2005/8/layout/vList5"/>
    <dgm:cxn modelId="{A99BC361-42C2-1049-973C-827F5FE6FFB4}" type="presParOf" srcId="{084664E3-FDFA-D44A-95D7-94F8179839FD}" destId="{08A8C3CC-DAC9-5F4F-878F-8E6F2D829B39}" srcOrd="3" destOrd="0" presId="urn:microsoft.com/office/officeart/2005/8/layout/vList5"/>
    <dgm:cxn modelId="{DFE85332-E21E-FA46-98F1-706E881CED5E}" type="presParOf" srcId="{084664E3-FDFA-D44A-95D7-94F8179839FD}" destId="{1F730095-CAF4-CB47-B5C1-73FA4C11D197}" srcOrd="4" destOrd="0" presId="urn:microsoft.com/office/officeart/2005/8/layout/vList5"/>
    <dgm:cxn modelId="{6B94BF6B-C02C-5D43-8CFF-3D8C67157458}" type="presParOf" srcId="{1F730095-CAF4-CB47-B5C1-73FA4C11D197}" destId="{C262763D-328C-AE4A-9882-F1A553C43665}" srcOrd="0" destOrd="0" presId="urn:microsoft.com/office/officeart/2005/8/layout/vList5"/>
    <dgm:cxn modelId="{8ABE7F0E-370F-1B49-9846-514989C42EAD}" type="presParOf" srcId="{1F730095-CAF4-CB47-B5C1-73FA4C11D197}" destId="{63D5645B-AA4C-8F4D-8D53-39665A567CD9}" srcOrd="1" destOrd="0" presId="urn:microsoft.com/office/officeart/2005/8/layout/vList5"/>
    <dgm:cxn modelId="{010F6F49-232C-794E-B3C9-C37EEE5A9C09}" type="presParOf" srcId="{084664E3-FDFA-D44A-95D7-94F8179839FD}" destId="{EC3E70DA-1C96-1B4B-8C98-CEEF01DFC2F1}" srcOrd="5" destOrd="0" presId="urn:microsoft.com/office/officeart/2005/8/layout/vList5"/>
    <dgm:cxn modelId="{A18A2DC8-8EDB-F546-98D1-596551650037}" type="presParOf" srcId="{084664E3-FDFA-D44A-95D7-94F8179839FD}" destId="{B58A90C5-7952-2447-9E87-1C4F52D01B65}" srcOrd="6" destOrd="0" presId="urn:microsoft.com/office/officeart/2005/8/layout/vList5"/>
    <dgm:cxn modelId="{FD60596F-5706-4A49-9111-E499C05BA977}" type="presParOf" srcId="{B58A90C5-7952-2447-9E87-1C4F52D01B65}" destId="{B236A1C5-1BF4-8947-A829-33958CC376B2}" srcOrd="0" destOrd="0" presId="urn:microsoft.com/office/officeart/2005/8/layout/vList5"/>
    <dgm:cxn modelId="{66278D57-B937-9446-84CB-D22525BDF9C8}" type="presParOf" srcId="{B58A90C5-7952-2447-9E87-1C4F52D01B65}" destId="{33902048-AEA1-8348-B54E-E33ED92F9409}" srcOrd="1" destOrd="0" presId="urn:microsoft.com/office/officeart/2005/8/layout/vList5"/>
    <dgm:cxn modelId="{38104099-AEC1-F84E-B7CA-5B8D9CBFE241}" type="presParOf" srcId="{084664E3-FDFA-D44A-95D7-94F8179839FD}" destId="{7288AD63-6538-3441-A690-D07F48293A06}" srcOrd="7" destOrd="0" presId="urn:microsoft.com/office/officeart/2005/8/layout/vList5"/>
    <dgm:cxn modelId="{F974E4E8-8393-5142-93D1-330F2AD00A87}" type="presParOf" srcId="{084664E3-FDFA-D44A-95D7-94F8179839FD}" destId="{1BD5DDF5-273E-C84F-BEC0-E76E0592EA11}" srcOrd="8" destOrd="0" presId="urn:microsoft.com/office/officeart/2005/8/layout/vList5"/>
    <dgm:cxn modelId="{EE84F66E-05C1-5744-8EF5-3C4E0A7DEF7F}" type="presParOf" srcId="{1BD5DDF5-273E-C84F-BEC0-E76E0592EA11}" destId="{BF5E7C3D-65CB-064E-9047-30ADE3759620}" srcOrd="0" destOrd="0" presId="urn:microsoft.com/office/officeart/2005/8/layout/vList5"/>
    <dgm:cxn modelId="{317CE7D2-866B-B54A-B09E-BB1ADE588D4C}" type="presParOf" srcId="{1BD5DDF5-273E-C84F-BEC0-E76E0592EA11}" destId="{F694B0F1-583F-354C-ACFA-2EFE0F9C391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693861-7D20-8547-8212-5A8388CF54ED}"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de-DE"/>
        </a:p>
      </dgm:t>
    </dgm:pt>
    <dgm:pt modelId="{EDB53A47-7A34-B44F-B6BA-067A42B96E8F}">
      <dgm:prSet phldrT="[Text]"/>
      <dgm:spPr/>
      <dgm:t>
        <a:bodyPr/>
        <a:lstStyle/>
        <a:p>
          <a:r>
            <a:rPr lang="de-DE" dirty="0"/>
            <a:t>1.</a:t>
          </a:r>
        </a:p>
      </dgm:t>
    </dgm:pt>
    <dgm:pt modelId="{E21D2EB4-B584-EE42-8ACD-659BEB32FE90}" type="parTrans" cxnId="{D44CFBB6-07D3-2E47-B139-B78AF17C6E7A}">
      <dgm:prSet/>
      <dgm:spPr/>
      <dgm:t>
        <a:bodyPr/>
        <a:lstStyle/>
        <a:p>
          <a:endParaRPr lang="de-DE"/>
        </a:p>
      </dgm:t>
    </dgm:pt>
    <dgm:pt modelId="{5D4C4C1C-4D5E-6A46-92AF-B2721ADAFCCC}" type="sibTrans" cxnId="{D44CFBB6-07D3-2E47-B139-B78AF17C6E7A}">
      <dgm:prSet/>
      <dgm:spPr/>
      <dgm:t>
        <a:bodyPr/>
        <a:lstStyle/>
        <a:p>
          <a:endParaRPr lang="de-DE"/>
        </a:p>
      </dgm:t>
    </dgm:pt>
    <dgm:pt modelId="{423FAA0C-B11B-1D4C-B4E3-C0EC8335A222}">
      <dgm:prSet phldrT="[Text]"/>
      <dgm:spPr/>
      <dgm:t>
        <a:bodyPr/>
        <a:lstStyle/>
        <a:p>
          <a:r>
            <a:rPr lang="de-DE" dirty="0"/>
            <a:t>Ermittlung der relevanten unsicheren Einflussgrößen</a:t>
          </a:r>
        </a:p>
      </dgm:t>
    </dgm:pt>
    <dgm:pt modelId="{BDBF7F69-2BCE-3D43-8D94-0DB6F4C1FF5F}" type="parTrans" cxnId="{AD74C49F-771E-F148-AAD0-22827C218C84}">
      <dgm:prSet/>
      <dgm:spPr/>
      <dgm:t>
        <a:bodyPr/>
        <a:lstStyle/>
        <a:p>
          <a:endParaRPr lang="de-DE"/>
        </a:p>
      </dgm:t>
    </dgm:pt>
    <dgm:pt modelId="{260F4B9B-0EB6-AE42-9022-1202AD4ABD93}" type="sibTrans" cxnId="{AD74C49F-771E-F148-AAD0-22827C218C84}">
      <dgm:prSet/>
      <dgm:spPr/>
      <dgm:t>
        <a:bodyPr/>
        <a:lstStyle/>
        <a:p>
          <a:endParaRPr lang="de-DE"/>
        </a:p>
      </dgm:t>
    </dgm:pt>
    <dgm:pt modelId="{1B4D8933-7919-2548-B15E-65B6AF97B7EC}">
      <dgm:prSet phldrT="[Text]"/>
      <dgm:spPr/>
      <dgm:t>
        <a:bodyPr/>
        <a:lstStyle/>
        <a:p>
          <a:r>
            <a:rPr lang="de-DE" dirty="0"/>
            <a:t>2.</a:t>
          </a:r>
        </a:p>
      </dgm:t>
    </dgm:pt>
    <dgm:pt modelId="{ACFF9A1B-C389-4A40-8DC3-D4BCB069B79A}" type="parTrans" cxnId="{55BB1EC5-AC16-2F4B-8286-C952ADAFAEFD}">
      <dgm:prSet/>
      <dgm:spPr/>
      <dgm:t>
        <a:bodyPr/>
        <a:lstStyle/>
        <a:p>
          <a:endParaRPr lang="de-DE"/>
        </a:p>
      </dgm:t>
    </dgm:pt>
    <dgm:pt modelId="{6D441008-A189-4747-B10D-2011673E9536}" type="sibTrans" cxnId="{55BB1EC5-AC16-2F4B-8286-C952ADAFAEFD}">
      <dgm:prSet/>
      <dgm:spPr/>
      <dgm:t>
        <a:bodyPr/>
        <a:lstStyle/>
        <a:p>
          <a:endParaRPr lang="de-DE"/>
        </a:p>
      </dgm:t>
    </dgm:pt>
    <dgm:pt modelId="{DA4C0DC6-9801-1E45-9140-1F7E75336389}">
      <dgm:prSet phldrT="[Text]"/>
      <dgm:spPr/>
      <dgm:t>
        <a:bodyPr/>
        <a:lstStyle/>
        <a:p>
          <a:r>
            <a:rPr lang="de-DE" dirty="0"/>
            <a:t>Schätzung der Wahrscheinlichkeitsverteilungen der einzelnen Inputgrößen</a:t>
          </a:r>
        </a:p>
      </dgm:t>
    </dgm:pt>
    <dgm:pt modelId="{C45E6DB4-B4A6-C544-8050-A4FEFD63CB1B}" type="parTrans" cxnId="{34701CE9-43CD-5547-A1E8-E37B32E40E1C}">
      <dgm:prSet/>
      <dgm:spPr/>
      <dgm:t>
        <a:bodyPr/>
        <a:lstStyle/>
        <a:p>
          <a:endParaRPr lang="de-DE"/>
        </a:p>
      </dgm:t>
    </dgm:pt>
    <dgm:pt modelId="{0640C0FB-FA7C-1948-AECD-4B55D606570F}" type="sibTrans" cxnId="{34701CE9-43CD-5547-A1E8-E37B32E40E1C}">
      <dgm:prSet/>
      <dgm:spPr/>
      <dgm:t>
        <a:bodyPr/>
        <a:lstStyle/>
        <a:p>
          <a:endParaRPr lang="de-DE"/>
        </a:p>
      </dgm:t>
    </dgm:pt>
    <dgm:pt modelId="{8248E816-34C2-D846-A6AC-F66BFA0E80AF}">
      <dgm:prSet phldrT="[Text]"/>
      <dgm:spPr/>
      <dgm:t>
        <a:bodyPr/>
        <a:lstStyle/>
        <a:p>
          <a:r>
            <a:rPr lang="de-DE" dirty="0"/>
            <a:t>3.</a:t>
          </a:r>
        </a:p>
      </dgm:t>
    </dgm:pt>
    <dgm:pt modelId="{186091A5-9FF5-F943-904B-29D5568A83B4}" type="parTrans" cxnId="{8227B8AD-549A-904B-88CE-FF8EE177B2BA}">
      <dgm:prSet/>
      <dgm:spPr/>
      <dgm:t>
        <a:bodyPr/>
        <a:lstStyle/>
        <a:p>
          <a:endParaRPr lang="de-DE"/>
        </a:p>
      </dgm:t>
    </dgm:pt>
    <dgm:pt modelId="{99F14566-14B5-7144-B6BA-36930BE74F6E}" type="sibTrans" cxnId="{8227B8AD-549A-904B-88CE-FF8EE177B2BA}">
      <dgm:prSet/>
      <dgm:spPr/>
      <dgm:t>
        <a:bodyPr/>
        <a:lstStyle/>
        <a:p>
          <a:endParaRPr lang="de-DE"/>
        </a:p>
      </dgm:t>
    </dgm:pt>
    <dgm:pt modelId="{A0F6E743-103B-5548-8099-9FD0830CF2D9}">
      <dgm:prSet phldrT="[Text]"/>
      <dgm:spPr/>
      <dgm:t>
        <a:bodyPr/>
        <a:lstStyle/>
        <a:p>
          <a:r>
            <a:rPr lang="de-DE" dirty="0"/>
            <a:t>Verkaufspreise, Anschaffungsausgabe, Nutzungsdauer usw. </a:t>
          </a:r>
        </a:p>
      </dgm:t>
    </dgm:pt>
    <dgm:pt modelId="{67F13E00-4E26-814B-BC6D-8239A2B43F31}" type="parTrans" cxnId="{2B55BD34-B31E-364F-A2DB-163CD573BBE5}">
      <dgm:prSet/>
      <dgm:spPr/>
      <dgm:t>
        <a:bodyPr/>
        <a:lstStyle/>
        <a:p>
          <a:endParaRPr lang="de-DE"/>
        </a:p>
      </dgm:t>
    </dgm:pt>
    <dgm:pt modelId="{814F8083-36CA-5B47-AFA0-623A34D08294}" type="sibTrans" cxnId="{2B55BD34-B31E-364F-A2DB-163CD573BBE5}">
      <dgm:prSet/>
      <dgm:spPr/>
      <dgm:t>
        <a:bodyPr/>
        <a:lstStyle/>
        <a:p>
          <a:endParaRPr lang="de-DE"/>
        </a:p>
      </dgm:t>
    </dgm:pt>
    <dgm:pt modelId="{BBB4D7A9-91E7-0D45-ADE0-BBEEB81F47DD}">
      <dgm:prSet phldrT="[Text]"/>
      <dgm:spPr/>
      <dgm:t>
        <a:bodyPr/>
        <a:lstStyle/>
        <a:p>
          <a:r>
            <a:rPr lang="de-DE" dirty="0"/>
            <a:t>4.</a:t>
          </a:r>
        </a:p>
      </dgm:t>
    </dgm:pt>
    <dgm:pt modelId="{212FE04B-6D5A-634E-931C-8CE9A84139E3}" type="parTrans" cxnId="{EE8E043E-5C9F-DD4D-8D24-E9501E28DE83}">
      <dgm:prSet/>
      <dgm:spPr/>
      <dgm:t>
        <a:bodyPr/>
        <a:lstStyle/>
        <a:p>
          <a:endParaRPr lang="de-DE"/>
        </a:p>
      </dgm:t>
    </dgm:pt>
    <dgm:pt modelId="{CF8ABF03-3AD6-8D46-AB69-606AFAE351BD}" type="sibTrans" cxnId="{EE8E043E-5C9F-DD4D-8D24-E9501E28DE83}">
      <dgm:prSet/>
      <dgm:spPr/>
      <dgm:t>
        <a:bodyPr/>
        <a:lstStyle/>
        <a:p>
          <a:endParaRPr lang="de-DE"/>
        </a:p>
      </dgm:t>
    </dgm:pt>
    <dgm:pt modelId="{BCFD065F-9B56-994F-B118-04D7A1B16332}">
      <dgm:prSet phldrT="[Text]"/>
      <dgm:spPr/>
      <dgm:t>
        <a:bodyPr/>
        <a:lstStyle/>
        <a:p>
          <a:r>
            <a:rPr lang="de-DE" dirty="0"/>
            <a:t>5.</a:t>
          </a:r>
        </a:p>
      </dgm:t>
    </dgm:pt>
    <dgm:pt modelId="{20739C96-B7D3-D14D-985A-188AF0BAC555}" type="parTrans" cxnId="{01F081E1-0566-9548-B34C-3D826EE354C2}">
      <dgm:prSet/>
      <dgm:spPr/>
      <dgm:t>
        <a:bodyPr/>
        <a:lstStyle/>
        <a:p>
          <a:endParaRPr lang="de-DE"/>
        </a:p>
      </dgm:t>
    </dgm:pt>
    <dgm:pt modelId="{F3FD1B50-1524-C640-BDE7-4D936A196B83}" type="sibTrans" cxnId="{01F081E1-0566-9548-B34C-3D826EE354C2}">
      <dgm:prSet/>
      <dgm:spPr/>
      <dgm:t>
        <a:bodyPr/>
        <a:lstStyle/>
        <a:p>
          <a:endParaRPr lang="de-DE"/>
        </a:p>
      </dgm:t>
    </dgm:pt>
    <dgm:pt modelId="{87510D24-F316-E64D-B175-B68ACF80579C}">
      <dgm:prSet phldrT="[Text]"/>
      <dgm:spPr/>
      <dgm:t>
        <a:bodyPr/>
        <a:lstStyle/>
        <a:p>
          <a:r>
            <a:rPr lang="de-DE" dirty="0"/>
            <a:t>6.</a:t>
          </a:r>
        </a:p>
      </dgm:t>
    </dgm:pt>
    <dgm:pt modelId="{1F1DBF8C-3051-F948-871D-CA4AA908DBE2}" type="parTrans" cxnId="{FF371864-D122-3442-8F53-E9F0A8B8D06D}">
      <dgm:prSet/>
      <dgm:spPr/>
      <dgm:t>
        <a:bodyPr/>
        <a:lstStyle/>
        <a:p>
          <a:endParaRPr lang="de-DE"/>
        </a:p>
      </dgm:t>
    </dgm:pt>
    <dgm:pt modelId="{BEAFCA26-158F-7E41-9E7C-42AAB31A2FE4}" type="sibTrans" cxnId="{FF371864-D122-3442-8F53-E9F0A8B8D06D}">
      <dgm:prSet/>
      <dgm:spPr/>
      <dgm:t>
        <a:bodyPr/>
        <a:lstStyle/>
        <a:p>
          <a:endParaRPr lang="de-DE"/>
        </a:p>
      </dgm:t>
    </dgm:pt>
    <dgm:pt modelId="{C1A6DCA9-4BBD-4045-8452-186A69605F14}">
      <dgm:prSet phldrT="[Text]"/>
      <dgm:spPr/>
      <dgm:t>
        <a:bodyPr/>
        <a:lstStyle/>
        <a:p>
          <a:r>
            <a:rPr lang="de-DE" dirty="0"/>
            <a:t>Ermittlung von Werten der Einflussgrößen entsprechend der Chance ihres zukünftigen Auftretens mit Hilfe eines Zufallszahlengenerators</a:t>
          </a:r>
        </a:p>
      </dgm:t>
    </dgm:pt>
    <dgm:pt modelId="{944A0C62-CF4D-F945-9C6B-33154D088B71}" type="parTrans" cxnId="{E7ACA373-78DB-4D45-BFE7-88DAB5328ADA}">
      <dgm:prSet/>
      <dgm:spPr/>
      <dgm:t>
        <a:bodyPr/>
        <a:lstStyle/>
        <a:p>
          <a:endParaRPr lang="de-DE"/>
        </a:p>
      </dgm:t>
    </dgm:pt>
    <dgm:pt modelId="{7ED2AFA3-DCE3-3147-AA93-473A33748F63}" type="sibTrans" cxnId="{E7ACA373-78DB-4D45-BFE7-88DAB5328ADA}">
      <dgm:prSet/>
      <dgm:spPr/>
      <dgm:t>
        <a:bodyPr/>
        <a:lstStyle/>
        <a:p>
          <a:endParaRPr lang="de-DE"/>
        </a:p>
      </dgm:t>
    </dgm:pt>
    <dgm:pt modelId="{DD718026-4CF1-3F4F-BBB7-2DE2AF4454A7}">
      <dgm:prSet phldrT="[Text]"/>
      <dgm:spPr/>
      <dgm:t>
        <a:bodyPr/>
        <a:lstStyle/>
        <a:p>
          <a:r>
            <a:rPr lang="de-DE" dirty="0"/>
            <a:t>Berechnung der Zielgröße (Kapitalwert) für jede Wertekombination</a:t>
          </a:r>
        </a:p>
      </dgm:t>
    </dgm:pt>
    <dgm:pt modelId="{73EFC3B0-2628-B44B-A1F5-0B1BB9B9A390}" type="parTrans" cxnId="{6B317427-E2C6-D347-A7BC-F1241F8C5D57}">
      <dgm:prSet/>
      <dgm:spPr/>
      <dgm:t>
        <a:bodyPr/>
        <a:lstStyle/>
        <a:p>
          <a:endParaRPr lang="de-DE"/>
        </a:p>
      </dgm:t>
    </dgm:pt>
    <dgm:pt modelId="{8EB8AC85-4109-1746-8566-78681EC4958D}" type="sibTrans" cxnId="{6B317427-E2C6-D347-A7BC-F1241F8C5D57}">
      <dgm:prSet/>
      <dgm:spPr/>
      <dgm:t>
        <a:bodyPr/>
        <a:lstStyle/>
        <a:p>
          <a:endParaRPr lang="de-DE"/>
        </a:p>
      </dgm:t>
    </dgm:pt>
    <dgm:pt modelId="{B2BF32C3-C704-2346-8016-49CC5AF09807}">
      <dgm:prSet phldrT="[Text]"/>
      <dgm:spPr/>
      <dgm:t>
        <a:bodyPr/>
        <a:lstStyle/>
        <a:p>
          <a:r>
            <a:rPr lang="de-DE" dirty="0"/>
            <a:t>Wiederholung des Simulationsprozesses bis genügend Werte zur Bestimmung der Häufigkeitsverteilung der Zielgröße (Kapitalwert) vorliegen</a:t>
          </a:r>
        </a:p>
      </dgm:t>
    </dgm:pt>
    <dgm:pt modelId="{AE1E5033-FB82-D445-BEB7-64ECBA1976E7}" type="parTrans" cxnId="{AF26FDD1-6C9C-1B43-8C6E-A71F6715E7A1}">
      <dgm:prSet/>
      <dgm:spPr/>
      <dgm:t>
        <a:bodyPr/>
        <a:lstStyle/>
        <a:p>
          <a:endParaRPr lang="de-DE"/>
        </a:p>
      </dgm:t>
    </dgm:pt>
    <dgm:pt modelId="{681EF702-F88C-3441-9C11-7D5C43E58099}" type="sibTrans" cxnId="{AF26FDD1-6C9C-1B43-8C6E-A71F6715E7A1}">
      <dgm:prSet/>
      <dgm:spPr/>
      <dgm:t>
        <a:bodyPr/>
        <a:lstStyle/>
        <a:p>
          <a:endParaRPr lang="de-DE"/>
        </a:p>
      </dgm:t>
    </dgm:pt>
    <dgm:pt modelId="{398892A5-8B4E-B148-884E-68BD049C674C}">
      <dgm:prSet phldrT="[Text]"/>
      <dgm:spPr/>
      <dgm:t>
        <a:bodyPr/>
        <a:lstStyle/>
        <a:p>
          <a:r>
            <a:rPr lang="de-DE" dirty="0"/>
            <a:t>Ableitung der Wahrscheinlichkeitsfunktion </a:t>
          </a:r>
          <a:r>
            <a:rPr lang="de-DE"/>
            <a:t>der Zielgröße</a:t>
          </a:r>
          <a:endParaRPr lang="de-DE" dirty="0"/>
        </a:p>
      </dgm:t>
    </dgm:pt>
    <dgm:pt modelId="{3B1EF322-7619-104D-95AA-FFD1EF56D6EE}" type="parTrans" cxnId="{637A7308-79A5-724B-83A8-6D8847B35AB9}">
      <dgm:prSet/>
      <dgm:spPr/>
      <dgm:t>
        <a:bodyPr/>
        <a:lstStyle/>
        <a:p>
          <a:endParaRPr lang="de-DE"/>
        </a:p>
      </dgm:t>
    </dgm:pt>
    <dgm:pt modelId="{5F4E824C-8DD5-A543-B1E9-C0B33DB3DED3}" type="sibTrans" cxnId="{637A7308-79A5-724B-83A8-6D8847B35AB9}">
      <dgm:prSet/>
      <dgm:spPr/>
      <dgm:t>
        <a:bodyPr/>
        <a:lstStyle/>
        <a:p>
          <a:endParaRPr lang="de-DE"/>
        </a:p>
      </dgm:t>
    </dgm:pt>
    <dgm:pt modelId="{0233D74A-CD2C-A941-AAE8-244756BDDFE8}" type="pres">
      <dgm:prSet presAssocID="{3E693861-7D20-8547-8212-5A8388CF54ED}" presName="linearFlow" presStyleCnt="0">
        <dgm:presLayoutVars>
          <dgm:dir/>
          <dgm:animLvl val="lvl"/>
          <dgm:resizeHandles val="exact"/>
        </dgm:presLayoutVars>
      </dgm:prSet>
      <dgm:spPr/>
    </dgm:pt>
    <dgm:pt modelId="{8F6498EB-393A-784E-B969-93EC69F1DA2E}" type="pres">
      <dgm:prSet presAssocID="{EDB53A47-7A34-B44F-B6BA-067A42B96E8F}" presName="composite" presStyleCnt="0"/>
      <dgm:spPr/>
    </dgm:pt>
    <dgm:pt modelId="{F4CAA99D-3CA9-3D4A-959E-FE794E39EF83}" type="pres">
      <dgm:prSet presAssocID="{EDB53A47-7A34-B44F-B6BA-067A42B96E8F}" presName="parentText" presStyleLbl="alignNode1" presStyleIdx="0" presStyleCnt="6">
        <dgm:presLayoutVars>
          <dgm:chMax val="1"/>
          <dgm:bulletEnabled val="1"/>
        </dgm:presLayoutVars>
      </dgm:prSet>
      <dgm:spPr/>
    </dgm:pt>
    <dgm:pt modelId="{060C23B5-C4B3-0A4B-9004-08CF8CA7EBC6}" type="pres">
      <dgm:prSet presAssocID="{EDB53A47-7A34-B44F-B6BA-067A42B96E8F}" presName="descendantText" presStyleLbl="alignAcc1" presStyleIdx="0" presStyleCnt="6" custLinFactNeighborX="0" custLinFactNeighborY="-50089">
        <dgm:presLayoutVars>
          <dgm:bulletEnabled val="1"/>
        </dgm:presLayoutVars>
      </dgm:prSet>
      <dgm:spPr/>
    </dgm:pt>
    <dgm:pt modelId="{0522E489-2D14-9D48-A05E-E7188477BE6D}" type="pres">
      <dgm:prSet presAssocID="{5D4C4C1C-4D5E-6A46-92AF-B2721ADAFCCC}" presName="sp" presStyleCnt="0"/>
      <dgm:spPr/>
    </dgm:pt>
    <dgm:pt modelId="{B6F5295F-B7AC-C944-A258-0E1FB0929345}" type="pres">
      <dgm:prSet presAssocID="{1B4D8933-7919-2548-B15E-65B6AF97B7EC}" presName="composite" presStyleCnt="0"/>
      <dgm:spPr/>
    </dgm:pt>
    <dgm:pt modelId="{DC318CB7-AEF4-B34B-B648-DF59D5D292D8}" type="pres">
      <dgm:prSet presAssocID="{1B4D8933-7919-2548-B15E-65B6AF97B7EC}" presName="parentText" presStyleLbl="alignNode1" presStyleIdx="1" presStyleCnt="6">
        <dgm:presLayoutVars>
          <dgm:chMax val="1"/>
          <dgm:bulletEnabled val="1"/>
        </dgm:presLayoutVars>
      </dgm:prSet>
      <dgm:spPr/>
    </dgm:pt>
    <dgm:pt modelId="{1803B2B0-38E1-0C4F-9030-40AE37D4169F}" type="pres">
      <dgm:prSet presAssocID="{1B4D8933-7919-2548-B15E-65B6AF97B7EC}" presName="descendantText" presStyleLbl="alignAcc1" presStyleIdx="1" presStyleCnt="6">
        <dgm:presLayoutVars>
          <dgm:bulletEnabled val="1"/>
        </dgm:presLayoutVars>
      </dgm:prSet>
      <dgm:spPr/>
    </dgm:pt>
    <dgm:pt modelId="{7D3F5D2E-80DB-7F4E-B50E-514073D20431}" type="pres">
      <dgm:prSet presAssocID="{6D441008-A189-4747-B10D-2011673E9536}" presName="sp" presStyleCnt="0"/>
      <dgm:spPr/>
    </dgm:pt>
    <dgm:pt modelId="{6E8B8A97-4EFB-2046-AE6C-CD8197E549EB}" type="pres">
      <dgm:prSet presAssocID="{8248E816-34C2-D846-A6AC-F66BFA0E80AF}" presName="composite" presStyleCnt="0"/>
      <dgm:spPr/>
    </dgm:pt>
    <dgm:pt modelId="{C20D4F93-CD91-1C4F-9B3C-CD4C997C6EED}" type="pres">
      <dgm:prSet presAssocID="{8248E816-34C2-D846-A6AC-F66BFA0E80AF}" presName="parentText" presStyleLbl="alignNode1" presStyleIdx="2" presStyleCnt="6">
        <dgm:presLayoutVars>
          <dgm:chMax val="1"/>
          <dgm:bulletEnabled val="1"/>
        </dgm:presLayoutVars>
      </dgm:prSet>
      <dgm:spPr/>
    </dgm:pt>
    <dgm:pt modelId="{46FC2449-174F-3E4C-9B94-2D38DE5089DF}" type="pres">
      <dgm:prSet presAssocID="{8248E816-34C2-D846-A6AC-F66BFA0E80AF}" presName="descendantText" presStyleLbl="alignAcc1" presStyleIdx="2" presStyleCnt="6">
        <dgm:presLayoutVars>
          <dgm:bulletEnabled val="1"/>
        </dgm:presLayoutVars>
      </dgm:prSet>
      <dgm:spPr/>
    </dgm:pt>
    <dgm:pt modelId="{D186B1DE-DE06-074B-A861-D456F5D0C435}" type="pres">
      <dgm:prSet presAssocID="{99F14566-14B5-7144-B6BA-36930BE74F6E}" presName="sp" presStyleCnt="0"/>
      <dgm:spPr/>
    </dgm:pt>
    <dgm:pt modelId="{06E3C346-30B5-8F4B-A98E-AE9E0B9D8F14}" type="pres">
      <dgm:prSet presAssocID="{BBB4D7A9-91E7-0D45-ADE0-BBEEB81F47DD}" presName="composite" presStyleCnt="0"/>
      <dgm:spPr/>
    </dgm:pt>
    <dgm:pt modelId="{6597134E-41D2-1349-BC57-F3A551008096}" type="pres">
      <dgm:prSet presAssocID="{BBB4D7A9-91E7-0D45-ADE0-BBEEB81F47DD}" presName="parentText" presStyleLbl="alignNode1" presStyleIdx="3" presStyleCnt="6">
        <dgm:presLayoutVars>
          <dgm:chMax val="1"/>
          <dgm:bulletEnabled val="1"/>
        </dgm:presLayoutVars>
      </dgm:prSet>
      <dgm:spPr/>
    </dgm:pt>
    <dgm:pt modelId="{AB9C3FA0-CEDE-B64B-B8FD-2876B39610EF}" type="pres">
      <dgm:prSet presAssocID="{BBB4D7A9-91E7-0D45-ADE0-BBEEB81F47DD}" presName="descendantText" presStyleLbl="alignAcc1" presStyleIdx="3" presStyleCnt="6">
        <dgm:presLayoutVars>
          <dgm:bulletEnabled val="1"/>
        </dgm:presLayoutVars>
      </dgm:prSet>
      <dgm:spPr/>
    </dgm:pt>
    <dgm:pt modelId="{5A957169-30C2-174E-A866-B506129A084B}" type="pres">
      <dgm:prSet presAssocID="{CF8ABF03-3AD6-8D46-AB69-606AFAE351BD}" presName="sp" presStyleCnt="0"/>
      <dgm:spPr/>
    </dgm:pt>
    <dgm:pt modelId="{E4367EBF-12A8-DB46-977C-85FD0CBF199D}" type="pres">
      <dgm:prSet presAssocID="{BCFD065F-9B56-994F-B118-04D7A1B16332}" presName="composite" presStyleCnt="0"/>
      <dgm:spPr/>
    </dgm:pt>
    <dgm:pt modelId="{373F82A6-1D77-D44E-931C-2F847CC19282}" type="pres">
      <dgm:prSet presAssocID="{BCFD065F-9B56-994F-B118-04D7A1B16332}" presName="parentText" presStyleLbl="alignNode1" presStyleIdx="4" presStyleCnt="6">
        <dgm:presLayoutVars>
          <dgm:chMax val="1"/>
          <dgm:bulletEnabled val="1"/>
        </dgm:presLayoutVars>
      </dgm:prSet>
      <dgm:spPr/>
    </dgm:pt>
    <dgm:pt modelId="{87835C65-8C5D-4D42-8882-AF6370D2C91D}" type="pres">
      <dgm:prSet presAssocID="{BCFD065F-9B56-994F-B118-04D7A1B16332}" presName="descendantText" presStyleLbl="alignAcc1" presStyleIdx="4" presStyleCnt="6">
        <dgm:presLayoutVars>
          <dgm:bulletEnabled val="1"/>
        </dgm:presLayoutVars>
      </dgm:prSet>
      <dgm:spPr/>
    </dgm:pt>
    <dgm:pt modelId="{5907B589-12B7-F24E-A877-18A550C2A6E5}" type="pres">
      <dgm:prSet presAssocID="{F3FD1B50-1524-C640-BDE7-4D936A196B83}" presName="sp" presStyleCnt="0"/>
      <dgm:spPr/>
    </dgm:pt>
    <dgm:pt modelId="{2AC720DB-7BF1-D045-A041-03086EEDB4BB}" type="pres">
      <dgm:prSet presAssocID="{87510D24-F316-E64D-B175-B68ACF80579C}" presName="composite" presStyleCnt="0"/>
      <dgm:spPr/>
    </dgm:pt>
    <dgm:pt modelId="{2CD1C64B-FB17-FB47-A68B-DCBAC7B4F9A7}" type="pres">
      <dgm:prSet presAssocID="{87510D24-F316-E64D-B175-B68ACF80579C}" presName="parentText" presStyleLbl="alignNode1" presStyleIdx="5" presStyleCnt="6">
        <dgm:presLayoutVars>
          <dgm:chMax val="1"/>
          <dgm:bulletEnabled val="1"/>
        </dgm:presLayoutVars>
      </dgm:prSet>
      <dgm:spPr/>
    </dgm:pt>
    <dgm:pt modelId="{32D4BB63-E846-3843-AC5C-ACA90766A194}" type="pres">
      <dgm:prSet presAssocID="{87510D24-F316-E64D-B175-B68ACF80579C}" presName="descendantText" presStyleLbl="alignAcc1" presStyleIdx="5" presStyleCnt="6">
        <dgm:presLayoutVars>
          <dgm:bulletEnabled val="1"/>
        </dgm:presLayoutVars>
      </dgm:prSet>
      <dgm:spPr/>
    </dgm:pt>
  </dgm:ptLst>
  <dgm:cxnLst>
    <dgm:cxn modelId="{637A7308-79A5-724B-83A8-6D8847B35AB9}" srcId="{87510D24-F316-E64D-B175-B68ACF80579C}" destId="{398892A5-8B4E-B148-884E-68BD049C674C}" srcOrd="0" destOrd="0" parTransId="{3B1EF322-7619-104D-95AA-FFD1EF56D6EE}" sibTransId="{5F4E824C-8DD5-A543-B1E9-C0B33DB3DED3}"/>
    <dgm:cxn modelId="{02775F14-55DD-4443-860F-7FF63DE1A415}" type="presOf" srcId="{BCFD065F-9B56-994F-B118-04D7A1B16332}" destId="{373F82A6-1D77-D44E-931C-2F847CC19282}" srcOrd="0" destOrd="0" presId="urn:microsoft.com/office/officeart/2005/8/layout/chevron2"/>
    <dgm:cxn modelId="{00B5D01E-2938-3C48-8F06-2731F735EC87}" type="presOf" srcId="{DA4C0DC6-9801-1E45-9140-1F7E75336389}" destId="{1803B2B0-38E1-0C4F-9030-40AE37D4169F}" srcOrd="0" destOrd="0" presId="urn:microsoft.com/office/officeart/2005/8/layout/chevron2"/>
    <dgm:cxn modelId="{CF190423-9962-6F4A-8C1A-47C13213BD69}" type="presOf" srcId="{398892A5-8B4E-B148-884E-68BD049C674C}" destId="{32D4BB63-E846-3843-AC5C-ACA90766A194}" srcOrd="0" destOrd="0" presId="urn:microsoft.com/office/officeart/2005/8/layout/chevron2"/>
    <dgm:cxn modelId="{6B317427-E2C6-D347-A7BC-F1241F8C5D57}" srcId="{BBB4D7A9-91E7-0D45-ADE0-BBEEB81F47DD}" destId="{DD718026-4CF1-3F4F-BBB7-2DE2AF4454A7}" srcOrd="0" destOrd="0" parTransId="{73EFC3B0-2628-B44B-A1F5-0B1BB9B9A390}" sibTransId="{8EB8AC85-4109-1746-8566-78681EC4958D}"/>
    <dgm:cxn modelId="{3D6E872E-E72A-4649-A5C2-2FE2E704624B}" type="presOf" srcId="{EDB53A47-7A34-B44F-B6BA-067A42B96E8F}" destId="{F4CAA99D-3CA9-3D4A-959E-FE794E39EF83}" srcOrd="0" destOrd="0" presId="urn:microsoft.com/office/officeart/2005/8/layout/chevron2"/>
    <dgm:cxn modelId="{2B55BD34-B31E-364F-A2DB-163CD573BBE5}" srcId="{EDB53A47-7A34-B44F-B6BA-067A42B96E8F}" destId="{A0F6E743-103B-5548-8099-9FD0830CF2D9}" srcOrd="1" destOrd="0" parTransId="{67F13E00-4E26-814B-BC6D-8239A2B43F31}" sibTransId="{814F8083-36CA-5B47-AFA0-623A34D08294}"/>
    <dgm:cxn modelId="{EE8E043E-5C9F-DD4D-8D24-E9501E28DE83}" srcId="{3E693861-7D20-8547-8212-5A8388CF54ED}" destId="{BBB4D7A9-91E7-0D45-ADE0-BBEEB81F47DD}" srcOrd="3" destOrd="0" parTransId="{212FE04B-6D5A-634E-931C-8CE9A84139E3}" sibTransId="{CF8ABF03-3AD6-8D46-AB69-606AFAE351BD}"/>
    <dgm:cxn modelId="{611C7B5F-623A-B74C-B5CE-BBA482CAAD84}" type="presOf" srcId="{DD718026-4CF1-3F4F-BBB7-2DE2AF4454A7}" destId="{AB9C3FA0-CEDE-B64B-B8FD-2876B39610EF}" srcOrd="0" destOrd="0" presId="urn:microsoft.com/office/officeart/2005/8/layout/chevron2"/>
    <dgm:cxn modelId="{FF371864-D122-3442-8F53-E9F0A8B8D06D}" srcId="{3E693861-7D20-8547-8212-5A8388CF54ED}" destId="{87510D24-F316-E64D-B175-B68ACF80579C}" srcOrd="5" destOrd="0" parTransId="{1F1DBF8C-3051-F948-871D-CA4AA908DBE2}" sibTransId="{BEAFCA26-158F-7E41-9E7C-42AAB31A2FE4}"/>
    <dgm:cxn modelId="{7D9CE56C-0076-6B44-8B7E-1510C8214CFD}" type="presOf" srcId="{3E693861-7D20-8547-8212-5A8388CF54ED}" destId="{0233D74A-CD2C-A941-AAE8-244756BDDFE8}" srcOrd="0" destOrd="0" presId="urn:microsoft.com/office/officeart/2005/8/layout/chevron2"/>
    <dgm:cxn modelId="{E7ACA373-78DB-4D45-BFE7-88DAB5328ADA}" srcId="{8248E816-34C2-D846-A6AC-F66BFA0E80AF}" destId="{C1A6DCA9-4BBD-4045-8452-186A69605F14}" srcOrd="0" destOrd="0" parTransId="{944A0C62-CF4D-F945-9C6B-33154D088B71}" sibTransId="{7ED2AFA3-DCE3-3147-AA93-473A33748F63}"/>
    <dgm:cxn modelId="{802F2E82-4C39-9E43-9E00-6311389F6853}" type="presOf" srcId="{B2BF32C3-C704-2346-8016-49CC5AF09807}" destId="{87835C65-8C5D-4D42-8882-AF6370D2C91D}" srcOrd="0" destOrd="0" presId="urn:microsoft.com/office/officeart/2005/8/layout/chevron2"/>
    <dgm:cxn modelId="{788DF194-97A7-7B45-8225-DB60C4485096}" type="presOf" srcId="{423FAA0C-B11B-1D4C-B4E3-C0EC8335A222}" destId="{060C23B5-C4B3-0A4B-9004-08CF8CA7EBC6}" srcOrd="0" destOrd="0" presId="urn:microsoft.com/office/officeart/2005/8/layout/chevron2"/>
    <dgm:cxn modelId="{07587A95-4B40-B94B-A83B-3FAF25586F60}" type="presOf" srcId="{1B4D8933-7919-2548-B15E-65B6AF97B7EC}" destId="{DC318CB7-AEF4-B34B-B648-DF59D5D292D8}" srcOrd="0" destOrd="0" presId="urn:microsoft.com/office/officeart/2005/8/layout/chevron2"/>
    <dgm:cxn modelId="{AD74C49F-771E-F148-AAD0-22827C218C84}" srcId="{EDB53A47-7A34-B44F-B6BA-067A42B96E8F}" destId="{423FAA0C-B11B-1D4C-B4E3-C0EC8335A222}" srcOrd="0" destOrd="0" parTransId="{BDBF7F69-2BCE-3D43-8D94-0DB6F4C1FF5F}" sibTransId="{260F4B9B-0EB6-AE42-9022-1202AD4ABD93}"/>
    <dgm:cxn modelId="{4D298AA2-2DC6-834C-BE90-16CC1748ABE9}" type="presOf" srcId="{BBB4D7A9-91E7-0D45-ADE0-BBEEB81F47DD}" destId="{6597134E-41D2-1349-BC57-F3A551008096}" srcOrd="0" destOrd="0" presId="urn:microsoft.com/office/officeart/2005/8/layout/chevron2"/>
    <dgm:cxn modelId="{B2A879AB-E65B-6145-9396-B7C3DF317B07}" type="presOf" srcId="{8248E816-34C2-D846-A6AC-F66BFA0E80AF}" destId="{C20D4F93-CD91-1C4F-9B3C-CD4C997C6EED}" srcOrd="0" destOrd="0" presId="urn:microsoft.com/office/officeart/2005/8/layout/chevron2"/>
    <dgm:cxn modelId="{8227B8AD-549A-904B-88CE-FF8EE177B2BA}" srcId="{3E693861-7D20-8547-8212-5A8388CF54ED}" destId="{8248E816-34C2-D846-A6AC-F66BFA0E80AF}" srcOrd="2" destOrd="0" parTransId="{186091A5-9FF5-F943-904B-29D5568A83B4}" sibTransId="{99F14566-14B5-7144-B6BA-36930BE74F6E}"/>
    <dgm:cxn modelId="{D44CFBB6-07D3-2E47-B139-B78AF17C6E7A}" srcId="{3E693861-7D20-8547-8212-5A8388CF54ED}" destId="{EDB53A47-7A34-B44F-B6BA-067A42B96E8F}" srcOrd="0" destOrd="0" parTransId="{E21D2EB4-B584-EE42-8ACD-659BEB32FE90}" sibTransId="{5D4C4C1C-4D5E-6A46-92AF-B2721ADAFCCC}"/>
    <dgm:cxn modelId="{55BB1EC5-AC16-2F4B-8286-C952ADAFAEFD}" srcId="{3E693861-7D20-8547-8212-5A8388CF54ED}" destId="{1B4D8933-7919-2548-B15E-65B6AF97B7EC}" srcOrd="1" destOrd="0" parTransId="{ACFF9A1B-C389-4A40-8DC3-D4BCB069B79A}" sibTransId="{6D441008-A189-4747-B10D-2011673E9536}"/>
    <dgm:cxn modelId="{5FB64CCA-B181-DA42-83B6-EC7C6B785EC6}" type="presOf" srcId="{C1A6DCA9-4BBD-4045-8452-186A69605F14}" destId="{46FC2449-174F-3E4C-9B94-2D38DE5089DF}" srcOrd="0" destOrd="0" presId="urn:microsoft.com/office/officeart/2005/8/layout/chevron2"/>
    <dgm:cxn modelId="{F6B7B5CF-E451-3349-8559-0B843F40B5CE}" type="presOf" srcId="{87510D24-F316-E64D-B175-B68ACF80579C}" destId="{2CD1C64B-FB17-FB47-A68B-DCBAC7B4F9A7}" srcOrd="0" destOrd="0" presId="urn:microsoft.com/office/officeart/2005/8/layout/chevron2"/>
    <dgm:cxn modelId="{AF26FDD1-6C9C-1B43-8C6E-A71F6715E7A1}" srcId="{BCFD065F-9B56-994F-B118-04D7A1B16332}" destId="{B2BF32C3-C704-2346-8016-49CC5AF09807}" srcOrd="0" destOrd="0" parTransId="{AE1E5033-FB82-D445-BEB7-64ECBA1976E7}" sibTransId="{681EF702-F88C-3441-9C11-7D5C43E58099}"/>
    <dgm:cxn modelId="{91EEA4DD-1FDC-5147-8FA3-3770ECDE6A4D}" type="presOf" srcId="{A0F6E743-103B-5548-8099-9FD0830CF2D9}" destId="{060C23B5-C4B3-0A4B-9004-08CF8CA7EBC6}" srcOrd="0" destOrd="1" presId="urn:microsoft.com/office/officeart/2005/8/layout/chevron2"/>
    <dgm:cxn modelId="{01F081E1-0566-9548-B34C-3D826EE354C2}" srcId="{3E693861-7D20-8547-8212-5A8388CF54ED}" destId="{BCFD065F-9B56-994F-B118-04D7A1B16332}" srcOrd="4" destOrd="0" parTransId="{20739C96-B7D3-D14D-985A-188AF0BAC555}" sibTransId="{F3FD1B50-1524-C640-BDE7-4D936A196B83}"/>
    <dgm:cxn modelId="{34701CE9-43CD-5547-A1E8-E37B32E40E1C}" srcId="{1B4D8933-7919-2548-B15E-65B6AF97B7EC}" destId="{DA4C0DC6-9801-1E45-9140-1F7E75336389}" srcOrd="0" destOrd="0" parTransId="{C45E6DB4-B4A6-C544-8050-A4FEFD63CB1B}" sibTransId="{0640C0FB-FA7C-1948-AECD-4B55D606570F}"/>
    <dgm:cxn modelId="{AFE111DD-5C2D-964A-BB14-94AC6C27A33F}" type="presParOf" srcId="{0233D74A-CD2C-A941-AAE8-244756BDDFE8}" destId="{8F6498EB-393A-784E-B969-93EC69F1DA2E}" srcOrd="0" destOrd="0" presId="urn:microsoft.com/office/officeart/2005/8/layout/chevron2"/>
    <dgm:cxn modelId="{F233EF16-BA5C-1F46-AC48-6C161E314F8E}" type="presParOf" srcId="{8F6498EB-393A-784E-B969-93EC69F1DA2E}" destId="{F4CAA99D-3CA9-3D4A-959E-FE794E39EF83}" srcOrd="0" destOrd="0" presId="urn:microsoft.com/office/officeart/2005/8/layout/chevron2"/>
    <dgm:cxn modelId="{D540923B-FDFF-3A41-B2ED-464DF5897F59}" type="presParOf" srcId="{8F6498EB-393A-784E-B969-93EC69F1DA2E}" destId="{060C23B5-C4B3-0A4B-9004-08CF8CA7EBC6}" srcOrd="1" destOrd="0" presId="urn:microsoft.com/office/officeart/2005/8/layout/chevron2"/>
    <dgm:cxn modelId="{F56E010C-CE4A-9746-A91A-0FF4F12B61D2}" type="presParOf" srcId="{0233D74A-CD2C-A941-AAE8-244756BDDFE8}" destId="{0522E489-2D14-9D48-A05E-E7188477BE6D}" srcOrd="1" destOrd="0" presId="urn:microsoft.com/office/officeart/2005/8/layout/chevron2"/>
    <dgm:cxn modelId="{E3401D69-D10C-8A45-B497-C432F9955145}" type="presParOf" srcId="{0233D74A-CD2C-A941-AAE8-244756BDDFE8}" destId="{B6F5295F-B7AC-C944-A258-0E1FB0929345}" srcOrd="2" destOrd="0" presId="urn:microsoft.com/office/officeart/2005/8/layout/chevron2"/>
    <dgm:cxn modelId="{AE8D45F3-B100-E144-BDC3-28B72046231C}" type="presParOf" srcId="{B6F5295F-B7AC-C944-A258-0E1FB0929345}" destId="{DC318CB7-AEF4-B34B-B648-DF59D5D292D8}" srcOrd="0" destOrd="0" presId="urn:microsoft.com/office/officeart/2005/8/layout/chevron2"/>
    <dgm:cxn modelId="{D84E7282-D272-CF4D-8245-A22DDD8072BA}" type="presParOf" srcId="{B6F5295F-B7AC-C944-A258-0E1FB0929345}" destId="{1803B2B0-38E1-0C4F-9030-40AE37D4169F}" srcOrd="1" destOrd="0" presId="urn:microsoft.com/office/officeart/2005/8/layout/chevron2"/>
    <dgm:cxn modelId="{09CAC233-2D40-1B43-B7F6-5C955D43EEFD}" type="presParOf" srcId="{0233D74A-CD2C-A941-AAE8-244756BDDFE8}" destId="{7D3F5D2E-80DB-7F4E-B50E-514073D20431}" srcOrd="3" destOrd="0" presId="urn:microsoft.com/office/officeart/2005/8/layout/chevron2"/>
    <dgm:cxn modelId="{BB71C415-BF4B-C648-9387-6E78C2053733}" type="presParOf" srcId="{0233D74A-CD2C-A941-AAE8-244756BDDFE8}" destId="{6E8B8A97-4EFB-2046-AE6C-CD8197E549EB}" srcOrd="4" destOrd="0" presId="urn:microsoft.com/office/officeart/2005/8/layout/chevron2"/>
    <dgm:cxn modelId="{333A1B1E-5A10-FA4B-8D7D-281453D0A291}" type="presParOf" srcId="{6E8B8A97-4EFB-2046-AE6C-CD8197E549EB}" destId="{C20D4F93-CD91-1C4F-9B3C-CD4C997C6EED}" srcOrd="0" destOrd="0" presId="urn:microsoft.com/office/officeart/2005/8/layout/chevron2"/>
    <dgm:cxn modelId="{19E0CF4A-E9E3-0A41-A1F1-94A6CD520645}" type="presParOf" srcId="{6E8B8A97-4EFB-2046-AE6C-CD8197E549EB}" destId="{46FC2449-174F-3E4C-9B94-2D38DE5089DF}" srcOrd="1" destOrd="0" presId="urn:microsoft.com/office/officeart/2005/8/layout/chevron2"/>
    <dgm:cxn modelId="{CC0FB8F6-B958-E644-9881-FF7AC53264D3}" type="presParOf" srcId="{0233D74A-CD2C-A941-AAE8-244756BDDFE8}" destId="{D186B1DE-DE06-074B-A861-D456F5D0C435}" srcOrd="5" destOrd="0" presId="urn:microsoft.com/office/officeart/2005/8/layout/chevron2"/>
    <dgm:cxn modelId="{2610367B-1615-EE4D-A608-79E95B6045B9}" type="presParOf" srcId="{0233D74A-CD2C-A941-AAE8-244756BDDFE8}" destId="{06E3C346-30B5-8F4B-A98E-AE9E0B9D8F14}" srcOrd="6" destOrd="0" presId="urn:microsoft.com/office/officeart/2005/8/layout/chevron2"/>
    <dgm:cxn modelId="{88418B21-B649-204D-8A8A-DD20306ABE3C}" type="presParOf" srcId="{06E3C346-30B5-8F4B-A98E-AE9E0B9D8F14}" destId="{6597134E-41D2-1349-BC57-F3A551008096}" srcOrd="0" destOrd="0" presId="urn:microsoft.com/office/officeart/2005/8/layout/chevron2"/>
    <dgm:cxn modelId="{AFE2716E-25DA-F94C-866D-E6A34FEF9A8A}" type="presParOf" srcId="{06E3C346-30B5-8F4B-A98E-AE9E0B9D8F14}" destId="{AB9C3FA0-CEDE-B64B-B8FD-2876B39610EF}" srcOrd="1" destOrd="0" presId="urn:microsoft.com/office/officeart/2005/8/layout/chevron2"/>
    <dgm:cxn modelId="{182FD42A-CD90-724F-AD16-0FFFCC7D92DC}" type="presParOf" srcId="{0233D74A-CD2C-A941-AAE8-244756BDDFE8}" destId="{5A957169-30C2-174E-A866-B506129A084B}" srcOrd="7" destOrd="0" presId="urn:microsoft.com/office/officeart/2005/8/layout/chevron2"/>
    <dgm:cxn modelId="{6C37009D-A8FD-294B-A83C-372530103200}" type="presParOf" srcId="{0233D74A-CD2C-A941-AAE8-244756BDDFE8}" destId="{E4367EBF-12A8-DB46-977C-85FD0CBF199D}" srcOrd="8" destOrd="0" presId="urn:microsoft.com/office/officeart/2005/8/layout/chevron2"/>
    <dgm:cxn modelId="{B137903B-B058-7543-B26B-655988331C0C}" type="presParOf" srcId="{E4367EBF-12A8-DB46-977C-85FD0CBF199D}" destId="{373F82A6-1D77-D44E-931C-2F847CC19282}" srcOrd="0" destOrd="0" presId="urn:microsoft.com/office/officeart/2005/8/layout/chevron2"/>
    <dgm:cxn modelId="{DE4B610D-5E05-DC4F-9C43-86F1F12D1BBE}" type="presParOf" srcId="{E4367EBF-12A8-DB46-977C-85FD0CBF199D}" destId="{87835C65-8C5D-4D42-8882-AF6370D2C91D}" srcOrd="1" destOrd="0" presId="urn:microsoft.com/office/officeart/2005/8/layout/chevron2"/>
    <dgm:cxn modelId="{D41B54BA-1EF6-DB4C-AF7C-42816B2D13C4}" type="presParOf" srcId="{0233D74A-CD2C-A941-AAE8-244756BDDFE8}" destId="{5907B589-12B7-F24E-A877-18A550C2A6E5}" srcOrd="9" destOrd="0" presId="urn:microsoft.com/office/officeart/2005/8/layout/chevron2"/>
    <dgm:cxn modelId="{C9F8EAD1-2BCF-F64E-B5E8-A7CDDCC9213B}" type="presParOf" srcId="{0233D74A-CD2C-A941-AAE8-244756BDDFE8}" destId="{2AC720DB-7BF1-D045-A041-03086EEDB4BB}" srcOrd="10" destOrd="0" presId="urn:microsoft.com/office/officeart/2005/8/layout/chevron2"/>
    <dgm:cxn modelId="{BA8A4F0E-BBE1-1647-BA45-D5EA07356356}" type="presParOf" srcId="{2AC720DB-7BF1-D045-A041-03086EEDB4BB}" destId="{2CD1C64B-FB17-FB47-A68B-DCBAC7B4F9A7}" srcOrd="0" destOrd="0" presId="urn:microsoft.com/office/officeart/2005/8/layout/chevron2"/>
    <dgm:cxn modelId="{1C871C26-7758-1B44-A43F-BEBE89C20063}" type="presParOf" srcId="{2AC720DB-7BF1-D045-A041-03086EEDB4BB}" destId="{32D4BB63-E846-3843-AC5C-ACA90766A194}"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A215C-79A8-E045-A7F5-AF7ED24BEC2C}">
      <dsp:nvSpPr>
        <dsp:cNvPr id="0" name=""/>
        <dsp:cNvSpPr/>
      </dsp:nvSpPr>
      <dsp:spPr>
        <a:xfrm>
          <a:off x="2263616" y="2304674"/>
          <a:ext cx="1568767" cy="1568767"/>
        </a:xfrm>
        <a:prstGeom prst="ellipse">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de-DE" sz="1700" b="1" kern="1200" dirty="0"/>
            <a:t>Zahlungs-strom</a:t>
          </a:r>
        </a:p>
      </dsp:txBody>
      <dsp:txXfrm>
        <a:off x="2493357" y="2534415"/>
        <a:ext cx="1109285" cy="1109285"/>
      </dsp:txXfrm>
    </dsp:sp>
    <dsp:sp modelId="{0881A51F-A4B1-FD48-B653-C11F05C58E1E}">
      <dsp:nvSpPr>
        <dsp:cNvPr id="0" name=""/>
        <dsp:cNvSpPr/>
      </dsp:nvSpPr>
      <dsp:spPr>
        <a:xfrm rot="10800000">
          <a:off x="745631" y="2865508"/>
          <a:ext cx="1434495" cy="447098"/>
        </a:xfrm>
        <a:prstGeom prst="leftArrow">
          <a:avLst>
            <a:gd name="adj1" fmla="val 60000"/>
            <a:gd name="adj2" fmla="val 50000"/>
          </a:avLst>
        </a:prstGeom>
        <a:gradFill rotWithShape="0">
          <a:gsLst>
            <a:gs pos="0">
              <a:schemeClr val="accent1">
                <a:tint val="60000"/>
                <a:hueOff val="0"/>
                <a:satOff val="0"/>
                <a:lumOff val="0"/>
                <a:alphaOff val="0"/>
                <a:tint val="50000"/>
                <a:shade val="86000"/>
                <a:satMod val="140000"/>
              </a:schemeClr>
            </a:gs>
            <a:gs pos="45000">
              <a:schemeClr val="accent1">
                <a:tint val="60000"/>
                <a:hueOff val="0"/>
                <a:satOff val="0"/>
                <a:lumOff val="0"/>
                <a:alphaOff val="0"/>
                <a:tint val="48000"/>
                <a:satMod val="150000"/>
              </a:schemeClr>
            </a:gs>
            <a:gs pos="100000">
              <a:schemeClr val="accent1">
                <a:tint val="60000"/>
                <a:hueOff val="0"/>
                <a:satOff val="0"/>
                <a:lumOff val="0"/>
                <a:alphaOff val="0"/>
                <a:tint val="28000"/>
                <a:satMod val="16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38A827C3-1F65-C340-819D-EB6CC5452140}">
      <dsp:nvSpPr>
        <dsp:cNvPr id="0" name=""/>
        <dsp:cNvSpPr/>
      </dsp:nvSpPr>
      <dsp:spPr>
        <a:xfrm>
          <a:off x="466" y="2492926"/>
          <a:ext cx="1490329" cy="1192263"/>
        </a:xfrm>
        <a:prstGeom prst="roundRect">
          <a:avLst>
            <a:gd name="adj" fmla="val 10000"/>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de-DE" sz="1700" kern="1200" dirty="0"/>
            <a:t>Verhalten der Kunden</a:t>
          </a:r>
        </a:p>
      </dsp:txBody>
      <dsp:txXfrm>
        <a:off x="35386" y="2527846"/>
        <a:ext cx="1420489" cy="1122423"/>
      </dsp:txXfrm>
    </dsp:sp>
    <dsp:sp modelId="{798FA20C-4E0E-0549-A683-1E73E634EBA6}">
      <dsp:nvSpPr>
        <dsp:cNvPr id="0" name=""/>
        <dsp:cNvSpPr/>
      </dsp:nvSpPr>
      <dsp:spPr>
        <a:xfrm rot="13500000">
          <a:off x="1209902" y="1744659"/>
          <a:ext cx="1434495" cy="447098"/>
        </a:xfrm>
        <a:prstGeom prst="leftArrow">
          <a:avLst>
            <a:gd name="adj1" fmla="val 60000"/>
            <a:gd name="adj2" fmla="val 50000"/>
          </a:avLst>
        </a:prstGeom>
        <a:gradFill rotWithShape="0">
          <a:gsLst>
            <a:gs pos="0">
              <a:schemeClr val="accent1">
                <a:tint val="60000"/>
                <a:hueOff val="0"/>
                <a:satOff val="0"/>
                <a:lumOff val="0"/>
                <a:alphaOff val="0"/>
                <a:tint val="50000"/>
                <a:shade val="86000"/>
                <a:satMod val="140000"/>
              </a:schemeClr>
            </a:gs>
            <a:gs pos="45000">
              <a:schemeClr val="accent1">
                <a:tint val="60000"/>
                <a:hueOff val="0"/>
                <a:satOff val="0"/>
                <a:lumOff val="0"/>
                <a:alphaOff val="0"/>
                <a:tint val="48000"/>
                <a:satMod val="150000"/>
              </a:schemeClr>
            </a:gs>
            <a:gs pos="100000">
              <a:schemeClr val="accent1">
                <a:tint val="60000"/>
                <a:hueOff val="0"/>
                <a:satOff val="0"/>
                <a:lumOff val="0"/>
                <a:alphaOff val="0"/>
                <a:tint val="28000"/>
                <a:satMod val="16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90D3CCBC-6DA3-B04A-9D64-D7B98FE2FFB9}">
      <dsp:nvSpPr>
        <dsp:cNvPr id="0" name=""/>
        <dsp:cNvSpPr/>
      </dsp:nvSpPr>
      <dsp:spPr>
        <a:xfrm>
          <a:off x="674814" y="864906"/>
          <a:ext cx="1490329" cy="1192263"/>
        </a:xfrm>
        <a:prstGeom prst="roundRect">
          <a:avLst>
            <a:gd name="adj" fmla="val 10000"/>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de-DE" sz="1700" kern="1200" dirty="0"/>
            <a:t>Verhalten der Mitarbeiter</a:t>
          </a:r>
        </a:p>
      </dsp:txBody>
      <dsp:txXfrm>
        <a:off x="709734" y="899826"/>
        <a:ext cx="1420489" cy="1122423"/>
      </dsp:txXfrm>
    </dsp:sp>
    <dsp:sp modelId="{2CF553C8-DCCE-734B-8298-EC5B589FBA49}">
      <dsp:nvSpPr>
        <dsp:cNvPr id="0" name=""/>
        <dsp:cNvSpPr/>
      </dsp:nvSpPr>
      <dsp:spPr>
        <a:xfrm rot="16200000">
          <a:off x="2330752" y="1280388"/>
          <a:ext cx="1434495" cy="447098"/>
        </a:xfrm>
        <a:prstGeom prst="leftArrow">
          <a:avLst>
            <a:gd name="adj1" fmla="val 60000"/>
            <a:gd name="adj2" fmla="val 50000"/>
          </a:avLst>
        </a:prstGeom>
        <a:gradFill rotWithShape="0">
          <a:gsLst>
            <a:gs pos="0">
              <a:schemeClr val="accent1">
                <a:tint val="60000"/>
                <a:hueOff val="0"/>
                <a:satOff val="0"/>
                <a:lumOff val="0"/>
                <a:alphaOff val="0"/>
                <a:tint val="50000"/>
                <a:shade val="86000"/>
                <a:satMod val="140000"/>
              </a:schemeClr>
            </a:gs>
            <a:gs pos="45000">
              <a:schemeClr val="accent1">
                <a:tint val="60000"/>
                <a:hueOff val="0"/>
                <a:satOff val="0"/>
                <a:lumOff val="0"/>
                <a:alphaOff val="0"/>
                <a:tint val="48000"/>
                <a:satMod val="150000"/>
              </a:schemeClr>
            </a:gs>
            <a:gs pos="100000">
              <a:schemeClr val="accent1">
                <a:tint val="60000"/>
                <a:hueOff val="0"/>
                <a:satOff val="0"/>
                <a:lumOff val="0"/>
                <a:alphaOff val="0"/>
                <a:tint val="28000"/>
                <a:satMod val="16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1A0FA3BE-AF28-FB47-8ADB-C537A597BAC6}">
      <dsp:nvSpPr>
        <dsp:cNvPr id="0" name=""/>
        <dsp:cNvSpPr/>
      </dsp:nvSpPr>
      <dsp:spPr>
        <a:xfrm>
          <a:off x="2302835" y="190557"/>
          <a:ext cx="1490329" cy="1192263"/>
        </a:xfrm>
        <a:prstGeom prst="roundRect">
          <a:avLst>
            <a:gd name="adj" fmla="val 10000"/>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de-DE" sz="1700" kern="1200" dirty="0"/>
            <a:t>Verhalten der Lieferanten</a:t>
          </a:r>
        </a:p>
      </dsp:txBody>
      <dsp:txXfrm>
        <a:off x="2337755" y="225477"/>
        <a:ext cx="1420489" cy="1122423"/>
      </dsp:txXfrm>
    </dsp:sp>
    <dsp:sp modelId="{FFCC1E8F-4E37-8D44-AE30-EB68D45C63CB}">
      <dsp:nvSpPr>
        <dsp:cNvPr id="0" name=""/>
        <dsp:cNvSpPr/>
      </dsp:nvSpPr>
      <dsp:spPr>
        <a:xfrm rot="18900000">
          <a:off x="3451601" y="1744659"/>
          <a:ext cx="1434495" cy="447098"/>
        </a:xfrm>
        <a:prstGeom prst="leftArrow">
          <a:avLst>
            <a:gd name="adj1" fmla="val 60000"/>
            <a:gd name="adj2" fmla="val 50000"/>
          </a:avLst>
        </a:prstGeom>
        <a:gradFill rotWithShape="0">
          <a:gsLst>
            <a:gs pos="0">
              <a:schemeClr val="accent1">
                <a:tint val="60000"/>
                <a:hueOff val="0"/>
                <a:satOff val="0"/>
                <a:lumOff val="0"/>
                <a:alphaOff val="0"/>
                <a:tint val="50000"/>
                <a:shade val="86000"/>
                <a:satMod val="140000"/>
              </a:schemeClr>
            </a:gs>
            <a:gs pos="45000">
              <a:schemeClr val="accent1">
                <a:tint val="60000"/>
                <a:hueOff val="0"/>
                <a:satOff val="0"/>
                <a:lumOff val="0"/>
                <a:alphaOff val="0"/>
                <a:tint val="48000"/>
                <a:satMod val="150000"/>
              </a:schemeClr>
            </a:gs>
            <a:gs pos="100000">
              <a:schemeClr val="accent1">
                <a:tint val="60000"/>
                <a:hueOff val="0"/>
                <a:satOff val="0"/>
                <a:lumOff val="0"/>
                <a:alphaOff val="0"/>
                <a:tint val="28000"/>
                <a:satMod val="16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51C878AD-76BB-A64C-8B0F-6418AC6C46CC}">
      <dsp:nvSpPr>
        <dsp:cNvPr id="0" name=""/>
        <dsp:cNvSpPr/>
      </dsp:nvSpPr>
      <dsp:spPr>
        <a:xfrm>
          <a:off x="3930855" y="864906"/>
          <a:ext cx="1490329" cy="1192263"/>
        </a:xfrm>
        <a:prstGeom prst="roundRect">
          <a:avLst>
            <a:gd name="adj" fmla="val 10000"/>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de-DE" sz="1700" kern="1200" dirty="0"/>
            <a:t>Verhalten der Konkurrenten</a:t>
          </a:r>
        </a:p>
      </dsp:txBody>
      <dsp:txXfrm>
        <a:off x="3965775" y="899826"/>
        <a:ext cx="1420489" cy="1122423"/>
      </dsp:txXfrm>
    </dsp:sp>
    <dsp:sp modelId="{D65BBB31-B563-4A48-9115-1E1A348AB178}">
      <dsp:nvSpPr>
        <dsp:cNvPr id="0" name=""/>
        <dsp:cNvSpPr/>
      </dsp:nvSpPr>
      <dsp:spPr>
        <a:xfrm>
          <a:off x="3915872" y="2865508"/>
          <a:ext cx="1434495" cy="447098"/>
        </a:xfrm>
        <a:prstGeom prst="leftArrow">
          <a:avLst>
            <a:gd name="adj1" fmla="val 60000"/>
            <a:gd name="adj2" fmla="val 50000"/>
          </a:avLst>
        </a:prstGeom>
        <a:gradFill rotWithShape="0">
          <a:gsLst>
            <a:gs pos="0">
              <a:schemeClr val="accent1">
                <a:tint val="60000"/>
                <a:hueOff val="0"/>
                <a:satOff val="0"/>
                <a:lumOff val="0"/>
                <a:alphaOff val="0"/>
                <a:tint val="50000"/>
                <a:shade val="86000"/>
                <a:satMod val="140000"/>
              </a:schemeClr>
            </a:gs>
            <a:gs pos="45000">
              <a:schemeClr val="accent1">
                <a:tint val="60000"/>
                <a:hueOff val="0"/>
                <a:satOff val="0"/>
                <a:lumOff val="0"/>
                <a:alphaOff val="0"/>
                <a:tint val="48000"/>
                <a:satMod val="150000"/>
              </a:schemeClr>
            </a:gs>
            <a:gs pos="100000">
              <a:schemeClr val="accent1">
                <a:tint val="60000"/>
                <a:hueOff val="0"/>
                <a:satOff val="0"/>
                <a:lumOff val="0"/>
                <a:alphaOff val="0"/>
                <a:tint val="28000"/>
                <a:satMod val="16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sp>
    <dsp:sp modelId="{8B5AC389-5000-5846-8C4F-28F95F97ECB3}">
      <dsp:nvSpPr>
        <dsp:cNvPr id="0" name=""/>
        <dsp:cNvSpPr/>
      </dsp:nvSpPr>
      <dsp:spPr>
        <a:xfrm>
          <a:off x="4605204" y="2492926"/>
          <a:ext cx="1490329" cy="1192263"/>
        </a:xfrm>
        <a:prstGeom prst="roundRect">
          <a:avLst>
            <a:gd name="adj" fmla="val 10000"/>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de-DE" sz="1700" kern="1200" dirty="0"/>
            <a:t>Recht &amp; Verwaltung</a:t>
          </a:r>
        </a:p>
      </dsp:txBody>
      <dsp:txXfrm>
        <a:off x="4640124" y="2527846"/>
        <a:ext cx="1420489" cy="1122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B51E8-16C2-2A44-AF67-06C75F41C118}">
      <dsp:nvSpPr>
        <dsp:cNvPr id="0" name=""/>
        <dsp:cNvSpPr/>
      </dsp:nvSpPr>
      <dsp:spPr>
        <a:xfrm rot="5400000">
          <a:off x="5187717" y="-2206906"/>
          <a:ext cx="597029" cy="5163512"/>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de-DE" sz="1000" kern="1200" dirty="0"/>
            <a:t>Korrektur der erwarteten Inputgrößen (Kalkulationszins, Zahlungen, Nutzungsdauer...)</a:t>
          </a:r>
        </a:p>
        <a:p>
          <a:pPr marL="57150" lvl="1" indent="-57150" algn="l" defTabSz="444500">
            <a:lnSpc>
              <a:spcPct val="90000"/>
            </a:lnSpc>
            <a:spcBef>
              <a:spcPct val="0"/>
            </a:spcBef>
            <a:spcAft>
              <a:spcPct val="15000"/>
            </a:spcAft>
            <a:buChar char="•"/>
          </a:pPr>
          <a:r>
            <a:rPr lang="de-DE" sz="1000" kern="1200" dirty="0" err="1"/>
            <a:t>Risikozu</a:t>
          </a:r>
          <a:r>
            <a:rPr lang="de-DE" sz="1000" kern="1200" dirty="0"/>
            <a:t>- und </a:t>
          </a:r>
          <a:r>
            <a:rPr lang="de-DE" sz="1000" kern="1200" dirty="0" err="1"/>
            <a:t>abschläge</a:t>
          </a:r>
          <a:endParaRPr lang="de-DE" sz="1000" kern="1200" dirty="0"/>
        </a:p>
        <a:p>
          <a:pPr marL="57150" lvl="1" indent="-57150" algn="l" defTabSz="444500">
            <a:lnSpc>
              <a:spcPct val="90000"/>
            </a:lnSpc>
            <a:spcBef>
              <a:spcPct val="0"/>
            </a:spcBef>
            <a:spcAft>
              <a:spcPct val="15000"/>
            </a:spcAft>
            <a:buChar char="•"/>
          </a:pPr>
          <a:r>
            <a:rPr lang="de-DE" sz="1000" kern="1200" dirty="0"/>
            <a:t>Ermittlung der einwertigen Zielgröße (Kapitalwert) aus den Sicherheitsäquivalenten</a:t>
          </a:r>
        </a:p>
      </dsp:txBody>
      <dsp:txXfrm rot="-5400000">
        <a:off x="2904476" y="105480"/>
        <a:ext cx="5134367" cy="538739"/>
      </dsp:txXfrm>
    </dsp:sp>
    <dsp:sp modelId="{B3BC9462-908A-9F49-9F30-A1A40BF24F8B}">
      <dsp:nvSpPr>
        <dsp:cNvPr id="0" name=""/>
        <dsp:cNvSpPr/>
      </dsp:nvSpPr>
      <dsp:spPr>
        <a:xfrm>
          <a:off x="0" y="1706"/>
          <a:ext cx="2904476" cy="746287"/>
        </a:xfrm>
        <a:prstGeom prst="roundRect">
          <a:avLst/>
        </a:prstGeom>
        <a:gradFill rotWithShape="1">
          <a:gsLst>
            <a:gs pos="0">
              <a:schemeClr val="accent4">
                <a:tint val="50000"/>
                <a:shade val="86000"/>
                <a:satMod val="140000"/>
              </a:schemeClr>
            </a:gs>
            <a:gs pos="45000">
              <a:schemeClr val="accent4">
                <a:tint val="48000"/>
                <a:satMod val="150000"/>
              </a:schemeClr>
            </a:gs>
            <a:gs pos="100000">
              <a:schemeClr val="accent4">
                <a:tint val="28000"/>
                <a:satMod val="160000"/>
              </a:schemeClr>
            </a:gs>
          </a:gsLst>
          <a:path path="circle">
            <a:fillToRect l="100000" t="100000" r="100000" b="100000"/>
          </a:path>
        </a:gradFill>
        <a:ln w="9525"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e-DE" sz="2100" kern="1200" dirty="0"/>
            <a:t>Korrekturverfahren</a:t>
          </a:r>
        </a:p>
      </dsp:txBody>
      <dsp:txXfrm>
        <a:off x="36431" y="38137"/>
        <a:ext cx="2831614" cy="673425"/>
      </dsp:txXfrm>
    </dsp:sp>
    <dsp:sp modelId="{C2EAC5DA-69B0-5442-BE26-502A4F62290B}">
      <dsp:nvSpPr>
        <dsp:cNvPr id="0" name=""/>
        <dsp:cNvSpPr/>
      </dsp:nvSpPr>
      <dsp:spPr>
        <a:xfrm rot="5400000">
          <a:off x="5187717" y="-1423304"/>
          <a:ext cx="597029" cy="5163512"/>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de-DE" sz="1000" kern="1200" dirty="0"/>
            <a:t>Auf der Basis mehrerer unterschiedlicher positiver bis negativer Einschätzungen über die Zukunft werden einzelne Rechnungen, beispielsweise zur Zielgröße Kapitalwert, angestellt und gegenüber gestellt</a:t>
          </a:r>
        </a:p>
      </dsp:txBody>
      <dsp:txXfrm rot="-5400000">
        <a:off x="2904476" y="889082"/>
        <a:ext cx="5134367" cy="538739"/>
      </dsp:txXfrm>
    </dsp:sp>
    <dsp:sp modelId="{0953B177-3345-E74F-A6FC-D1BE07C39BB0}">
      <dsp:nvSpPr>
        <dsp:cNvPr id="0" name=""/>
        <dsp:cNvSpPr/>
      </dsp:nvSpPr>
      <dsp:spPr>
        <a:xfrm>
          <a:off x="0" y="785308"/>
          <a:ext cx="2904476" cy="746287"/>
        </a:xfrm>
        <a:prstGeom prst="roundRect">
          <a:avLst/>
        </a:prstGeom>
        <a:gradFill rotWithShape="1">
          <a:gsLst>
            <a:gs pos="0">
              <a:schemeClr val="accent4">
                <a:tint val="50000"/>
                <a:shade val="86000"/>
                <a:satMod val="140000"/>
              </a:schemeClr>
            </a:gs>
            <a:gs pos="45000">
              <a:schemeClr val="accent4">
                <a:tint val="48000"/>
                <a:satMod val="150000"/>
              </a:schemeClr>
            </a:gs>
            <a:gs pos="100000">
              <a:schemeClr val="accent4">
                <a:tint val="28000"/>
                <a:satMod val="160000"/>
              </a:schemeClr>
            </a:gs>
          </a:gsLst>
          <a:path path="circle">
            <a:fillToRect l="100000" t="100000" r="100000" b="100000"/>
          </a:path>
        </a:gradFill>
        <a:ln w="9525"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e-DE" sz="2100" kern="1200" dirty="0" err="1"/>
            <a:t>Szenariotechnik</a:t>
          </a:r>
          <a:endParaRPr lang="de-DE" sz="2100" kern="1200" dirty="0"/>
        </a:p>
      </dsp:txBody>
      <dsp:txXfrm>
        <a:off x="36431" y="821739"/>
        <a:ext cx="2831614" cy="673425"/>
      </dsp:txXfrm>
    </dsp:sp>
    <dsp:sp modelId="{63D5645B-AA4C-8F4D-8D53-39665A567CD9}">
      <dsp:nvSpPr>
        <dsp:cNvPr id="0" name=""/>
        <dsp:cNvSpPr/>
      </dsp:nvSpPr>
      <dsp:spPr>
        <a:xfrm rot="5400000">
          <a:off x="5187717" y="-639702"/>
          <a:ext cx="597029" cy="5163512"/>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de-DE" sz="1000" kern="1200" dirty="0"/>
            <a:t>Messung der Empfindlichkeit des Kapitalwertes gegenüber einzelner Inputgrößen</a:t>
          </a:r>
        </a:p>
        <a:p>
          <a:pPr marL="57150" lvl="1" indent="-57150" algn="l" defTabSz="444500">
            <a:lnSpc>
              <a:spcPct val="90000"/>
            </a:lnSpc>
            <a:spcBef>
              <a:spcPct val="0"/>
            </a:spcBef>
            <a:spcAft>
              <a:spcPct val="15000"/>
            </a:spcAft>
            <a:buChar char="•"/>
          </a:pPr>
          <a:r>
            <a:rPr lang="de-DE" sz="1000" kern="1200" dirty="0"/>
            <a:t>Ermittlung kritischer Werte</a:t>
          </a:r>
        </a:p>
      </dsp:txBody>
      <dsp:txXfrm rot="-5400000">
        <a:off x="2904476" y="1672684"/>
        <a:ext cx="5134367" cy="538739"/>
      </dsp:txXfrm>
    </dsp:sp>
    <dsp:sp modelId="{C262763D-328C-AE4A-9882-F1A553C43665}">
      <dsp:nvSpPr>
        <dsp:cNvPr id="0" name=""/>
        <dsp:cNvSpPr/>
      </dsp:nvSpPr>
      <dsp:spPr>
        <a:xfrm>
          <a:off x="0" y="1568909"/>
          <a:ext cx="2904476" cy="746287"/>
        </a:xfrm>
        <a:prstGeom prst="roundRect">
          <a:avLst/>
        </a:prstGeom>
        <a:gradFill rotWithShape="1">
          <a:gsLst>
            <a:gs pos="0">
              <a:schemeClr val="accent4">
                <a:tint val="50000"/>
                <a:shade val="86000"/>
                <a:satMod val="140000"/>
              </a:schemeClr>
            </a:gs>
            <a:gs pos="45000">
              <a:schemeClr val="accent4">
                <a:tint val="48000"/>
                <a:satMod val="150000"/>
              </a:schemeClr>
            </a:gs>
            <a:gs pos="100000">
              <a:schemeClr val="accent4">
                <a:tint val="28000"/>
                <a:satMod val="160000"/>
              </a:schemeClr>
            </a:gs>
          </a:gsLst>
          <a:path path="circle">
            <a:fillToRect l="100000" t="100000" r="100000" b="100000"/>
          </a:path>
        </a:gradFill>
        <a:ln w="9525"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e-DE" sz="2100" kern="1200" dirty="0"/>
            <a:t>Sensitivitätsanalyse</a:t>
          </a:r>
        </a:p>
      </dsp:txBody>
      <dsp:txXfrm>
        <a:off x="36431" y="1605340"/>
        <a:ext cx="2831614" cy="673425"/>
      </dsp:txXfrm>
    </dsp:sp>
    <dsp:sp modelId="{33902048-AEA1-8348-B54E-E33ED92F9409}">
      <dsp:nvSpPr>
        <dsp:cNvPr id="0" name=""/>
        <dsp:cNvSpPr/>
      </dsp:nvSpPr>
      <dsp:spPr>
        <a:xfrm rot="5400000">
          <a:off x="5187717" y="143898"/>
          <a:ext cx="597029" cy="5163512"/>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de-DE" sz="1000" kern="1200" dirty="0"/>
            <a:t>Ermittlung von Präferenzwerten zur Beurteilung alternativer Investitionen auf der Grundlage von </a:t>
          </a:r>
          <a:r>
            <a:rPr lang="de-DE" sz="1000" i="1" kern="1200" dirty="0"/>
            <a:t>Erwartungswerten</a:t>
          </a:r>
          <a:r>
            <a:rPr lang="de-DE" sz="1000" kern="1200" dirty="0"/>
            <a:t> (</a:t>
          </a:r>
          <a:r>
            <a:rPr lang="de-DE" sz="1000" i="1" kern="1200" dirty="0"/>
            <a:t>μ-Prinzip</a:t>
          </a:r>
          <a:r>
            <a:rPr lang="de-DE" sz="1000" kern="1200" dirty="0"/>
            <a:t>), </a:t>
          </a:r>
          <a:r>
            <a:rPr lang="de-DE" sz="1000" i="1" kern="1200" dirty="0"/>
            <a:t>Erwartungswerten und Streuungen</a:t>
          </a:r>
          <a:r>
            <a:rPr lang="de-DE" sz="1000" kern="1200" dirty="0"/>
            <a:t> (</a:t>
          </a:r>
          <a:r>
            <a:rPr lang="de-DE" sz="1000" i="1" kern="1200" dirty="0"/>
            <a:t>μ-</a:t>
          </a:r>
          <a:r>
            <a:rPr lang="de-DE" sz="1000" i="1" kern="1200" dirty="0" err="1"/>
            <a:t>σ</a:t>
          </a:r>
          <a:r>
            <a:rPr lang="de-DE" sz="1000" i="1" kern="1200" dirty="0"/>
            <a:t>-Prinzip</a:t>
          </a:r>
          <a:r>
            <a:rPr lang="de-DE" sz="1000" kern="1200" dirty="0"/>
            <a:t>) und </a:t>
          </a:r>
          <a:r>
            <a:rPr lang="de-DE" sz="1000" i="1" kern="1200" dirty="0"/>
            <a:t>Risikonutzenwerten</a:t>
          </a:r>
          <a:r>
            <a:rPr lang="de-DE" sz="1000" kern="1200" dirty="0"/>
            <a:t> (</a:t>
          </a:r>
          <a:r>
            <a:rPr lang="de-DE" sz="1000" i="1" kern="1200" dirty="0" err="1"/>
            <a:t>Bernoulliprinzip</a:t>
          </a:r>
          <a:r>
            <a:rPr lang="de-DE" sz="1000" kern="1200" dirty="0"/>
            <a:t>)</a:t>
          </a:r>
        </a:p>
      </dsp:txBody>
      <dsp:txXfrm rot="-5400000">
        <a:off x="2904476" y="2456285"/>
        <a:ext cx="5134367" cy="538739"/>
      </dsp:txXfrm>
    </dsp:sp>
    <dsp:sp modelId="{B236A1C5-1BF4-8947-A829-33958CC376B2}">
      <dsp:nvSpPr>
        <dsp:cNvPr id="0" name=""/>
        <dsp:cNvSpPr/>
      </dsp:nvSpPr>
      <dsp:spPr>
        <a:xfrm>
          <a:off x="0" y="2352511"/>
          <a:ext cx="2904476" cy="746287"/>
        </a:xfrm>
        <a:prstGeom prst="roundRect">
          <a:avLst/>
        </a:prstGeom>
        <a:gradFill rotWithShape="1">
          <a:gsLst>
            <a:gs pos="0">
              <a:schemeClr val="accent4">
                <a:tint val="50000"/>
                <a:shade val="86000"/>
                <a:satMod val="140000"/>
              </a:schemeClr>
            </a:gs>
            <a:gs pos="45000">
              <a:schemeClr val="accent4">
                <a:tint val="48000"/>
                <a:satMod val="150000"/>
              </a:schemeClr>
            </a:gs>
            <a:gs pos="100000">
              <a:schemeClr val="accent4">
                <a:tint val="28000"/>
                <a:satMod val="160000"/>
              </a:schemeClr>
            </a:gs>
          </a:gsLst>
          <a:path path="circle">
            <a:fillToRect l="100000" t="100000" r="100000" b="100000"/>
          </a:path>
        </a:gradFill>
        <a:ln w="9525"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e-DE" sz="2100" kern="1200" dirty="0"/>
            <a:t>Erwartungswerte &amp; Streuungen</a:t>
          </a:r>
        </a:p>
      </dsp:txBody>
      <dsp:txXfrm>
        <a:off x="36431" y="2388942"/>
        <a:ext cx="2831614" cy="673425"/>
      </dsp:txXfrm>
    </dsp:sp>
    <dsp:sp modelId="{F694B0F1-583F-354C-ACFA-2EFE0F9C391B}">
      <dsp:nvSpPr>
        <dsp:cNvPr id="0" name=""/>
        <dsp:cNvSpPr/>
      </dsp:nvSpPr>
      <dsp:spPr>
        <a:xfrm rot="5400000">
          <a:off x="5187717" y="927500"/>
          <a:ext cx="597029" cy="5163512"/>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de-DE" sz="1000" kern="1200" dirty="0"/>
            <a:t>Ermittlung der Wahrscheinlichkeitsverteilung der Zielgröße</a:t>
          </a:r>
        </a:p>
        <a:p>
          <a:pPr marL="57150" lvl="1" indent="-57150" algn="l" defTabSz="444500">
            <a:lnSpc>
              <a:spcPct val="90000"/>
            </a:lnSpc>
            <a:spcBef>
              <a:spcPct val="0"/>
            </a:spcBef>
            <a:spcAft>
              <a:spcPct val="15000"/>
            </a:spcAft>
            <a:buChar char="•"/>
          </a:pPr>
          <a:r>
            <a:rPr lang="de-DE" sz="1000" kern="1200" dirty="0"/>
            <a:t>Analytischer Weg oder Simulation</a:t>
          </a:r>
        </a:p>
      </dsp:txBody>
      <dsp:txXfrm rot="-5400000">
        <a:off x="2904476" y="3239887"/>
        <a:ext cx="5134367" cy="538739"/>
      </dsp:txXfrm>
    </dsp:sp>
    <dsp:sp modelId="{BF5E7C3D-65CB-064E-9047-30ADE3759620}">
      <dsp:nvSpPr>
        <dsp:cNvPr id="0" name=""/>
        <dsp:cNvSpPr/>
      </dsp:nvSpPr>
      <dsp:spPr>
        <a:xfrm>
          <a:off x="0" y="3136112"/>
          <a:ext cx="2904476" cy="746287"/>
        </a:xfrm>
        <a:prstGeom prst="roundRect">
          <a:avLst/>
        </a:prstGeom>
        <a:gradFill rotWithShape="1">
          <a:gsLst>
            <a:gs pos="0">
              <a:schemeClr val="accent4">
                <a:tint val="50000"/>
                <a:shade val="86000"/>
                <a:satMod val="140000"/>
              </a:schemeClr>
            </a:gs>
            <a:gs pos="45000">
              <a:schemeClr val="accent4">
                <a:tint val="48000"/>
                <a:satMod val="150000"/>
              </a:schemeClr>
            </a:gs>
            <a:gs pos="100000">
              <a:schemeClr val="accent4">
                <a:tint val="28000"/>
                <a:satMod val="160000"/>
              </a:schemeClr>
            </a:gs>
          </a:gsLst>
          <a:path path="circle">
            <a:fillToRect l="100000" t="100000" r="100000" b="100000"/>
          </a:path>
        </a:gradFill>
        <a:ln w="9525"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de-DE" sz="2100" kern="1200" dirty="0"/>
            <a:t>Risikoanalyse</a:t>
          </a:r>
        </a:p>
      </dsp:txBody>
      <dsp:txXfrm>
        <a:off x="36431" y="3172543"/>
        <a:ext cx="2831614" cy="6734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AA99D-3CA9-3D4A-959E-FE794E39EF83}">
      <dsp:nvSpPr>
        <dsp:cNvPr id="0" name=""/>
        <dsp:cNvSpPr/>
      </dsp:nvSpPr>
      <dsp:spPr>
        <a:xfrm rot="5400000">
          <a:off x="-93704" y="95654"/>
          <a:ext cx="624693" cy="437285"/>
        </a:xfrm>
        <a:prstGeom prst="chevron">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DE" sz="1300" kern="1200" dirty="0"/>
            <a:t>1.</a:t>
          </a:r>
        </a:p>
      </dsp:txBody>
      <dsp:txXfrm rot="-5400000">
        <a:off x="1" y="220593"/>
        <a:ext cx="437285" cy="187408"/>
      </dsp:txXfrm>
    </dsp:sp>
    <dsp:sp modelId="{060C23B5-C4B3-0A4B-9004-08CF8CA7EBC6}">
      <dsp:nvSpPr>
        <dsp:cNvPr id="0" name=""/>
        <dsp:cNvSpPr/>
      </dsp:nvSpPr>
      <dsp:spPr>
        <a:xfrm rot="5400000">
          <a:off x="3745509" y="-3308224"/>
          <a:ext cx="406050" cy="702249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de-DE" sz="1200" kern="1200" dirty="0"/>
            <a:t>Ermittlung der relevanten unsicheren Einflussgrößen</a:t>
          </a:r>
        </a:p>
        <a:p>
          <a:pPr marL="114300" lvl="1" indent="-114300" algn="l" defTabSz="533400">
            <a:lnSpc>
              <a:spcPct val="90000"/>
            </a:lnSpc>
            <a:spcBef>
              <a:spcPct val="0"/>
            </a:spcBef>
            <a:spcAft>
              <a:spcPct val="15000"/>
            </a:spcAft>
            <a:buChar char="•"/>
          </a:pPr>
          <a:r>
            <a:rPr lang="de-DE" sz="1200" kern="1200" dirty="0"/>
            <a:t>Verkaufspreise, Anschaffungsausgabe, Nutzungsdauer usw. </a:t>
          </a:r>
        </a:p>
      </dsp:txBody>
      <dsp:txXfrm rot="-5400000">
        <a:off x="437285" y="19822"/>
        <a:ext cx="7002677" cy="366406"/>
      </dsp:txXfrm>
    </dsp:sp>
    <dsp:sp modelId="{DC318CB7-AEF4-B34B-B648-DF59D5D292D8}">
      <dsp:nvSpPr>
        <dsp:cNvPr id="0" name=""/>
        <dsp:cNvSpPr/>
      </dsp:nvSpPr>
      <dsp:spPr>
        <a:xfrm rot="5400000">
          <a:off x="-93704" y="616900"/>
          <a:ext cx="624693" cy="437285"/>
        </a:xfrm>
        <a:prstGeom prst="chevron">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DE" sz="1300" kern="1200" dirty="0"/>
            <a:t>2.</a:t>
          </a:r>
        </a:p>
      </dsp:txBody>
      <dsp:txXfrm rot="-5400000">
        <a:off x="1" y="741839"/>
        <a:ext cx="437285" cy="187408"/>
      </dsp:txXfrm>
    </dsp:sp>
    <dsp:sp modelId="{1803B2B0-38E1-0C4F-9030-40AE37D4169F}">
      <dsp:nvSpPr>
        <dsp:cNvPr id="0" name=""/>
        <dsp:cNvSpPr/>
      </dsp:nvSpPr>
      <dsp:spPr>
        <a:xfrm rot="5400000">
          <a:off x="3745509" y="-2785027"/>
          <a:ext cx="406050" cy="702249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de-DE" sz="1200" kern="1200" dirty="0"/>
            <a:t>Schätzung der Wahrscheinlichkeitsverteilungen der einzelnen Inputgrößen</a:t>
          </a:r>
        </a:p>
      </dsp:txBody>
      <dsp:txXfrm rot="-5400000">
        <a:off x="437285" y="543019"/>
        <a:ext cx="7002677" cy="366406"/>
      </dsp:txXfrm>
    </dsp:sp>
    <dsp:sp modelId="{C20D4F93-CD91-1C4F-9B3C-CD4C997C6EED}">
      <dsp:nvSpPr>
        <dsp:cNvPr id="0" name=""/>
        <dsp:cNvSpPr/>
      </dsp:nvSpPr>
      <dsp:spPr>
        <a:xfrm rot="5400000">
          <a:off x="-93704" y="1138146"/>
          <a:ext cx="624693" cy="437285"/>
        </a:xfrm>
        <a:prstGeom prst="chevron">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DE" sz="1300" kern="1200" dirty="0"/>
            <a:t>3.</a:t>
          </a:r>
        </a:p>
      </dsp:txBody>
      <dsp:txXfrm rot="-5400000">
        <a:off x="1" y="1263085"/>
        <a:ext cx="437285" cy="187408"/>
      </dsp:txXfrm>
    </dsp:sp>
    <dsp:sp modelId="{46FC2449-174F-3E4C-9B94-2D38DE5089DF}">
      <dsp:nvSpPr>
        <dsp:cNvPr id="0" name=""/>
        <dsp:cNvSpPr/>
      </dsp:nvSpPr>
      <dsp:spPr>
        <a:xfrm rot="5400000">
          <a:off x="3745509" y="-2263781"/>
          <a:ext cx="406050" cy="702249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de-DE" sz="1200" kern="1200" dirty="0"/>
            <a:t>Ermittlung von Werten der Einflussgrößen entsprechend der Chance ihres zukünftigen Auftretens mit Hilfe eines Zufallszahlengenerators</a:t>
          </a:r>
        </a:p>
      </dsp:txBody>
      <dsp:txXfrm rot="-5400000">
        <a:off x="437285" y="1064265"/>
        <a:ext cx="7002677" cy="366406"/>
      </dsp:txXfrm>
    </dsp:sp>
    <dsp:sp modelId="{6597134E-41D2-1349-BC57-F3A551008096}">
      <dsp:nvSpPr>
        <dsp:cNvPr id="0" name=""/>
        <dsp:cNvSpPr/>
      </dsp:nvSpPr>
      <dsp:spPr>
        <a:xfrm rot="5400000">
          <a:off x="-93704" y="1659392"/>
          <a:ext cx="624693" cy="437285"/>
        </a:xfrm>
        <a:prstGeom prst="chevron">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DE" sz="1300" kern="1200" dirty="0"/>
            <a:t>4.</a:t>
          </a:r>
        </a:p>
      </dsp:txBody>
      <dsp:txXfrm rot="-5400000">
        <a:off x="1" y="1784331"/>
        <a:ext cx="437285" cy="187408"/>
      </dsp:txXfrm>
    </dsp:sp>
    <dsp:sp modelId="{AB9C3FA0-CEDE-B64B-B8FD-2876B39610EF}">
      <dsp:nvSpPr>
        <dsp:cNvPr id="0" name=""/>
        <dsp:cNvSpPr/>
      </dsp:nvSpPr>
      <dsp:spPr>
        <a:xfrm rot="5400000">
          <a:off x="3745509" y="-1742536"/>
          <a:ext cx="406050" cy="702249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de-DE" sz="1200" kern="1200" dirty="0"/>
            <a:t>Berechnung der Zielgröße (Kapitalwert) für jede Wertekombination</a:t>
          </a:r>
        </a:p>
      </dsp:txBody>
      <dsp:txXfrm rot="-5400000">
        <a:off x="437285" y="1585510"/>
        <a:ext cx="7002677" cy="366406"/>
      </dsp:txXfrm>
    </dsp:sp>
    <dsp:sp modelId="{373F82A6-1D77-D44E-931C-2F847CC19282}">
      <dsp:nvSpPr>
        <dsp:cNvPr id="0" name=""/>
        <dsp:cNvSpPr/>
      </dsp:nvSpPr>
      <dsp:spPr>
        <a:xfrm rot="5400000">
          <a:off x="-93704" y="2180637"/>
          <a:ext cx="624693" cy="437285"/>
        </a:xfrm>
        <a:prstGeom prst="chevron">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DE" sz="1300" kern="1200" dirty="0"/>
            <a:t>5.</a:t>
          </a:r>
        </a:p>
      </dsp:txBody>
      <dsp:txXfrm rot="-5400000">
        <a:off x="1" y="2305576"/>
        <a:ext cx="437285" cy="187408"/>
      </dsp:txXfrm>
    </dsp:sp>
    <dsp:sp modelId="{87835C65-8C5D-4D42-8882-AF6370D2C91D}">
      <dsp:nvSpPr>
        <dsp:cNvPr id="0" name=""/>
        <dsp:cNvSpPr/>
      </dsp:nvSpPr>
      <dsp:spPr>
        <a:xfrm rot="5400000">
          <a:off x="3745509" y="-1221290"/>
          <a:ext cx="406050" cy="702249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de-DE" sz="1200" kern="1200" dirty="0"/>
            <a:t>Wiederholung des Simulationsprozesses bis genügend Werte zur Bestimmung der Häufigkeitsverteilung der Zielgröße (Kapitalwert) vorliegen</a:t>
          </a:r>
        </a:p>
      </dsp:txBody>
      <dsp:txXfrm rot="-5400000">
        <a:off x="437285" y="2106756"/>
        <a:ext cx="7002677" cy="366406"/>
      </dsp:txXfrm>
    </dsp:sp>
    <dsp:sp modelId="{2CD1C64B-FB17-FB47-A68B-DCBAC7B4F9A7}">
      <dsp:nvSpPr>
        <dsp:cNvPr id="0" name=""/>
        <dsp:cNvSpPr/>
      </dsp:nvSpPr>
      <dsp:spPr>
        <a:xfrm rot="5400000">
          <a:off x="-93704" y="2701883"/>
          <a:ext cx="624693" cy="437285"/>
        </a:xfrm>
        <a:prstGeom prst="chevron">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e-DE" sz="1300" kern="1200" dirty="0"/>
            <a:t>6.</a:t>
          </a:r>
        </a:p>
      </dsp:txBody>
      <dsp:txXfrm rot="-5400000">
        <a:off x="1" y="2826822"/>
        <a:ext cx="437285" cy="187408"/>
      </dsp:txXfrm>
    </dsp:sp>
    <dsp:sp modelId="{32D4BB63-E846-3843-AC5C-ACA90766A194}">
      <dsp:nvSpPr>
        <dsp:cNvPr id="0" name=""/>
        <dsp:cNvSpPr/>
      </dsp:nvSpPr>
      <dsp:spPr>
        <a:xfrm rot="5400000">
          <a:off x="3745509" y="-700044"/>
          <a:ext cx="406050" cy="702249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de-DE" sz="1200" kern="1200" dirty="0"/>
            <a:t>Ableitung der Wahrscheinlichkeitsfunktion </a:t>
          </a:r>
          <a:r>
            <a:rPr lang="de-DE" sz="1200" kern="1200"/>
            <a:t>der Zielgröße</a:t>
          </a:r>
          <a:endParaRPr lang="de-DE" sz="1200" kern="1200" dirty="0"/>
        </a:p>
      </dsp:txBody>
      <dsp:txXfrm rot="-5400000">
        <a:off x="437285" y="2628002"/>
        <a:ext cx="7002677" cy="36640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20C145-7186-5E4F-82C8-EF9437B1F933}" type="datetimeFigureOut">
              <a:rPr lang="de-DE" smtClean="0"/>
              <a:t>20.09.2019</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65315D-357B-FF4F-90A3-A39D45B2A5B6}" type="slidenum">
              <a:rPr lang="de-DE" smtClean="0"/>
              <a:t>‹Nr.›</a:t>
            </a:fld>
            <a:endParaRPr lang="de-DE"/>
          </a:p>
        </p:txBody>
      </p:sp>
    </p:spTree>
    <p:extLst>
      <p:ext uri="{BB962C8B-B14F-4D97-AF65-F5344CB8AC3E}">
        <p14:creationId xmlns:p14="http://schemas.microsoft.com/office/powerpoint/2010/main" val="1991621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236467-23B7-FB4F-888B-64D2357714EF}" type="datetimeFigureOut">
              <a:rPr lang="de-DE" smtClean="0"/>
              <a:t>20.09.2019</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9D7AA0-1474-5647-B70C-4956639E2028}" type="slidenum">
              <a:rPr lang="de-DE" smtClean="0"/>
              <a:t>‹Nr.›</a:t>
            </a:fld>
            <a:endParaRPr lang="de-DE"/>
          </a:p>
        </p:txBody>
      </p:sp>
    </p:spTree>
    <p:extLst>
      <p:ext uri="{BB962C8B-B14F-4D97-AF65-F5344CB8AC3E}">
        <p14:creationId xmlns:p14="http://schemas.microsoft.com/office/powerpoint/2010/main" val="19984740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2</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11</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12</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13</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14</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15</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16</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17</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18</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19</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20</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3</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21</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22</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23</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24</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25</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26</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27</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28</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29</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30</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4</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31</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32</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33</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34</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35</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36</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37</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38</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39</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40</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5</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41</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42</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43</a:t>
            </a:fld>
            <a:endParaRPr lang="de-DE"/>
          </a:p>
        </p:txBody>
      </p:sp>
    </p:spTree>
    <p:extLst>
      <p:ext uri="{BB962C8B-B14F-4D97-AF65-F5344CB8AC3E}">
        <p14:creationId xmlns:p14="http://schemas.microsoft.com/office/powerpoint/2010/main" val="29673107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44</a:t>
            </a:fld>
            <a:endParaRPr lang="de-DE"/>
          </a:p>
        </p:txBody>
      </p:sp>
    </p:spTree>
    <p:extLst>
      <p:ext uri="{BB962C8B-B14F-4D97-AF65-F5344CB8AC3E}">
        <p14:creationId xmlns:p14="http://schemas.microsoft.com/office/powerpoint/2010/main" val="23554018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45</a:t>
            </a:fld>
            <a:endParaRPr lang="de-DE"/>
          </a:p>
        </p:txBody>
      </p:sp>
    </p:spTree>
    <p:extLst>
      <p:ext uri="{BB962C8B-B14F-4D97-AF65-F5344CB8AC3E}">
        <p14:creationId xmlns:p14="http://schemas.microsoft.com/office/powerpoint/2010/main" val="3640302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46</a:t>
            </a:fld>
            <a:endParaRPr lang="de-DE"/>
          </a:p>
        </p:txBody>
      </p:sp>
    </p:spTree>
    <p:extLst>
      <p:ext uri="{BB962C8B-B14F-4D97-AF65-F5344CB8AC3E}">
        <p14:creationId xmlns:p14="http://schemas.microsoft.com/office/powerpoint/2010/main" val="26318262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47</a:t>
            </a:fld>
            <a:endParaRPr lang="de-DE"/>
          </a:p>
        </p:txBody>
      </p:sp>
    </p:spTree>
    <p:extLst>
      <p:ext uri="{BB962C8B-B14F-4D97-AF65-F5344CB8AC3E}">
        <p14:creationId xmlns:p14="http://schemas.microsoft.com/office/powerpoint/2010/main" val="2590540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48</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49</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50</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6</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51</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52</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53</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54</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55</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56</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57</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58</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59</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60</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7</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61</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62</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63</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64</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65</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8</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9</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10</a:t>
            </a:fld>
            <a:endParaRPr lang="de-DE"/>
          </a:p>
        </p:txBody>
      </p:sp>
    </p:spTree>
    <p:extLst>
      <p:ext uri="{BB962C8B-B14F-4D97-AF65-F5344CB8AC3E}">
        <p14:creationId xmlns:p14="http://schemas.microsoft.com/office/powerpoint/2010/main" val="275011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0"/>
            <a:ext cx="7848600" cy="1445419"/>
          </a:xfrm>
        </p:spPr>
        <p:txBody>
          <a:bodyPr anchor="b">
            <a:noAutofit/>
          </a:bodyPr>
          <a:lstStyle>
            <a:lvl1pPr>
              <a:defRPr sz="5400" cap="all" baseline="0"/>
            </a:lvl1pPr>
          </a:lstStyle>
          <a:p>
            <a:r>
              <a:rPr lang="de-DE"/>
              <a:t>Mastertitelformat bearbeiten</a:t>
            </a:r>
            <a:endParaRPr lang="en-US" dirty="0"/>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A5FC2EB1-6C24-A84A-91CF-D547EBBF95D3}" type="datetime1">
              <a:rPr lang="de-DE" smtClean="0"/>
              <a:t>20.09.2019</a:t>
            </a:fld>
            <a:endParaRPr lang="en-US"/>
          </a:p>
        </p:txBody>
      </p:sp>
      <p:sp>
        <p:nvSpPr>
          <p:cNvPr id="5" name="Footer Placeholder 4"/>
          <p:cNvSpPr>
            <a:spLocks noGrp="1"/>
          </p:cNvSpPr>
          <p:nvPr>
            <p:ph type="ftr" sz="quarter" idx="11"/>
          </p:nvPr>
        </p:nvSpPr>
        <p:spPr/>
        <p:txBody>
          <a:bodyPr/>
          <a:lstStyle/>
          <a:p>
            <a:pPr algn="r"/>
            <a:r>
              <a:rPr lang="en-US"/>
              <a:t>Folien zum Lehrbuch: Busse von Colbe / Laßmann / Witte</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cxnSp>
        <p:nvCxnSpPr>
          <p:cNvPr id="8" name="Straight Connector 7"/>
          <p:cNvCxnSpPr/>
          <p:nvPr/>
        </p:nvCxnSpPr>
        <p:spPr>
          <a:xfrm>
            <a:off x="685800" y="2548890"/>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1AFF0A82-5395-CF4C-8FA0-90EF05B03021}" type="datetime1">
              <a:rPr lang="de-DE" smtClean="0"/>
              <a:t>20.09.2019</a:t>
            </a:fld>
            <a:endParaRPr lang="en-US"/>
          </a:p>
        </p:txBody>
      </p:sp>
      <p:sp>
        <p:nvSpPr>
          <p:cNvPr id="5" name="Footer Placeholder 4"/>
          <p:cNvSpPr>
            <a:spLocks noGrp="1"/>
          </p:cNvSpPr>
          <p:nvPr>
            <p:ph type="ftr" sz="quarter" idx="11"/>
          </p:nvPr>
        </p:nvSpPr>
        <p:spPr/>
        <p:txBody>
          <a:bodyPr/>
          <a:lstStyle/>
          <a:p>
            <a:pPr algn="r"/>
            <a:r>
              <a:rPr lang="en-US"/>
              <a:t>Folien zum Lehrbuch: Busse von Colbe / Laßmann / Witte</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de-DE"/>
              <a:t>Mastertitelformat bearbeiten</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A4C3A8E-A763-B842-857A-71353F832585}" type="datetime1">
              <a:rPr lang="de-DE" smtClean="0"/>
              <a:t>20.09.2019</a:t>
            </a:fld>
            <a:endParaRPr lang="en-US"/>
          </a:p>
        </p:txBody>
      </p:sp>
      <p:sp>
        <p:nvSpPr>
          <p:cNvPr id="5" name="Footer Placeholder 4"/>
          <p:cNvSpPr>
            <a:spLocks noGrp="1"/>
          </p:cNvSpPr>
          <p:nvPr>
            <p:ph type="ftr" sz="quarter" idx="11"/>
          </p:nvPr>
        </p:nvSpPr>
        <p:spPr/>
        <p:txBody>
          <a:bodyPr/>
          <a:lstStyle/>
          <a:p>
            <a:pPr algn="r"/>
            <a:r>
              <a:rPr lang="en-US"/>
              <a:t>Folien zum Lehrbuch: Busse von Colbe / Laßmann / Witte</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F74622F9-F919-AE49-8DE5-B1486E299F37}" type="datetime1">
              <a:rPr lang="de-DE" smtClean="0"/>
              <a:t>20.09.2019</a:t>
            </a:fld>
            <a:endParaRPr lang="en-US"/>
          </a:p>
        </p:txBody>
      </p:sp>
      <p:sp>
        <p:nvSpPr>
          <p:cNvPr id="5" name="Footer Placeholder 4"/>
          <p:cNvSpPr>
            <a:spLocks noGrp="1"/>
          </p:cNvSpPr>
          <p:nvPr>
            <p:ph type="ftr" sz="quarter" idx="11"/>
          </p:nvPr>
        </p:nvSpPr>
        <p:spPr/>
        <p:txBody>
          <a:bodyPr/>
          <a:lstStyle/>
          <a:p>
            <a:pPr algn="r"/>
            <a:r>
              <a:rPr lang="en-US"/>
              <a:t>Folien zum Lehrbuch: Busse von Colbe / Laßmann / Witte</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71651"/>
            <a:ext cx="7772400" cy="1650206"/>
          </a:xfrm>
        </p:spPr>
        <p:txBody>
          <a:bodyPr anchor="b">
            <a:normAutofit/>
          </a:bodyPr>
          <a:lstStyle>
            <a:lvl1pPr algn="l">
              <a:defRPr sz="4800" b="0" cap="all"/>
            </a:lvl1pPr>
          </a:lstStyle>
          <a:p>
            <a:r>
              <a:rPr lang="de-DE"/>
              <a:t>Mastertitelformat bearbeiten</a:t>
            </a:r>
            <a:endParaRPr lang="en-US" dirty="0"/>
          </a:p>
        </p:txBody>
      </p:sp>
      <p:sp>
        <p:nvSpPr>
          <p:cNvPr id="3" name="Text Placeholder 2"/>
          <p:cNvSpPr>
            <a:spLocks noGrp="1"/>
          </p:cNvSpPr>
          <p:nvPr>
            <p:ph type="body" idx="1"/>
          </p:nvPr>
        </p:nvSpPr>
        <p:spPr>
          <a:xfrm>
            <a:off x="722313" y="3470149"/>
            <a:ext cx="7772400" cy="1125140"/>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30DB3CD-76FA-734E-9250-757FBCF9EB20}" type="datetime1">
              <a:rPr lang="de-DE" smtClean="0"/>
              <a:t>20.09.2019</a:t>
            </a:fld>
            <a:endParaRPr lang="en-US"/>
          </a:p>
        </p:txBody>
      </p:sp>
      <p:sp>
        <p:nvSpPr>
          <p:cNvPr id="5" name="Footer Placeholder 4"/>
          <p:cNvSpPr>
            <a:spLocks noGrp="1"/>
          </p:cNvSpPr>
          <p:nvPr>
            <p:ph type="ftr" sz="quarter" idx="11"/>
          </p:nvPr>
        </p:nvSpPr>
        <p:spPr/>
        <p:txBody>
          <a:bodyPr/>
          <a:lstStyle/>
          <a:p>
            <a:pPr algn="r"/>
            <a:r>
              <a:rPr lang="en-US"/>
              <a:t>Folien zum Lehrbuch: Busse von Colbe / Laßmann / Witte</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cxnSp>
        <p:nvCxnSpPr>
          <p:cNvPr id="7" name="Straight Connector 6"/>
          <p:cNvCxnSpPr/>
          <p:nvPr/>
        </p:nvCxnSpPr>
        <p:spPr>
          <a:xfrm>
            <a:off x="731520" y="3449574"/>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457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D7C45A0E-6A40-524D-98FF-755699846860}" type="datetime1">
              <a:rPr lang="de-DE" smtClean="0"/>
              <a:t>20.09.2019</a:t>
            </a:fld>
            <a:endParaRPr lang="en-US"/>
          </a:p>
        </p:txBody>
      </p:sp>
      <p:sp>
        <p:nvSpPr>
          <p:cNvPr id="6" name="Footer Placeholder 5"/>
          <p:cNvSpPr>
            <a:spLocks noGrp="1"/>
          </p:cNvSpPr>
          <p:nvPr>
            <p:ph type="ftr" sz="quarter" idx="11"/>
          </p:nvPr>
        </p:nvSpPr>
        <p:spPr/>
        <p:txBody>
          <a:bodyPr/>
          <a:lstStyle/>
          <a:p>
            <a:pPr algn="r"/>
            <a:r>
              <a:rPr lang="en-US"/>
              <a:t>Folien zum Lehrbuch: Busse von Colbe / Laßmann / Witte</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45720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45720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75488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75488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57EB3B9A-D4B0-934A-9E19-4D9A267FC519}" type="datetime1">
              <a:rPr lang="de-DE" smtClean="0"/>
              <a:t>20.09.2019</a:t>
            </a:fld>
            <a:endParaRPr lang="en-US"/>
          </a:p>
        </p:txBody>
      </p:sp>
      <p:sp>
        <p:nvSpPr>
          <p:cNvPr id="8" name="Footer Placeholder 7"/>
          <p:cNvSpPr>
            <a:spLocks noGrp="1"/>
          </p:cNvSpPr>
          <p:nvPr>
            <p:ph type="ftr" sz="quarter" idx="11"/>
          </p:nvPr>
        </p:nvSpPr>
        <p:spPr/>
        <p:txBody>
          <a:bodyPr/>
          <a:lstStyle/>
          <a:p>
            <a:pPr algn="r"/>
            <a:r>
              <a:rPr lang="en-US"/>
              <a:t>Folien zum Lehrbuch: Busse von Colbe / Laßmann / Witte</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‹Nr.›</a:t>
            </a:fld>
            <a:endParaRPr lang="en-US"/>
          </a:p>
        </p:txBody>
      </p:sp>
      <p:cxnSp>
        <p:nvCxnSpPr>
          <p:cNvPr id="11" name="Straight Connector 10"/>
          <p:cNvCxnSpPr/>
          <p:nvPr/>
        </p:nvCxnSpPr>
        <p:spPr>
          <a:xfrm rot="5400000">
            <a:off x="2806462" y="3034268"/>
            <a:ext cx="353187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45975A84-DC51-D640-AA83-FCB62599E798}" type="datetime1">
              <a:rPr lang="de-DE" smtClean="0"/>
              <a:t>20.09.2019</a:t>
            </a:fld>
            <a:endParaRPr lang="en-US"/>
          </a:p>
        </p:txBody>
      </p:sp>
      <p:sp>
        <p:nvSpPr>
          <p:cNvPr id="4" name="Footer Placeholder 3"/>
          <p:cNvSpPr>
            <a:spLocks noGrp="1"/>
          </p:cNvSpPr>
          <p:nvPr>
            <p:ph type="ftr" sz="quarter" idx="11"/>
          </p:nvPr>
        </p:nvSpPr>
        <p:spPr/>
        <p:txBody>
          <a:bodyPr/>
          <a:lstStyle/>
          <a:p>
            <a:pPr algn="r"/>
            <a:r>
              <a:rPr lang="en-US"/>
              <a:t>Folien zum Lehrbuch: Busse von Colbe / Laßmann / Witte</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E542B-8B8D-C444-92C8-4B0B8DE14333}" type="datetime1">
              <a:rPr lang="de-DE" smtClean="0"/>
              <a:t>20.09.2019</a:t>
            </a:fld>
            <a:endParaRPr lang="en-US"/>
          </a:p>
        </p:txBody>
      </p:sp>
      <p:sp>
        <p:nvSpPr>
          <p:cNvPr id="3" name="Footer Placeholder 2"/>
          <p:cNvSpPr>
            <a:spLocks noGrp="1"/>
          </p:cNvSpPr>
          <p:nvPr>
            <p:ph type="ftr" sz="quarter" idx="11"/>
          </p:nvPr>
        </p:nvSpPr>
        <p:spPr/>
        <p:txBody>
          <a:bodyPr/>
          <a:lstStyle/>
          <a:p>
            <a:pPr algn="r"/>
            <a:r>
              <a:rPr lang="en-US"/>
              <a:t>Folien zum Lehrbuch: Busse von Colbe / Laßmann / Witte</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2971800" y="594060"/>
            <a:ext cx="5715000" cy="41833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1" y="1597915"/>
            <a:ext cx="2139696" cy="31827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C2370AE8-15EB-3D4A-A32E-5E6D884157FD}" type="datetime1">
              <a:rPr lang="de-DE" smtClean="0"/>
              <a:t>20.09.2019</a:t>
            </a:fld>
            <a:endParaRPr lang="en-US"/>
          </a:p>
        </p:txBody>
      </p:sp>
      <p:sp>
        <p:nvSpPr>
          <p:cNvPr id="6" name="Footer Placeholder 5"/>
          <p:cNvSpPr>
            <a:spLocks noGrp="1"/>
          </p:cNvSpPr>
          <p:nvPr>
            <p:ph type="ftr" sz="quarter" idx="11"/>
          </p:nvPr>
        </p:nvSpPr>
        <p:spPr/>
        <p:txBody>
          <a:bodyPr/>
          <a:lstStyle/>
          <a:p>
            <a:pPr algn="r"/>
            <a:r>
              <a:rPr lang="en-US"/>
              <a:t>Folien zum Lehrbuch: Busse von Colbe / Laßmann / Witte</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‹Nr.›</a:t>
            </a:fld>
            <a:endParaRPr lang="en-US"/>
          </a:p>
        </p:txBody>
      </p:sp>
      <p:cxnSp>
        <p:nvCxnSpPr>
          <p:cNvPr id="9" name="Straight Connector 8"/>
          <p:cNvCxnSpPr/>
          <p:nvPr/>
        </p:nvCxnSpPr>
        <p:spPr>
          <a:xfrm rot="5400000">
            <a:off x="684114" y="2684956"/>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auf Platzhalter ziehen oder durch Klicken auf Symbol hinzufügen</a:t>
            </a:r>
            <a:endParaRPr lang="en-US"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C71B4BAF-E471-CB40-8C34-07417076ACBD}" type="datetime1">
              <a:rPr lang="de-DE" smtClean="0"/>
              <a:t>20.09.2019</a:t>
            </a:fld>
            <a:endParaRPr lang="en-US"/>
          </a:p>
        </p:txBody>
      </p:sp>
      <p:sp>
        <p:nvSpPr>
          <p:cNvPr id="6" name="Footer Placeholder 5"/>
          <p:cNvSpPr>
            <a:spLocks noGrp="1"/>
          </p:cNvSpPr>
          <p:nvPr>
            <p:ph type="ftr" sz="quarter" idx="11"/>
          </p:nvPr>
        </p:nvSpPr>
        <p:spPr/>
        <p:txBody>
          <a:bodyPr/>
          <a:lstStyle/>
          <a:p>
            <a:pPr algn="r"/>
            <a:r>
              <a:rPr lang="en-US"/>
              <a:t>Folien zum Lehrbuch: Busse von Colbe / Laßmann / Witte</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Rectangle 6"/>
          <p:cNvSpPr/>
          <p:nvPr/>
        </p:nvSpPr>
        <p:spPr>
          <a:xfrm>
            <a:off x="0" y="0"/>
            <a:ext cx="9144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1200">
                <a:solidFill>
                  <a:srgbClr val="FFFFFF"/>
                </a:solidFill>
              </a:defRPr>
            </a:lvl1pPr>
          </a:lstStyle>
          <a:p>
            <a:fld id="{ADABB694-BBCA-4148-A305-5544807F15D7}" type="datetime1">
              <a:rPr lang="de-DE" smtClean="0"/>
              <a:t>20.09.2019</a:t>
            </a:fld>
            <a:endParaRPr lang="en-US" dirty="0"/>
          </a:p>
        </p:txBody>
      </p:sp>
      <p:sp>
        <p:nvSpPr>
          <p:cNvPr id="5"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1200">
                <a:solidFill>
                  <a:srgbClr val="FFFFFF"/>
                </a:solidFill>
              </a:defRPr>
            </a:lvl1pPr>
          </a:lstStyle>
          <a:p>
            <a:pPr algn="r"/>
            <a:r>
              <a:rPr lang="en-US"/>
              <a:t>Folien zum Lehrbuch: Busse von Colbe / Laßmann / Witte</a:t>
            </a:r>
            <a:endParaRPr lang="en-US" dirty="0"/>
          </a:p>
        </p:txBody>
      </p:sp>
      <p:sp>
        <p:nvSpPr>
          <p:cNvPr id="6"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0.emf"/></Relationships>
</file>

<file path=ppt/slides/_rels/slide26.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png"/><Relationship Id="rId7" Type="http://schemas.openxmlformats.org/officeDocument/2006/relationships/image" Target="../media/image34.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18.emf"/></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37.emf"/></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image" Target="../media/image39.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image" Target="../media/image43.emf"/></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45.emf"/></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46.emf"/></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7.emf"/></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0.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de.wikipedia.org/w/index.php?title=Sankt-Petersburg-Paradoxon&amp;oldid=160514436"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9.emf"/><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0.emf"/></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emf"/></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emf"/></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72.emf"/></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75.emf"/></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76.emf"/></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3600" cap="none" dirty="0">
                <a:latin typeface="Arial"/>
                <a:cs typeface="Arial"/>
              </a:rPr>
              <a:t>Investitionstheorie</a:t>
            </a:r>
            <a:br>
              <a:rPr lang="de-DE" sz="3600" cap="none" dirty="0">
                <a:latin typeface="Arial"/>
                <a:cs typeface="Arial"/>
              </a:rPr>
            </a:br>
            <a:r>
              <a:rPr lang="de-DE" sz="3200" cap="none" dirty="0">
                <a:latin typeface="Arial"/>
                <a:cs typeface="Arial"/>
              </a:rPr>
              <a:t>und </a:t>
            </a:r>
            <a:br>
              <a:rPr lang="de-DE" sz="3600" cap="none" dirty="0">
                <a:latin typeface="Arial"/>
                <a:cs typeface="Arial"/>
              </a:rPr>
            </a:br>
            <a:r>
              <a:rPr lang="de-DE" sz="3600" cap="none" dirty="0">
                <a:latin typeface="Arial"/>
                <a:cs typeface="Arial"/>
              </a:rPr>
              <a:t>Investitionsrechnung</a:t>
            </a:r>
          </a:p>
        </p:txBody>
      </p:sp>
      <p:sp>
        <p:nvSpPr>
          <p:cNvPr id="3" name="Untertitel 2"/>
          <p:cNvSpPr>
            <a:spLocks noGrp="1"/>
          </p:cNvSpPr>
          <p:nvPr>
            <p:ph type="subTitle" idx="1"/>
          </p:nvPr>
        </p:nvSpPr>
        <p:spPr>
          <a:xfrm>
            <a:off x="685799" y="2628900"/>
            <a:ext cx="6968046" cy="575060"/>
          </a:xfrm>
        </p:spPr>
        <p:txBody>
          <a:bodyPr>
            <a:normAutofit/>
          </a:bodyPr>
          <a:lstStyle/>
          <a:p>
            <a:r>
              <a:rPr lang="de-DE" sz="1600" dirty="0"/>
              <a:t>Folien zum Lehrbuch: Walther Busse von </a:t>
            </a:r>
            <a:r>
              <a:rPr lang="de-DE" sz="1600" dirty="0" err="1"/>
              <a:t>Colbe</a:t>
            </a:r>
            <a:r>
              <a:rPr lang="de-DE" sz="1600"/>
              <a:t> / Frank Witte</a:t>
            </a:r>
            <a:endParaRPr lang="de-DE" sz="1600" dirty="0"/>
          </a:p>
        </p:txBody>
      </p:sp>
      <p:sp>
        <p:nvSpPr>
          <p:cNvPr id="6" name="Untertitel 2"/>
          <p:cNvSpPr txBox="1">
            <a:spLocks/>
          </p:cNvSpPr>
          <p:nvPr/>
        </p:nvSpPr>
        <p:spPr>
          <a:xfrm>
            <a:off x="685799" y="3420900"/>
            <a:ext cx="8262709" cy="847954"/>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r>
              <a:rPr lang="de-DE" dirty="0"/>
              <a:t>Kapitel 5: </a:t>
            </a:r>
          </a:p>
          <a:p>
            <a:r>
              <a:rPr lang="de-DE" dirty="0"/>
              <a:t>Berücksichtigung der Ungewissheit bei Einzelinvestitionen</a:t>
            </a:r>
          </a:p>
        </p:txBody>
      </p:sp>
      <p:pic>
        <p:nvPicPr>
          <p:cNvPr id="7" name="Bild 6"/>
          <p:cNvPicPr>
            <a:picLocks noChangeAspect="1"/>
          </p:cNvPicPr>
          <p:nvPr/>
        </p:nvPicPr>
        <p:blipFill>
          <a:blip r:embed="rId3"/>
          <a:stretch>
            <a:fillRect/>
          </a:stretch>
        </p:blipFill>
        <p:spPr>
          <a:xfrm>
            <a:off x="6841254" y="4577682"/>
            <a:ext cx="2222659" cy="508603"/>
          </a:xfrm>
          <a:prstGeom prst="rect">
            <a:avLst/>
          </a:prstGeom>
        </p:spPr>
      </p:pic>
      <p:graphicFrame>
        <p:nvGraphicFramePr>
          <p:cNvPr id="9" name="Objekt 8">
            <a:extLst>
              <a:ext uri="{FF2B5EF4-FFF2-40B4-BE49-F238E27FC236}">
                <a16:creationId xmlns:a16="http://schemas.microsoft.com/office/drawing/2014/main" id="{73EC0E1B-0911-45DD-9637-5619BF838F77}"/>
              </a:ext>
            </a:extLst>
          </p:cNvPr>
          <p:cNvGraphicFramePr>
            <a:graphicFrameLocks noChangeAspect="1"/>
          </p:cNvGraphicFramePr>
          <p:nvPr>
            <p:extLst>
              <p:ext uri="{D42A27DB-BD31-4B8C-83A1-F6EECF244321}">
                <p14:modId xmlns:p14="http://schemas.microsoft.com/office/powerpoint/2010/main" val="3252795202"/>
              </p:ext>
            </p:extLst>
          </p:nvPr>
        </p:nvGraphicFramePr>
        <p:xfrm>
          <a:off x="6977063" y="288925"/>
          <a:ext cx="1557337" cy="2225675"/>
        </p:xfrm>
        <a:graphic>
          <a:graphicData uri="http://schemas.openxmlformats.org/presentationml/2006/ole">
            <mc:AlternateContent xmlns:mc="http://schemas.openxmlformats.org/markup-compatibility/2006">
              <mc:Choice xmlns:v="urn:schemas-microsoft-com:vml" Requires="v">
                <p:oleObj spid="_x0000_s1029" name="Image" r:id="rId4" imgW="2520360" imgH="3602520" progId="Photoshop.Image.13">
                  <p:embed/>
                </p:oleObj>
              </mc:Choice>
              <mc:Fallback>
                <p:oleObj name="Image" r:id="rId4" imgW="2520360" imgH="3602520" progId="Photoshop.Image.13">
                  <p:embed/>
                  <p:pic>
                    <p:nvPicPr>
                      <p:cNvPr id="4" name="Objekt 3">
                        <a:extLst>
                          <a:ext uri="{FF2B5EF4-FFF2-40B4-BE49-F238E27FC236}">
                            <a16:creationId xmlns:a16="http://schemas.microsoft.com/office/drawing/2014/main" id="{A2B4AFB1-7574-4CEC-A784-AE313DE420C1}"/>
                          </a:ext>
                        </a:extLst>
                      </p:cNvPr>
                      <p:cNvPicPr/>
                      <p:nvPr/>
                    </p:nvPicPr>
                    <p:blipFill>
                      <a:blip r:embed="rId5"/>
                      <a:stretch>
                        <a:fillRect/>
                      </a:stretch>
                    </p:blipFill>
                    <p:spPr>
                      <a:xfrm>
                        <a:off x="6977063" y="288925"/>
                        <a:ext cx="1557337" cy="2225675"/>
                      </a:xfrm>
                      <a:prstGeom prst="rect">
                        <a:avLst/>
                      </a:prstGeom>
                    </p:spPr>
                  </p:pic>
                </p:oleObj>
              </mc:Fallback>
            </mc:AlternateContent>
          </a:graphicData>
        </a:graphic>
      </p:graphicFrame>
    </p:spTree>
    <p:extLst>
      <p:ext uri="{BB962C8B-B14F-4D97-AF65-F5344CB8AC3E}">
        <p14:creationId xmlns:p14="http://schemas.microsoft.com/office/powerpoint/2010/main" val="3625349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10</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5.2 Korrekturverfahren</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3854315" cy="369332"/>
          </a:xfrm>
          <a:prstGeom prst="rect">
            <a:avLst/>
          </a:prstGeom>
          <a:noFill/>
        </p:spPr>
        <p:txBody>
          <a:bodyPr wrap="none" rtlCol="0">
            <a:spAutoFit/>
          </a:bodyPr>
          <a:lstStyle/>
          <a:p>
            <a:r>
              <a:rPr lang="de-DE" dirty="0"/>
              <a:t>5.2.2 Korrektur der Zahlungsgrößen</a:t>
            </a:r>
          </a:p>
        </p:txBody>
      </p:sp>
      <p:sp>
        <p:nvSpPr>
          <p:cNvPr id="4" name="Textfeld 3"/>
          <p:cNvSpPr txBox="1"/>
          <p:nvPr/>
        </p:nvSpPr>
        <p:spPr>
          <a:xfrm>
            <a:off x="2326864" y="1798763"/>
            <a:ext cx="2647968" cy="2585323"/>
          </a:xfrm>
          <a:prstGeom prst="rect">
            <a:avLst/>
          </a:prstGeom>
          <a:noFill/>
        </p:spPr>
        <p:txBody>
          <a:bodyPr wrap="none" rtlCol="0">
            <a:spAutoFit/>
          </a:bodyPr>
          <a:lstStyle/>
          <a:p>
            <a:r>
              <a:rPr lang="de-DE" dirty="0"/>
              <a:t>Bei </a:t>
            </a:r>
            <a:r>
              <a:rPr lang="de-DE" i="1" dirty="0"/>
              <a:t>Risikoneutralität</a:t>
            </a:r>
            <a:r>
              <a:rPr lang="de-DE" dirty="0"/>
              <a:t> gilt:</a:t>
            </a:r>
          </a:p>
          <a:p>
            <a:endParaRPr lang="de-DE" dirty="0"/>
          </a:p>
          <a:p>
            <a:endParaRPr lang="de-DE" dirty="0"/>
          </a:p>
          <a:p>
            <a:endParaRPr lang="de-DE" dirty="0"/>
          </a:p>
          <a:p>
            <a:r>
              <a:rPr lang="de-DE" dirty="0"/>
              <a:t>Bei </a:t>
            </a:r>
            <a:r>
              <a:rPr lang="de-DE" i="1" dirty="0"/>
              <a:t>Risikoaversion</a:t>
            </a:r>
            <a:r>
              <a:rPr lang="de-DE" dirty="0"/>
              <a:t> gilt:</a:t>
            </a:r>
          </a:p>
          <a:p>
            <a:endParaRPr lang="de-DE" dirty="0"/>
          </a:p>
          <a:p>
            <a:endParaRPr lang="de-DE" dirty="0"/>
          </a:p>
          <a:p>
            <a:endParaRPr lang="de-DE" dirty="0"/>
          </a:p>
          <a:p>
            <a:r>
              <a:rPr lang="de-DE" dirty="0"/>
              <a:t>Bei </a:t>
            </a:r>
            <a:r>
              <a:rPr lang="de-DE" i="1" dirty="0"/>
              <a:t>Risikofreude</a:t>
            </a:r>
            <a:r>
              <a:rPr lang="de-DE" dirty="0"/>
              <a:t> gilt:</a:t>
            </a:r>
          </a:p>
        </p:txBody>
      </p:sp>
      <p:pic>
        <p:nvPicPr>
          <p:cNvPr id="5" name="Bild 4"/>
          <p:cNvPicPr>
            <a:picLocks noChangeAspect="1"/>
          </p:cNvPicPr>
          <p:nvPr/>
        </p:nvPicPr>
        <p:blipFill rotWithShape="1">
          <a:blip r:embed="rId4"/>
          <a:srcRect l="41912" r="42181"/>
          <a:stretch/>
        </p:blipFill>
        <p:spPr>
          <a:xfrm>
            <a:off x="5035021" y="1599351"/>
            <a:ext cx="1226769" cy="764395"/>
          </a:xfrm>
          <a:prstGeom prst="rect">
            <a:avLst/>
          </a:prstGeom>
        </p:spPr>
      </p:pic>
      <p:pic>
        <p:nvPicPr>
          <p:cNvPr id="15" name="Bild 14"/>
          <p:cNvPicPr>
            <a:picLocks noChangeAspect="1"/>
          </p:cNvPicPr>
          <p:nvPr/>
        </p:nvPicPr>
        <p:blipFill rotWithShape="1">
          <a:blip r:embed="rId5"/>
          <a:srcRect l="40076" t="16462" r="40657" b="-16462"/>
          <a:stretch/>
        </p:blipFill>
        <p:spPr>
          <a:xfrm>
            <a:off x="4907118" y="2871629"/>
            <a:ext cx="1424397" cy="732791"/>
          </a:xfrm>
          <a:prstGeom prst="rect">
            <a:avLst/>
          </a:prstGeom>
        </p:spPr>
      </p:pic>
      <p:pic>
        <p:nvPicPr>
          <p:cNvPr id="16" name="Bild 15"/>
          <p:cNvPicPr>
            <a:picLocks noChangeAspect="1"/>
          </p:cNvPicPr>
          <p:nvPr/>
        </p:nvPicPr>
        <p:blipFill rotWithShape="1">
          <a:blip r:embed="rId6"/>
          <a:srcRect l="40453" r="41396"/>
          <a:stretch/>
        </p:blipFill>
        <p:spPr>
          <a:xfrm>
            <a:off x="4974832" y="3859996"/>
            <a:ext cx="1261216" cy="688730"/>
          </a:xfrm>
          <a:prstGeom prst="rect">
            <a:avLst/>
          </a:prstGeom>
        </p:spPr>
      </p:pic>
      <p:sp>
        <p:nvSpPr>
          <p:cNvPr id="17" name="Rechteck 16"/>
          <p:cNvSpPr/>
          <p:nvPr/>
        </p:nvSpPr>
        <p:spPr>
          <a:xfrm>
            <a:off x="2093080" y="1599351"/>
            <a:ext cx="4374304" cy="3035546"/>
          </a:xfrm>
          <a:prstGeom prst="rect">
            <a:avLst/>
          </a:prstGeom>
          <a:no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Footer Placeholder 4">
            <a:extLst>
              <a:ext uri="{FF2B5EF4-FFF2-40B4-BE49-F238E27FC236}">
                <a16:creationId xmlns:a16="http://schemas.microsoft.com/office/drawing/2014/main" id="{40E91BEC-ECF6-4699-8900-6378A70DB1EC}"/>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3190794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11</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5.2 Korrekturverfahren</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3854315" cy="369332"/>
          </a:xfrm>
          <a:prstGeom prst="rect">
            <a:avLst/>
          </a:prstGeom>
          <a:noFill/>
        </p:spPr>
        <p:txBody>
          <a:bodyPr wrap="none" rtlCol="0">
            <a:spAutoFit/>
          </a:bodyPr>
          <a:lstStyle/>
          <a:p>
            <a:r>
              <a:rPr lang="de-DE" dirty="0"/>
              <a:t>5.2.2 Korrektur der Zahlungsgrößen</a:t>
            </a:r>
          </a:p>
        </p:txBody>
      </p:sp>
      <p:sp>
        <p:nvSpPr>
          <p:cNvPr id="5" name="Textfeld 4"/>
          <p:cNvSpPr txBox="1"/>
          <p:nvPr/>
        </p:nvSpPr>
        <p:spPr>
          <a:xfrm>
            <a:off x="457200" y="1540550"/>
            <a:ext cx="8615290" cy="3724097"/>
          </a:xfrm>
          <a:prstGeom prst="rect">
            <a:avLst/>
          </a:prstGeom>
          <a:noFill/>
        </p:spPr>
        <p:txBody>
          <a:bodyPr wrap="square" rtlCol="0">
            <a:spAutoFit/>
          </a:bodyPr>
          <a:lstStyle/>
          <a:p>
            <a:r>
              <a:rPr lang="de-DE" u="sng" dirty="0"/>
              <a:t>Münzspiel</a:t>
            </a:r>
          </a:p>
          <a:p>
            <a:endParaRPr lang="de-DE" dirty="0"/>
          </a:p>
          <a:p>
            <a:r>
              <a:rPr lang="de-DE" sz="1400" dirty="0"/>
              <a:t>Für ein einfaches Münzwurfspiel gelten folgende Bedingungen:</a:t>
            </a:r>
          </a:p>
          <a:p>
            <a:r>
              <a:rPr lang="de-DE" sz="1400" dirty="0"/>
              <a:t>Der Teilnehmer erhält 2 GE, wenn die Münze auf „Zahl“ und 0 GE, wenn die Münze auf „Kopf“ fällt.</a:t>
            </a:r>
          </a:p>
          <a:p>
            <a:endParaRPr lang="de-DE" sz="1400" dirty="0"/>
          </a:p>
          <a:p>
            <a:endParaRPr lang="de-DE" sz="1400" dirty="0"/>
          </a:p>
          <a:p>
            <a:endParaRPr lang="de-DE" sz="1400" dirty="0"/>
          </a:p>
          <a:p>
            <a:endParaRPr lang="de-DE" sz="1400" dirty="0"/>
          </a:p>
          <a:p>
            <a:endParaRPr lang="de-DE" sz="1400" dirty="0"/>
          </a:p>
          <a:p>
            <a:r>
              <a:rPr lang="de-DE" sz="1400" dirty="0"/>
              <a:t>Ein Spieler, der</a:t>
            </a:r>
          </a:p>
          <a:p>
            <a:pPr marL="285750" lvl="0" indent="-285750">
              <a:buFontTx/>
              <a:buChar char="-"/>
            </a:pPr>
            <a:r>
              <a:rPr lang="de-DE" sz="1400" i="1" dirty="0"/>
              <a:t>risikoneutral</a:t>
            </a:r>
            <a:r>
              <a:rPr lang="de-DE" sz="1400" dirty="0"/>
              <a:t> eingestellt ist, setzt genau: 1 GE, um an dem Spiel teilzunehmen</a:t>
            </a:r>
          </a:p>
          <a:p>
            <a:pPr marL="285750" lvl="0" indent="-285750">
              <a:buFontTx/>
              <a:buChar char="-"/>
            </a:pPr>
            <a:r>
              <a:rPr lang="de-DE" sz="1400" i="1" dirty="0" err="1"/>
              <a:t>risikoavers</a:t>
            </a:r>
            <a:r>
              <a:rPr lang="de-DE" sz="1400" dirty="0"/>
              <a:t> eingestellt ist, nimmt nur dann an dem Spiel teil, wenn sein Einsatz kleiner 1 GE ist</a:t>
            </a:r>
          </a:p>
          <a:p>
            <a:pPr marL="285750" lvl="0" indent="-285750">
              <a:buFontTx/>
              <a:buChar char="-"/>
            </a:pPr>
            <a:r>
              <a:rPr lang="de-DE" sz="1400" i="1" dirty="0"/>
              <a:t>risikofreudig</a:t>
            </a:r>
            <a:r>
              <a:rPr lang="de-DE" sz="1400" dirty="0"/>
              <a:t> eingestellt ist, nimmt auch dann an dem Spiel teil, wenn sein Einsatz größer als 1 GE sein muss.</a:t>
            </a:r>
          </a:p>
          <a:p>
            <a:endParaRPr lang="de-DE" sz="1400" dirty="0"/>
          </a:p>
          <a:p>
            <a:endParaRPr lang="de-DE" dirty="0"/>
          </a:p>
        </p:txBody>
      </p:sp>
      <p:pic>
        <p:nvPicPr>
          <p:cNvPr id="10" name="Bild 9"/>
          <p:cNvPicPr>
            <a:picLocks noChangeAspect="1"/>
          </p:cNvPicPr>
          <p:nvPr/>
        </p:nvPicPr>
        <p:blipFill rotWithShape="1">
          <a:blip r:embed="rId4"/>
          <a:srcRect l="28420" r="29771"/>
          <a:stretch/>
        </p:blipFill>
        <p:spPr>
          <a:xfrm>
            <a:off x="2410570" y="2756397"/>
            <a:ext cx="3304124" cy="783344"/>
          </a:xfrm>
          <a:prstGeom prst="rect">
            <a:avLst/>
          </a:prstGeom>
        </p:spPr>
      </p:pic>
      <p:sp>
        <p:nvSpPr>
          <p:cNvPr id="11" name="Rechteck 10"/>
          <p:cNvSpPr/>
          <p:nvPr/>
        </p:nvSpPr>
        <p:spPr>
          <a:xfrm>
            <a:off x="7387426" y="472018"/>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192</a:t>
            </a:r>
          </a:p>
        </p:txBody>
      </p:sp>
      <p:sp>
        <p:nvSpPr>
          <p:cNvPr id="12" name="Footer Placeholder 4">
            <a:extLst>
              <a:ext uri="{FF2B5EF4-FFF2-40B4-BE49-F238E27FC236}">
                <a16:creationId xmlns:a16="http://schemas.microsoft.com/office/drawing/2014/main" id="{70C297AC-5BE1-4B14-8E28-79F8686457C5}"/>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1525154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12</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5.2 Korrekturverfahren</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3854315" cy="369332"/>
          </a:xfrm>
          <a:prstGeom prst="rect">
            <a:avLst/>
          </a:prstGeom>
          <a:noFill/>
        </p:spPr>
        <p:txBody>
          <a:bodyPr wrap="none" rtlCol="0">
            <a:spAutoFit/>
          </a:bodyPr>
          <a:lstStyle/>
          <a:p>
            <a:r>
              <a:rPr lang="de-DE" dirty="0"/>
              <a:t>5.2.2 Korrektur der Zahlungsgrößen</a:t>
            </a:r>
          </a:p>
        </p:txBody>
      </p:sp>
      <p:sp>
        <p:nvSpPr>
          <p:cNvPr id="5" name="Textfeld 4"/>
          <p:cNvSpPr txBox="1"/>
          <p:nvPr/>
        </p:nvSpPr>
        <p:spPr>
          <a:xfrm>
            <a:off x="457200" y="1858070"/>
            <a:ext cx="8229600" cy="2677656"/>
          </a:xfrm>
          <a:prstGeom prst="rect">
            <a:avLst/>
          </a:prstGeom>
          <a:noFill/>
        </p:spPr>
        <p:txBody>
          <a:bodyPr wrap="square" rtlCol="0">
            <a:spAutoFit/>
          </a:bodyPr>
          <a:lstStyle/>
          <a:p>
            <a:r>
              <a:rPr lang="de-DE" sz="1400" dirty="0"/>
              <a:t>Der Absolvent eines wirtschaftswissenschaftlichen Studiums hat ein Stellenangebot eines großen Unternehmens mit einem durchschnittlichen Gehalt in den nächsten fünf Jahren in Höhe von brutto 70.000 GE. </a:t>
            </a:r>
          </a:p>
          <a:p>
            <a:r>
              <a:rPr lang="de-DE" sz="1400" dirty="0"/>
              <a:t>Der Absolvent könnte auch in eine Steuerberaterpraxis eintreten, aus der er ein Einkommen von durchschnittlich entweder 120.000 GE pro Jahr (mit </a:t>
            </a:r>
            <a:r>
              <a:rPr lang="de-DE" sz="1400" dirty="0" err="1"/>
              <a:t>w</a:t>
            </a:r>
            <a:r>
              <a:rPr lang="de-DE" sz="1400" dirty="0"/>
              <a:t> = 60%) oder 40.000 GE pro Jahr (mit </a:t>
            </a:r>
            <a:r>
              <a:rPr lang="de-DE" sz="1400" dirty="0" err="1"/>
              <a:t>w</a:t>
            </a:r>
            <a:r>
              <a:rPr lang="de-DE" sz="1400" dirty="0"/>
              <a:t> = 40%) erwartet. </a:t>
            </a:r>
          </a:p>
          <a:p>
            <a:r>
              <a:rPr lang="de-DE" sz="1400" dirty="0"/>
              <a:t>Der Erwartungswert seines Einkommens als Steuerberater beläuft sich somit auf 88.000 GE pro Jahr.</a:t>
            </a:r>
          </a:p>
          <a:p>
            <a:endParaRPr lang="de-DE" sz="1400" dirty="0"/>
          </a:p>
          <a:p>
            <a:r>
              <a:rPr lang="de-DE" sz="1400" dirty="0"/>
              <a:t>Wenn der Absolvent das sichere Gehalt von 70.000 GE/Jahr gleich hoch einschätzt wie die Wahrscheinlichkeitsverteilung des Einkommens als Steuerberater, d. h. das Sicherheitsäquivalent niedriger ist als der Erwartungswert, liegt Risikoaversion vor.</a:t>
            </a:r>
          </a:p>
          <a:p>
            <a:endParaRPr lang="de-DE" sz="1400" dirty="0"/>
          </a:p>
        </p:txBody>
      </p:sp>
      <p:sp>
        <p:nvSpPr>
          <p:cNvPr id="10" name="Rechteck 9"/>
          <p:cNvSpPr/>
          <p:nvPr/>
        </p:nvSpPr>
        <p:spPr>
          <a:xfrm>
            <a:off x="7387426" y="472018"/>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192</a:t>
            </a:r>
          </a:p>
        </p:txBody>
      </p:sp>
      <p:sp>
        <p:nvSpPr>
          <p:cNvPr id="11" name="Footer Placeholder 4">
            <a:extLst>
              <a:ext uri="{FF2B5EF4-FFF2-40B4-BE49-F238E27FC236}">
                <a16:creationId xmlns:a16="http://schemas.microsoft.com/office/drawing/2014/main" id="{CBF16A16-757D-44F4-85AB-CAB3498F94C6}"/>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266661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13</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5.3 </a:t>
            </a:r>
            <a:r>
              <a:rPr lang="de-DE" sz="2400" dirty="0" err="1"/>
              <a:t>Szenariotechnik</a:t>
            </a:r>
            <a:endParaRPr lang="de-DE" sz="2400" dirty="0"/>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1171293"/>
            <a:ext cx="8286077" cy="738664"/>
          </a:xfrm>
          <a:prstGeom prst="rect">
            <a:avLst/>
          </a:prstGeom>
          <a:noFill/>
        </p:spPr>
        <p:txBody>
          <a:bodyPr wrap="square" rtlCol="0">
            <a:spAutoFit/>
          </a:bodyPr>
          <a:lstStyle/>
          <a:p>
            <a:pPr marL="285750" indent="-285750">
              <a:buFont typeface="Wingdings" charset="0"/>
              <a:buChar char="à"/>
            </a:pPr>
            <a:r>
              <a:rPr lang="de-DE" sz="1400" dirty="0">
                <a:sym typeface="Wingdings"/>
              </a:rPr>
              <a:t>Dient zur Abbildung potentieller alternativer Entwicklungen, aus deren Darstellung wiederum Handlungsweisen abgeleitet werden</a:t>
            </a:r>
          </a:p>
          <a:p>
            <a:pPr marL="285750" indent="-285750">
              <a:buFont typeface="Wingdings" charset="0"/>
              <a:buChar char="à"/>
            </a:pPr>
            <a:r>
              <a:rPr lang="de-DE" sz="1400" dirty="0">
                <a:sym typeface="Wingdings"/>
              </a:rPr>
              <a:t>Unterstützung bei langfristigen Entscheidungsfindungen</a:t>
            </a:r>
            <a:endParaRPr lang="de-DE" sz="1400" dirty="0"/>
          </a:p>
        </p:txBody>
      </p:sp>
      <p:sp>
        <p:nvSpPr>
          <p:cNvPr id="10" name="Rechteck 9"/>
          <p:cNvSpPr/>
          <p:nvPr/>
        </p:nvSpPr>
        <p:spPr>
          <a:xfrm>
            <a:off x="943747" y="2604586"/>
            <a:ext cx="1302199" cy="5705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400" dirty="0"/>
              <a:t>Best Case Szenario</a:t>
            </a:r>
          </a:p>
        </p:txBody>
      </p:sp>
      <p:sp>
        <p:nvSpPr>
          <p:cNvPr id="11" name="Rechteck 10"/>
          <p:cNvSpPr/>
          <p:nvPr/>
        </p:nvSpPr>
        <p:spPr>
          <a:xfrm>
            <a:off x="943747" y="3462581"/>
            <a:ext cx="1302199" cy="5705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400" dirty="0" err="1"/>
              <a:t>Worst</a:t>
            </a:r>
            <a:r>
              <a:rPr lang="de-DE" sz="1400" dirty="0"/>
              <a:t> Case Szenario</a:t>
            </a:r>
          </a:p>
        </p:txBody>
      </p:sp>
      <p:sp>
        <p:nvSpPr>
          <p:cNvPr id="12" name="Rechteck 11"/>
          <p:cNvSpPr/>
          <p:nvPr/>
        </p:nvSpPr>
        <p:spPr>
          <a:xfrm>
            <a:off x="943747" y="4322080"/>
            <a:ext cx="1302199" cy="5705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400" dirty="0" err="1"/>
              <a:t>Mngmnt</a:t>
            </a:r>
            <a:r>
              <a:rPr lang="de-DE" sz="1400" dirty="0"/>
              <a:t> Case Szenario</a:t>
            </a:r>
          </a:p>
        </p:txBody>
      </p:sp>
      <p:sp>
        <p:nvSpPr>
          <p:cNvPr id="13" name="Rechteck 12"/>
          <p:cNvSpPr/>
          <p:nvPr/>
        </p:nvSpPr>
        <p:spPr>
          <a:xfrm>
            <a:off x="3364559" y="2819785"/>
            <a:ext cx="2231617" cy="185039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400" u="sng" dirty="0"/>
              <a:t>Entwicklung von Inputvariablen</a:t>
            </a:r>
          </a:p>
          <a:p>
            <a:pPr marL="285750" indent="-285750">
              <a:buFontTx/>
              <a:buChar char="-"/>
            </a:pPr>
            <a:r>
              <a:rPr lang="de-DE" sz="1400" dirty="0"/>
              <a:t>Absatz</a:t>
            </a:r>
          </a:p>
          <a:p>
            <a:pPr marL="285750" indent="-285750">
              <a:buFontTx/>
              <a:buChar char="-"/>
            </a:pPr>
            <a:r>
              <a:rPr lang="de-DE" sz="1400" dirty="0"/>
              <a:t>Preis</a:t>
            </a:r>
          </a:p>
          <a:p>
            <a:pPr marL="285750" indent="-285750">
              <a:buFontTx/>
              <a:buChar char="-"/>
            </a:pPr>
            <a:r>
              <a:rPr lang="de-DE" sz="1400" dirty="0"/>
              <a:t>Einsatzfaktorpreise</a:t>
            </a:r>
          </a:p>
          <a:p>
            <a:pPr marL="285750" indent="-285750">
              <a:buFontTx/>
              <a:buChar char="-"/>
            </a:pPr>
            <a:r>
              <a:rPr lang="de-DE" sz="1400" dirty="0"/>
              <a:t>Nutzungsdauer</a:t>
            </a:r>
          </a:p>
          <a:p>
            <a:pPr marL="285750" indent="-285750">
              <a:buFontTx/>
              <a:buChar char="-"/>
            </a:pPr>
            <a:r>
              <a:rPr lang="de-DE" sz="1400" dirty="0"/>
              <a:t>Kalkulationszins</a:t>
            </a:r>
          </a:p>
          <a:p>
            <a:pPr marL="285750" indent="-285750">
              <a:buFontTx/>
              <a:buChar char="-"/>
            </a:pPr>
            <a:r>
              <a:rPr lang="de-DE" sz="1400" dirty="0"/>
              <a:t>...</a:t>
            </a:r>
          </a:p>
        </p:txBody>
      </p:sp>
      <p:sp>
        <p:nvSpPr>
          <p:cNvPr id="14" name="Rechteck 13"/>
          <p:cNvSpPr/>
          <p:nvPr/>
        </p:nvSpPr>
        <p:spPr>
          <a:xfrm>
            <a:off x="6587544" y="3252432"/>
            <a:ext cx="1690708" cy="99089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400" dirty="0"/>
              <a:t>Berechnung des jeweiligen Kapitalwertes</a:t>
            </a:r>
          </a:p>
        </p:txBody>
      </p:sp>
      <p:cxnSp>
        <p:nvCxnSpPr>
          <p:cNvPr id="16" name="Gerade Verbindung mit Pfeil 15"/>
          <p:cNvCxnSpPr>
            <a:stCxn id="11" idx="3"/>
            <a:endCxn id="13" idx="1"/>
          </p:cNvCxnSpPr>
          <p:nvPr/>
        </p:nvCxnSpPr>
        <p:spPr>
          <a:xfrm flipV="1">
            <a:off x="2245946" y="3744981"/>
            <a:ext cx="1118613" cy="2898"/>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cxnSp>
        <p:nvCxnSpPr>
          <p:cNvPr id="20" name="Gerade Verbindung mit Pfeil 19"/>
          <p:cNvCxnSpPr>
            <a:stCxn id="13" idx="3"/>
            <a:endCxn id="14" idx="1"/>
          </p:cNvCxnSpPr>
          <p:nvPr/>
        </p:nvCxnSpPr>
        <p:spPr>
          <a:xfrm>
            <a:off x="5596176" y="3744981"/>
            <a:ext cx="991368" cy="2898"/>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cxnSp>
        <p:nvCxnSpPr>
          <p:cNvPr id="22" name="Gerade Verbindung 21"/>
          <p:cNvCxnSpPr>
            <a:stCxn id="10" idx="3"/>
            <a:endCxn id="13" idx="1"/>
          </p:cNvCxnSpPr>
          <p:nvPr/>
        </p:nvCxnSpPr>
        <p:spPr>
          <a:xfrm>
            <a:off x="2245946" y="2889884"/>
            <a:ext cx="1118613" cy="855097"/>
          </a:xfrm>
          <a:prstGeom prst="line">
            <a:avLst/>
          </a:prstGeom>
          <a:ln>
            <a:solidFill>
              <a:srgbClr val="292934"/>
            </a:solidFill>
          </a:ln>
        </p:spPr>
        <p:style>
          <a:lnRef idx="2">
            <a:schemeClr val="accent1"/>
          </a:lnRef>
          <a:fillRef idx="0">
            <a:schemeClr val="accent1"/>
          </a:fillRef>
          <a:effectRef idx="1">
            <a:schemeClr val="accent1"/>
          </a:effectRef>
          <a:fontRef idx="minor">
            <a:schemeClr val="tx1"/>
          </a:fontRef>
        </p:style>
      </p:cxnSp>
      <p:cxnSp>
        <p:nvCxnSpPr>
          <p:cNvPr id="24" name="Gerade Verbindung 23"/>
          <p:cNvCxnSpPr>
            <a:stCxn id="12" idx="3"/>
            <a:endCxn id="13" idx="1"/>
          </p:cNvCxnSpPr>
          <p:nvPr/>
        </p:nvCxnSpPr>
        <p:spPr>
          <a:xfrm flipV="1">
            <a:off x="2245946" y="3744981"/>
            <a:ext cx="1118613" cy="862397"/>
          </a:xfrm>
          <a:prstGeom prst="line">
            <a:avLst/>
          </a:prstGeom>
          <a:ln>
            <a:solidFill>
              <a:srgbClr val="292934"/>
            </a:solidFill>
          </a:ln>
        </p:spPr>
        <p:style>
          <a:lnRef idx="2">
            <a:schemeClr val="accent1"/>
          </a:lnRef>
          <a:fillRef idx="0">
            <a:schemeClr val="accent1"/>
          </a:fillRef>
          <a:effectRef idx="1">
            <a:schemeClr val="accent1"/>
          </a:effectRef>
          <a:fontRef idx="minor">
            <a:schemeClr val="tx1"/>
          </a:fontRef>
        </p:style>
      </p:cxnSp>
      <p:sp>
        <p:nvSpPr>
          <p:cNvPr id="15" name="Footer Placeholder 4">
            <a:extLst>
              <a:ext uri="{FF2B5EF4-FFF2-40B4-BE49-F238E27FC236}">
                <a16:creationId xmlns:a16="http://schemas.microsoft.com/office/drawing/2014/main" id="{10553D9A-0F3D-44B3-B539-EEE8D5CB2DED}"/>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4255522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14</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5.3 </a:t>
            </a:r>
            <a:r>
              <a:rPr lang="de-DE" sz="2400" dirty="0" err="1"/>
              <a:t>Szenariotechnik</a:t>
            </a:r>
            <a:endParaRPr lang="de-DE" sz="2400" dirty="0"/>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pic>
        <p:nvPicPr>
          <p:cNvPr id="10" name="Grafik 51"/>
          <p:cNvPicPr/>
          <p:nvPr/>
        </p:nvPicPr>
        <p:blipFill>
          <a:blip r:embed="rId4">
            <a:extLst>
              <a:ext uri="{28A0092B-C50C-407E-A947-70E740481C1C}">
                <a14:useLocalDpi xmlns:a14="http://schemas.microsoft.com/office/drawing/2010/main" val="0"/>
              </a:ext>
            </a:extLst>
          </a:blip>
          <a:srcRect/>
          <a:stretch>
            <a:fillRect/>
          </a:stretch>
        </p:blipFill>
        <p:spPr bwMode="auto">
          <a:xfrm>
            <a:off x="677989" y="1950313"/>
            <a:ext cx="6518446" cy="2438326"/>
          </a:xfrm>
          <a:prstGeom prst="rect">
            <a:avLst/>
          </a:prstGeom>
          <a:noFill/>
          <a:ln>
            <a:noFill/>
          </a:ln>
        </p:spPr>
      </p:pic>
      <p:sp>
        <p:nvSpPr>
          <p:cNvPr id="3" name="Textfeld 2"/>
          <p:cNvSpPr txBox="1"/>
          <p:nvPr/>
        </p:nvSpPr>
        <p:spPr>
          <a:xfrm>
            <a:off x="591618" y="1580981"/>
            <a:ext cx="1224088" cy="369332"/>
          </a:xfrm>
          <a:prstGeom prst="rect">
            <a:avLst/>
          </a:prstGeom>
          <a:noFill/>
        </p:spPr>
        <p:txBody>
          <a:bodyPr wrap="none" rtlCol="0">
            <a:spAutoFit/>
          </a:bodyPr>
          <a:lstStyle/>
          <a:p>
            <a:r>
              <a:rPr lang="de-DE" u="sng" dirty="0"/>
              <a:t>Szenarien</a:t>
            </a:r>
          </a:p>
        </p:txBody>
      </p:sp>
      <p:sp>
        <p:nvSpPr>
          <p:cNvPr id="12" name="Rechteck 11"/>
          <p:cNvSpPr/>
          <p:nvPr/>
        </p:nvSpPr>
        <p:spPr>
          <a:xfrm>
            <a:off x="7387426" y="472018"/>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193</a:t>
            </a:r>
          </a:p>
        </p:txBody>
      </p:sp>
      <p:sp>
        <p:nvSpPr>
          <p:cNvPr id="5" name="Textfeld 4"/>
          <p:cNvSpPr txBox="1"/>
          <p:nvPr/>
        </p:nvSpPr>
        <p:spPr>
          <a:xfrm>
            <a:off x="7467825" y="3000267"/>
            <a:ext cx="1219630" cy="738664"/>
          </a:xfrm>
          <a:prstGeom prst="rect">
            <a:avLst/>
          </a:prstGeom>
          <a:noFill/>
          <a:ln>
            <a:solidFill>
              <a:srgbClr val="292934"/>
            </a:solidFill>
          </a:ln>
        </p:spPr>
        <p:txBody>
          <a:bodyPr wrap="none" rtlCol="0">
            <a:spAutoFit/>
          </a:bodyPr>
          <a:lstStyle/>
          <a:p>
            <a:r>
              <a:rPr lang="de-DE" sz="1400" i="1" dirty="0"/>
              <a:t>a</a:t>
            </a:r>
            <a:r>
              <a:rPr lang="de-DE" sz="1400" i="1" baseline="-25000" dirty="0"/>
              <a:t>0</a:t>
            </a:r>
            <a:r>
              <a:rPr lang="de-DE" sz="1400" dirty="0"/>
              <a:t> = 100.000</a:t>
            </a:r>
          </a:p>
          <a:p>
            <a:r>
              <a:rPr lang="de-DE" sz="1400" i="1" dirty="0" err="1"/>
              <a:t>n</a:t>
            </a:r>
            <a:r>
              <a:rPr lang="de-DE" sz="1400" i="1" dirty="0"/>
              <a:t> </a:t>
            </a:r>
            <a:r>
              <a:rPr lang="de-DE" sz="1400" dirty="0"/>
              <a:t>= 5 Jahre</a:t>
            </a:r>
          </a:p>
          <a:p>
            <a:r>
              <a:rPr lang="de-DE" sz="1400" i="1" dirty="0"/>
              <a:t>i</a:t>
            </a:r>
            <a:r>
              <a:rPr lang="de-DE" sz="1400" dirty="0"/>
              <a:t> = 10%</a:t>
            </a:r>
            <a:endParaRPr lang="de-DE" sz="1400" i="1" dirty="0"/>
          </a:p>
        </p:txBody>
      </p:sp>
      <p:sp>
        <p:nvSpPr>
          <p:cNvPr id="11" name="Footer Placeholder 4">
            <a:extLst>
              <a:ext uri="{FF2B5EF4-FFF2-40B4-BE49-F238E27FC236}">
                <a16:creationId xmlns:a16="http://schemas.microsoft.com/office/drawing/2014/main" id="{6CED3958-7687-45E6-91D1-01E3A9CE3646}"/>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3624030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15</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5.3 </a:t>
            </a:r>
            <a:r>
              <a:rPr lang="de-DE" sz="2400" dirty="0" err="1"/>
              <a:t>Szenariotechnik</a:t>
            </a:r>
            <a:endParaRPr lang="de-DE" sz="2400" dirty="0"/>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pic>
        <p:nvPicPr>
          <p:cNvPr id="11" name="Grafik 62"/>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7513" y="1973849"/>
            <a:ext cx="6142162" cy="1859892"/>
          </a:xfrm>
          <a:prstGeom prst="rect">
            <a:avLst/>
          </a:prstGeom>
          <a:noFill/>
          <a:ln>
            <a:noFill/>
          </a:ln>
        </p:spPr>
      </p:pic>
      <p:sp>
        <p:nvSpPr>
          <p:cNvPr id="4" name="Textfeld 3"/>
          <p:cNvSpPr txBox="1"/>
          <p:nvPr/>
        </p:nvSpPr>
        <p:spPr>
          <a:xfrm>
            <a:off x="472767" y="1440086"/>
            <a:ext cx="2956233" cy="369332"/>
          </a:xfrm>
          <a:prstGeom prst="rect">
            <a:avLst/>
          </a:prstGeom>
          <a:noFill/>
        </p:spPr>
        <p:txBody>
          <a:bodyPr wrap="none" rtlCol="0">
            <a:spAutoFit/>
          </a:bodyPr>
          <a:lstStyle/>
          <a:p>
            <a:r>
              <a:rPr lang="de-DE" u="sng" dirty="0"/>
              <a:t>Kapitalwerte der Szenarien</a:t>
            </a:r>
          </a:p>
        </p:txBody>
      </p:sp>
      <p:sp>
        <p:nvSpPr>
          <p:cNvPr id="12" name="Rechteck 11"/>
          <p:cNvSpPr/>
          <p:nvPr/>
        </p:nvSpPr>
        <p:spPr>
          <a:xfrm>
            <a:off x="7387426" y="472018"/>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193</a:t>
            </a:r>
          </a:p>
        </p:txBody>
      </p:sp>
      <p:sp>
        <p:nvSpPr>
          <p:cNvPr id="13" name="Oval 12"/>
          <p:cNvSpPr/>
          <p:nvPr/>
        </p:nvSpPr>
        <p:spPr>
          <a:xfrm>
            <a:off x="2536846" y="3587418"/>
            <a:ext cx="529149" cy="267631"/>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13"/>
          <p:cNvSpPr/>
          <p:nvPr/>
        </p:nvSpPr>
        <p:spPr>
          <a:xfrm>
            <a:off x="3452518" y="3587418"/>
            <a:ext cx="529149" cy="267631"/>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extfeld 14"/>
          <p:cNvSpPr txBox="1"/>
          <p:nvPr/>
        </p:nvSpPr>
        <p:spPr>
          <a:xfrm>
            <a:off x="294759" y="4056714"/>
            <a:ext cx="7507183" cy="584776"/>
          </a:xfrm>
          <a:prstGeom prst="rect">
            <a:avLst/>
          </a:prstGeom>
          <a:noFill/>
        </p:spPr>
        <p:txBody>
          <a:bodyPr wrap="none" rtlCol="0">
            <a:spAutoFit/>
          </a:bodyPr>
          <a:lstStyle/>
          <a:p>
            <a:pPr marL="285750" indent="-285750">
              <a:buFont typeface="Wingdings" charset="0"/>
              <a:buChar char="à"/>
            </a:pPr>
            <a:r>
              <a:rPr lang="de-DE" sz="1600" dirty="0">
                <a:sym typeface="Wingdings"/>
              </a:rPr>
              <a:t>Nur das Best Case Szenario und Szenario B weisen positive Kapitalwerte auf</a:t>
            </a:r>
          </a:p>
          <a:p>
            <a:pPr marL="285750" indent="-285750">
              <a:buFont typeface="Wingdings" charset="0"/>
              <a:buChar char="à"/>
            </a:pPr>
            <a:r>
              <a:rPr lang="de-DE" sz="1600" dirty="0">
                <a:sym typeface="Wingdings"/>
              </a:rPr>
              <a:t>Dies kann als Indiz für ein hohes Projektrisiko gewertet werden.</a:t>
            </a:r>
            <a:endParaRPr lang="de-DE" sz="1600" dirty="0"/>
          </a:p>
        </p:txBody>
      </p:sp>
      <p:sp>
        <p:nvSpPr>
          <p:cNvPr id="16" name="Footer Placeholder 4">
            <a:extLst>
              <a:ext uri="{FF2B5EF4-FFF2-40B4-BE49-F238E27FC236}">
                <a16:creationId xmlns:a16="http://schemas.microsoft.com/office/drawing/2014/main" id="{87CF1D4D-E2AC-4514-BFF1-8230D8988E41}"/>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2856617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16</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5.4 Sensitivitätsanalyse</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5051533" cy="369332"/>
          </a:xfrm>
          <a:prstGeom prst="rect">
            <a:avLst/>
          </a:prstGeom>
          <a:noFill/>
        </p:spPr>
        <p:txBody>
          <a:bodyPr wrap="none" rtlCol="0">
            <a:spAutoFit/>
          </a:bodyPr>
          <a:lstStyle/>
          <a:p>
            <a:r>
              <a:rPr lang="de-DE" dirty="0"/>
              <a:t>5.4.1 Begriff und Zweck eines kritischen Wertes</a:t>
            </a:r>
          </a:p>
        </p:txBody>
      </p:sp>
      <p:sp>
        <p:nvSpPr>
          <p:cNvPr id="10" name="Rechteck 9"/>
          <p:cNvSpPr/>
          <p:nvPr/>
        </p:nvSpPr>
        <p:spPr>
          <a:xfrm>
            <a:off x="1294997" y="1726111"/>
            <a:ext cx="3149861" cy="261330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600" dirty="0"/>
              <a:t>Ermittlung des Einflusses einer ungewissen Variablen auf den Kapitalwert bei Konstanz aller anderen Größen</a:t>
            </a:r>
          </a:p>
        </p:txBody>
      </p:sp>
      <p:sp>
        <p:nvSpPr>
          <p:cNvPr id="11" name="Rechteck 10"/>
          <p:cNvSpPr/>
          <p:nvPr/>
        </p:nvSpPr>
        <p:spPr>
          <a:xfrm>
            <a:off x="4927779" y="1726111"/>
            <a:ext cx="3149861" cy="261330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600" dirty="0"/>
              <a:t>Für welchen Wert der ungewissen Variablen nimmt der Kapitalwert den Wert Null an?</a:t>
            </a:r>
          </a:p>
          <a:p>
            <a:pPr algn="ctr"/>
            <a:r>
              <a:rPr lang="de-DE" sz="1600" dirty="0"/>
              <a:t>(</a:t>
            </a:r>
            <a:r>
              <a:rPr lang="de-DE" sz="1600" dirty="0">
                <a:sym typeface="Wingdings"/>
              </a:rPr>
              <a:t> Akzeptanzkriterium)</a:t>
            </a:r>
            <a:endParaRPr lang="de-DE" sz="1600" dirty="0"/>
          </a:p>
        </p:txBody>
      </p:sp>
      <p:sp>
        <p:nvSpPr>
          <p:cNvPr id="12" name="Footer Placeholder 4">
            <a:extLst>
              <a:ext uri="{FF2B5EF4-FFF2-40B4-BE49-F238E27FC236}">
                <a16:creationId xmlns:a16="http://schemas.microsoft.com/office/drawing/2014/main" id="{6737ADBA-D87C-4D54-8592-EA2C2C992D17}"/>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2955809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17</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5.4 Sensitivitätsanalyse</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5051533" cy="369332"/>
          </a:xfrm>
          <a:prstGeom prst="rect">
            <a:avLst/>
          </a:prstGeom>
          <a:noFill/>
        </p:spPr>
        <p:txBody>
          <a:bodyPr wrap="none" rtlCol="0">
            <a:spAutoFit/>
          </a:bodyPr>
          <a:lstStyle/>
          <a:p>
            <a:r>
              <a:rPr lang="de-DE" dirty="0"/>
              <a:t>5.4.1 Begriff und Zweck eines kritischen Wertes</a:t>
            </a:r>
          </a:p>
        </p:txBody>
      </p:sp>
      <p:sp>
        <p:nvSpPr>
          <p:cNvPr id="5" name="Textfeld 4"/>
          <p:cNvSpPr txBox="1"/>
          <p:nvPr/>
        </p:nvSpPr>
        <p:spPr>
          <a:xfrm>
            <a:off x="457200" y="1940390"/>
            <a:ext cx="8229600" cy="2462213"/>
          </a:xfrm>
          <a:prstGeom prst="rect">
            <a:avLst/>
          </a:prstGeom>
          <a:noFill/>
        </p:spPr>
        <p:txBody>
          <a:bodyPr wrap="square" rtlCol="0">
            <a:spAutoFit/>
          </a:bodyPr>
          <a:lstStyle/>
          <a:p>
            <a:pPr lvl="0"/>
            <a:r>
              <a:rPr lang="de-DE" sz="1400" dirty="0"/>
              <a:t>Wird der Kapitalwert mit </a:t>
            </a:r>
            <a:r>
              <a:rPr lang="de-DE" sz="1400" i="1" dirty="0"/>
              <a:t>zunehmender Größe der betrachteten Variablen größer</a:t>
            </a:r>
            <a:r>
              <a:rPr lang="de-DE" sz="1400" dirty="0"/>
              <a:t> (z. B. </a:t>
            </a:r>
            <a:r>
              <a:rPr lang="de-DE" sz="1400" i="1" dirty="0" err="1"/>
              <a:t>b</a:t>
            </a:r>
            <a:r>
              <a:rPr lang="de-DE" sz="1400" i="1" baseline="-25000" dirty="0" err="1"/>
              <a:t>t</a:t>
            </a:r>
            <a:r>
              <a:rPr lang="de-DE" sz="1400" dirty="0"/>
              <a:t>), so gilt der kritische Wert als </a:t>
            </a:r>
            <a:r>
              <a:rPr lang="de-DE" sz="1400" i="1" dirty="0"/>
              <a:t>Untergrenze</a:t>
            </a:r>
            <a:r>
              <a:rPr lang="de-DE" sz="1400" dirty="0"/>
              <a:t> für die betreffende Variable; wird umgekehrt der Kapitalwert mit </a:t>
            </a:r>
            <a:r>
              <a:rPr lang="de-DE" sz="1400" i="1" dirty="0"/>
              <a:t>zunehmender Größe der Variablen kleiner</a:t>
            </a:r>
            <a:r>
              <a:rPr lang="de-DE" sz="1400" dirty="0"/>
              <a:t> (z. B. </a:t>
            </a:r>
            <a:r>
              <a:rPr lang="de-DE" sz="1400" i="1" dirty="0"/>
              <a:t>a</a:t>
            </a:r>
            <a:r>
              <a:rPr lang="de-DE" sz="1400" baseline="-25000" dirty="0"/>
              <a:t>0</a:t>
            </a:r>
            <a:r>
              <a:rPr lang="de-DE" sz="1400" dirty="0"/>
              <a:t>; </a:t>
            </a:r>
            <a:r>
              <a:rPr lang="de-DE" sz="1400" i="1" dirty="0" err="1"/>
              <a:t>a</a:t>
            </a:r>
            <a:r>
              <a:rPr lang="de-DE" sz="1400" i="1" baseline="-25000" dirty="0" err="1"/>
              <a:t>t</a:t>
            </a:r>
            <a:r>
              <a:rPr lang="de-DE" sz="1400" dirty="0"/>
              <a:t>), so gilt der ermittelte Wert als </a:t>
            </a:r>
            <a:r>
              <a:rPr lang="de-DE" sz="1400" i="1" dirty="0"/>
              <a:t>Obergrenze</a:t>
            </a:r>
            <a:r>
              <a:rPr lang="de-DE" sz="1400" dirty="0"/>
              <a:t>.</a:t>
            </a:r>
          </a:p>
          <a:p>
            <a:pPr lvl="0"/>
            <a:endParaRPr lang="de-DE" sz="1400" dirty="0"/>
          </a:p>
          <a:p>
            <a:pPr lvl="0"/>
            <a:endParaRPr lang="de-DE" sz="1400" dirty="0"/>
          </a:p>
          <a:p>
            <a:pPr lvl="0"/>
            <a:endParaRPr lang="de-DE" sz="1400" dirty="0"/>
          </a:p>
          <a:p>
            <a:r>
              <a:rPr lang="de-DE" sz="1400" dirty="0"/>
              <a:t>Ein Investitionsobjekt ist umso leichter zu akzeptieren, je mehr der kritische Wert der ungewissen Variablen von einem pessimistischen Schätzwert in günstiger Richtung abweicht, z. B. die kritische Nutzungsdauer kürzer als eine bereits vorsichtig geschätzte ist.</a:t>
            </a:r>
          </a:p>
          <a:p>
            <a:pPr lvl="0"/>
            <a:endParaRPr lang="de-DE" sz="1400" dirty="0"/>
          </a:p>
          <a:p>
            <a:endParaRPr lang="de-DE" sz="1400" dirty="0"/>
          </a:p>
        </p:txBody>
      </p:sp>
      <p:cxnSp>
        <p:nvCxnSpPr>
          <p:cNvPr id="11" name="Gerade Verbindung 10"/>
          <p:cNvCxnSpPr/>
          <p:nvPr/>
        </p:nvCxnSpPr>
        <p:spPr>
          <a:xfrm>
            <a:off x="293972" y="2939984"/>
            <a:ext cx="8392828"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Footer Placeholder 4">
            <a:extLst>
              <a:ext uri="{FF2B5EF4-FFF2-40B4-BE49-F238E27FC236}">
                <a16:creationId xmlns:a16="http://schemas.microsoft.com/office/drawing/2014/main" id="{5DF0C377-67B0-45E0-B1F1-652CE43E51B0}"/>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1745748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18</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5.4 Sensitivitätsanalyse</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3464448" cy="369332"/>
          </a:xfrm>
          <a:prstGeom prst="rect">
            <a:avLst/>
          </a:prstGeom>
          <a:noFill/>
        </p:spPr>
        <p:txBody>
          <a:bodyPr wrap="none" rtlCol="0">
            <a:spAutoFit/>
          </a:bodyPr>
          <a:lstStyle/>
          <a:p>
            <a:r>
              <a:rPr lang="de-DE" dirty="0"/>
              <a:t>5.4.2 Ermittlung kritischer Werte</a:t>
            </a:r>
          </a:p>
        </p:txBody>
      </p:sp>
      <p:sp>
        <p:nvSpPr>
          <p:cNvPr id="10" name="Rechteck 9"/>
          <p:cNvSpPr/>
          <p:nvPr/>
        </p:nvSpPr>
        <p:spPr>
          <a:xfrm>
            <a:off x="7387426" y="472018"/>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196</a:t>
            </a:r>
          </a:p>
        </p:txBody>
      </p:sp>
      <p:pic>
        <p:nvPicPr>
          <p:cNvPr id="4" name="Bild 3"/>
          <p:cNvPicPr>
            <a:picLocks noChangeAspect="1"/>
          </p:cNvPicPr>
          <p:nvPr/>
        </p:nvPicPr>
        <p:blipFill rotWithShape="1">
          <a:blip r:embed="rId4"/>
          <a:srcRect l="30052" r="30179"/>
          <a:stretch/>
        </p:blipFill>
        <p:spPr>
          <a:xfrm>
            <a:off x="515995" y="1479929"/>
            <a:ext cx="3032797" cy="755891"/>
          </a:xfrm>
          <a:prstGeom prst="rect">
            <a:avLst/>
          </a:prstGeom>
        </p:spPr>
      </p:pic>
      <p:sp>
        <p:nvSpPr>
          <p:cNvPr id="5" name="Textfeld 4"/>
          <p:cNvSpPr txBox="1"/>
          <p:nvPr/>
        </p:nvSpPr>
        <p:spPr>
          <a:xfrm>
            <a:off x="457200" y="2083557"/>
            <a:ext cx="8229600" cy="1323439"/>
          </a:xfrm>
          <a:prstGeom prst="rect">
            <a:avLst/>
          </a:prstGeom>
          <a:noFill/>
        </p:spPr>
        <p:txBody>
          <a:bodyPr wrap="square" rtlCol="0">
            <a:spAutoFit/>
          </a:bodyPr>
          <a:lstStyle/>
          <a:p>
            <a:r>
              <a:rPr lang="de-DE" sz="1600" dirty="0"/>
              <a:t>für </a:t>
            </a:r>
            <a:r>
              <a:rPr lang="de-DE" sz="1600" i="1" dirty="0"/>
              <a:t>i</a:t>
            </a:r>
            <a:r>
              <a:rPr lang="de-DE" sz="1600" dirty="0"/>
              <a:t> = 6% ergibt sich: </a:t>
            </a:r>
            <a:r>
              <a:rPr lang="de-DE" sz="1600" i="1" dirty="0"/>
              <a:t>C</a:t>
            </a:r>
            <a:r>
              <a:rPr lang="de-DE" sz="1600" i="1" baseline="-25000" dirty="0"/>
              <a:t>0</a:t>
            </a:r>
            <a:r>
              <a:rPr lang="de-DE" sz="1600" dirty="0"/>
              <a:t> = 2.452 GE.</a:t>
            </a:r>
          </a:p>
          <a:p>
            <a:endParaRPr lang="de-DE" sz="1600" dirty="0"/>
          </a:p>
          <a:p>
            <a:r>
              <a:rPr lang="de-DE" sz="1600" dirty="0"/>
              <a:t>Welchen kritischen Wert können die Einzahlungsüberschüsse annehmen, damit die Investition bei Konstanz der anderen Einflussgrößen gerade noch das Akzeptanzkriterium erfüllt?</a:t>
            </a:r>
          </a:p>
        </p:txBody>
      </p:sp>
      <p:pic>
        <p:nvPicPr>
          <p:cNvPr id="11" name="Bild 10"/>
          <p:cNvPicPr>
            <a:picLocks noChangeAspect="1"/>
          </p:cNvPicPr>
          <p:nvPr/>
        </p:nvPicPr>
        <p:blipFill rotWithShape="1">
          <a:blip r:embed="rId5"/>
          <a:srcRect l="31275" r="30791"/>
          <a:stretch/>
        </p:blipFill>
        <p:spPr>
          <a:xfrm>
            <a:off x="2822132" y="3489317"/>
            <a:ext cx="2669266" cy="697476"/>
          </a:xfrm>
          <a:prstGeom prst="rect">
            <a:avLst/>
          </a:prstGeom>
        </p:spPr>
      </p:pic>
      <p:pic>
        <p:nvPicPr>
          <p:cNvPr id="12" name="Bild 11"/>
          <p:cNvPicPr>
            <a:picLocks noChangeAspect="1"/>
          </p:cNvPicPr>
          <p:nvPr/>
        </p:nvPicPr>
        <p:blipFill rotWithShape="1">
          <a:blip r:embed="rId6"/>
          <a:srcRect l="42235" r="41450"/>
          <a:stretch/>
        </p:blipFill>
        <p:spPr>
          <a:xfrm>
            <a:off x="2811891" y="4145717"/>
            <a:ext cx="1209272" cy="734656"/>
          </a:xfrm>
          <a:prstGeom prst="rect">
            <a:avLst/>
          </a:prstGeom>
        </p:spPr>
      </p:pic>
      <p:sp>
        <p:nvSpPr>
          <p:cNvPr id="13" name="Textfeld 12"/>
          <p:cNvSpPr txBox="1"/>
          <p:nvPr/>
        </p:nvSpPr>
        <p:spPr>
          <a:xfrm>
            <a:off x="3938850" y="4321875"/>
            <a:ext cx="4077319" cy="523220"/>
          </a:xfrm>
          <a:prstGeom prst="rect">
            <a:avLst/>
          </a:prstGeom>
          <a:noFill/>
        </p:spPr>
        <p:txBody>
          <a:bodyPr wrap="square" rtlCol="0">
            <a:spAutoFit/>
          </a:bodyPr>
          <a:lstStyle/>
          <a:p>
            <a:r>
              <a:rPr lang="de-DE" sz="1400" dirty="0">
                <a:sym typeface="Wingdings"/>
              </a:rPr>
              <a:t> Solange die Einzahlungsüberschüsse 805 überschreiten, ist der Kapitalwert positiv.</a:t>
            </a:r>
            <a:endParaRPr lang="de-DE" sz="1400" dirty="0"/>
          </a:p>
        </p:txBody>
      </p:sp>
      <p:sp>
        <p:nvSpPr>
          <p:cNvPr id="14" name="Footer Placeholder 4">
            <a:extLst>
              <a:ext uri="{FF2B5EF4-FFF2-40B4-BE49-F238E27FC236}">
                <a16:creationId xmlns:a16="http://schemas.microsoft.com/office/drawing/2014/main" id="{D0FC2242-8B3E-4DAD-A613-D2DC7A62AF86}"/>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1080725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19</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5.4 Sensitivitätsanalyse</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3464448" cy="369332"/>
          </a:xfrm>
          <a:prstGeom prst="rect">
            <a:avLst/>
          </a:prstGeom>
          <a:noFill/>
        </p:spPr>
        <p:txBody>
          <a:bodyPr wrap="none" rtlCol="0">
            <a:spAutoFit/>
          </a:bodyPr>
          <a:lstStyle/>
          <a:p>
            <a:r>
              <a:rPr lang="de-DE" dirty="0"/>
              <a:t>5.4.2 Ermittlung kritischer Werte</a:t>
            </a:r>
          </a:p>
        </p:txBody>
      </p:sp>
      <p:sp>
        <p:nvSpPr>
          <p:cNvPr id="10" name="Rechteck 9"/>
          <p:cNvSpPr/>
          <p:nvPr/>
        </p:nvSpPr>
        <p:spPr>
          <a:xfrm>
            <a:off x="7387426" y="472018"/>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196</a:t>
            </a:r>
          </a:p>
        </p:txBody>
      </p:sp>
      <p:sp>
        <p:nvSpPr>
          <p:cNvPr id="5" name="Textfeld 4"/>
          <p:cNvSpPr txBox="1"/>
          <p:nvPr/>
        </p:nvSpPr>
        <p:spPr>
          <a:xfrm>
            <a:off x="457200" y="2083557"/>
            <a:ext cx="8229600" cy="338554"/>
          </a:xfrm>
          <a:prstGeom prst="rect">
            <a:avLst/>
          </a:prstGeom>
          <a:noFill/>
        </p:spPr>
        <p:txBody>
          <a:bodyPr wrap="square" rtlCol="0">
            <a:spAutoFit/>
          </a:bodyPr>
          <a:lstStyle/>
          <a:p>
            <a:endParaRPr lang="de-DE" sz="1600" dirty="0"/>
          </a:p>
        </p:txBody>
      </p:sp>
      <p:sp>
        <p:nvSpPr>
          <p:cNvPr id="13" name="Textfeld 12"/>
          <p:cNvSpPr txBox="1"/>
          <p:nvPr/>
        </p:nvSpPr>
        <p:spPr>
          <a:xfrm>
            <a:off x="457200" y="1579354"/>
            <a:ext cx="5830643" cy="830997"/>
          </a:xfrm>
          <a:prstGeom prst="rect">
            <a:avLst/>
          </a:prstGeom>
          <a:noFill/>
        </p:spPr>
        <p:txBody>
          <a:bodyPr wrap="none" rtlCol="0">
            <a:spAutoFit/>
          </a:bodyPr>
          <a:lstStyle/>
          <a:p>
            <a:r>
              <a:rPr lang="de-DE" sz="1600" u="sng" dirty="0"/>
              <a:t>Als </a:t>
            </a:r>
            <a:r>
              <a:rPr lang="de-DE" sz="1600" u="sng" dirty="0" err="1"/>
              <a:t>Vorteilhaftigkeitsvergleich</a:t>
            </a:r>
            <a:r>
              <a:rPr lang="de-DE" sz="1600" u="sng" dirty="0"/>
              <a:t> zwischen zwei Investitionen:</a:t>
            </a:r>
          </a:p>
          <a:p>
            <a:endParaRPr lang="de-DE" sz="1600" dirty="0"/>
          </a:p>
          <a:p>
            <a:r>
              <a:rPr lang="de-DE" sz="1600" dirty="0"/>
              <a:t>Als Alternative zur Investition A sei eine Investition B gegeben:</a:t>
            </a:r>
          </a:p>
        </p:txBody>
      </p:sp>
      <p:pic>
        <p:nvPicPr>
          <p:cNvPr id="14" name="Bild 13"/>
          <p:cNvPicPr>
            <a:picLocks noChangeAspect="1"/>
          </p:cNvPicPr>
          <p:nvPr/>
        </p:nvPicPr>
        <p:blipFill rotWithShape="1">
          <a:blip r:embed="rId4"/>
          <a:srcRect l="23934" r="23857"/>
          <a:stretch/>
        </p:blipFill>
        <p:spPr>
          <a:xfrm>
            <a:off x="389389" y="2410350"/>
            <a:ext cx="3471117" cy="658991"/>
          </a:xfrm>
          <a:prstGeom prst="rect">
            <a:avLst/>
          </a:prstGeom>
        </p:spPr>
      </p:pic>
      <p:sp>
        <p:nvSpPr>
          <p:cNvPr id="15" name="Textfeld 14"/>
          <p:cNvSpPr txBox="1"/>
          <p:nvPr/>
        </p:nvSpPr>
        <p:spPr>
          <a:xfrm>
            <a:off x="3704047" y="2550895"/>
            <a:ext cx="2492952" cy="307777"/>
          </a:xfrm>
          <a:prstGeom prst="rect">
            <a:avLst/>
          </a:prstGeom>
          <a:noFill/>
        </p:spPr>
        <p:txBody>
          <a:bodyPr wrap="none" rtlCol="0">
            <a:spAutoFit/>
          </a:bodyPr>
          <a:lstStyle/>
          <a:p>
            <a:r>
              <a:rPr lang="de-DE" sz="1400" dirty="0">
                <a:sym typeface="Wingdings"/>
              </a:rPr>
              <a:t> </a:t>
            </a:r>
            <a:r>
              <a:rPr lang="de-DE" sz="1400" i="1" dirty="0">
                <a:sym typeface="Wingdings"/>
              </a:rPr>
              <a:t>C</a:t>
            </a:r>
            <a:r>
              <a:rPr lang="de-DE" sz="1400" i="1" baseline="-25000" dirty="0">
                <a:sym typeface="Wingdings"/>
              </a:rPr>
              <a:t>0B</a:t>
            </a:r>
            <a:r>
              <a:rPr lang="de-DE" sz="1400" dirty="0">
                <a:sym typeface="Wingdings"/>
              </a:rPr>
              <a:t> = 1.862 GE bei </a:t>
            </a:r>
            <a:r>
              <a:rPr lang="de-DE" sz="1400" i="1" dirty="0">
                <a:sym typeface="Wingdings"/>
              </a:rPr>
              <a:t>i</a:t>
            </a:r>
            <a:r>
              <a:rPr lang="de-DE" sz="1400" dirty="0">
                <a:sym typeface="Wingdings"/>
              </a:rPr>
              <a:t> = 6%</a:t>
            </a:r>
            <a:endParaRPr lang="de-DE" sz="1400" dirty="0"/>
          </a:p>
        </p:txBody>
      </p:sp>
      <p:sp>
        <p:nvSpPr>
          <p:cNvPr id="16" name="Textfeld 15"/>
          <p:cNvSpPr txBox="1"/>
          <p:nvPr/>
        </p:nvSpPr>
        <p:spPr>
          <a:xfrm>
            <a:off x="457200" y="3019080"/>
            <a:ext cx="7878451" cy="584776"/>
          </a:xfrm>
          <a:prstGeom prst="rect">
            <a:avLst/>
          </a:prstGeom>
          <a:noFill/>
        </p:spPr>
        <p:txBody>
          <a:bodyPr wrap="square" rtlCol="0">
            <a:spAutoFit/>
          </a:bodyPr>
          <a:lstStyle/>
          <a:p>
            <a:r>
              <a:rPr lang="de-DE" sz="1600" dirty="0"/>
              <a:t>Wie hoch ist der kritische Wert für die Einzahlungsüberschüsse der Investition A. bis zu dem </a:t>
            </a:r>
            <a:r>
              <a:rPr lang="de-DE" sz="1600" i="1" dirty="0"/>
              <a:t>I</a:t>
            </a:r>
            <a:r>
              <a:rPr lang="de-DE" sz="1600" i="1" baseline="-25000" dirty="0"/>
              <a:t>A</a:t>
            </a:r>
            <a:r>
              <a:rPr lang="de-DE" sz="1600" dirty="0"/>
              <a:t> vorteilhafter ist als </a:t>
            </a:r>
            <a:r>
              <a:rPr lang="de-DE" sz="1600" i="1" dirty="0"/>
              <a:t>I</a:t>
            </a:r>
            <a:r>
              <a:rPr lang="de-DE" sz="1600" i="1" baseline="-25000" dirty="0"/>
              <a:t>B</a:t>
            </a:r>
            <a:r>
              <a:rPr lang="de-DE" sz="1600" dirty="0"/>
              <a:t>?</a:t>
            </a:r>
          </a:p>
        </p:txBody>
      </p:sp>
      <p:pic>
        <p:nvPicPr>
          <p:cNvPr id="17" name="Bild 16"/>
          <p:cNvPicPr>
            <a:picLocks noChangeAspect="1"/>
          </p:cNvPicPr>
          <p:nvPr/>
        </p:nvPicPr>
        <p:blipFill rotWithShape="1">
          <a:blip r:embed="rId5"/>
          <a:srcRect l="30155" r="28037"/>
          <a:stretch/>
        </p:blipFill>
        <p:spPr>
          <a:xfrm>
            <a:off x="2716301" y="3713708"/>
            <a:ext cx="2949943" cy="699375"/>
          </a:xfrm>
          <a:prstGeom prst="rect">
            <a:avLst/>
          </a:prstGeom>
        </p:spPr>
      </p:pic>
      <p:pic>
        <p:nvPicPr>
          <p:cNvPr id="18" name="Bild 17"/>
          <p:cNvPicPr>
            <a:picLocks noChangeAspect="1"/>
          </p:cNvPicPr>
          <p:nvPr/>
        </p:nvPicPr>
        <p:blipFill rotWithShape="1">
          <a:blip r:embed="rId6"/>
          <a:srcRect l="41816" r="41195"/>
          <a:stretch/>
        </p:blipFill>
        <p:spPr>
          <a:xfrm>
            <a:off x="2685925" y="4349146"/>
            <a:ext cx="1274488" cy="743553"/>
          </a:xfrm>
          <a:prstGeom prst="rect">
            <a:avLst/>
          </a:prstGeom>
        </p:spPr>
      </p:pic>
      <p:sp>
        <p:nvSpPr>
          <p:cNvPr id="19" name="Textfeld 18"/>
          <p:cNvSpPr txBox="1"/>
          <p:nvPr/>
        </p:nvSpPr>
        <p:spPr>
          <a:xfrm>
            <a:off x="3899258" y="4512163"/>
            <a:ext cx="3573988" cy="523220"/>
          </a:xfrm>
          <a:prstGeom prst="rect">
            <a:avLst/>
          </a:prstGeom>
          <a:noFill/>
        </p:spPr>
        <p:txBody>
          <a:bodyPr wrap="square" rtlCol="0">
            <a:spAutoFit/>
          </a:bodyPr>
          <a:lstStyle/>
          <a:p>
            <a:r>
              <a:rPr lang="de-DE" sz="1400" dirty="0">
                <a:sym typeface="Wingdings"/>
              </a:rPr>
              <a:t> Solange </a:t>
            </a:r>
            <a:r>
              <a:rPr lang="en-US" sz="1400" dirty="0">
                <a:sym typeface="Wingdings"/>
              </a:rPr>
              <a:t>die EZÜs </a:t>
            </a:r>
            <a:r>
              <a:rPr lang="en-US" sz="1400" dirty="0" err="1">
                <a:sym typeface="Wingdings"/>
              </a:rPr>
              <a:t>über</a:t>
            </a:r>
            <a:r>
              <a:rPr lang="en-US" sz="1400" dirty="0">
                <a:sym typeface="Wingdings"/>
              </a:rPr>
              <a:t> 1.105 GE </a:t>
            </a:r>
            <a:r>
              <a:rPr lang="en-US" sz="1400" dirty="0" err="1">
                <a:sym typeface="Wingdings"/>
              </a:rPr>
              <a:t>liegen</a:t>
            </a:r>
            <a:r>
              <a:rPr lang="en-US" sz="1400" dirty="0">
                <a:sym typeface="Wingdings"/>
              </a:rPr>
              <a:t>, </a:t>
            </a:r>
            <a:r>
              <a:rPr lang="en-US" sz="1400" dirty="0" err="1">
                <a:sym typeface="Wingdings"/>
              </a:rPr>
              <a:t>ist</a:t>
            </a:r>
            <a:r>
              <a:rPr lang="en-US" sz="1400" dirty="0">
                <a:sym typeface="Wingdings"/>
              </a:rPr>
              <a:t> </a:t>
            </a:r>
            <a:r>
              <a:rPr lang="en-US" sz="1400" i="1" dirty="0">
                <a:sym typeface="Wingdings"/>
              </a:rPr>
              <a:t>I</a:t>
            </a:r>
            <a:r>
              <a:rPr lang="en-US" sz="1400" i="1" baseline="-25000" dirty="0">
                <a:sym typeface="Wingdings"/>
              </a:rPr>
              <a:t>A</a:t>
            </a:r>
            <a:r>
              <a:rPr lang="en-US" sz="1400" dirty="0">
                <a:sym typeface="Wingdings"/>
              </a:rPr>
              <a:t> </a:t>
            </a:r>
            <a:r>
              <a:rPr lang="en-US" sz="1400" dirty="0" err="1">
                <a:sym typeface="Wingdings"/>
              </a:rPr>
              <a:t>gegenüber</a:t>
            </a:r>
            <a:r>
              <a:rPr lang="en-US" sz="1400" dirty="0">
                <a:sym typeface="Wingdings"/>
              </a:rPr>
              <a:t> </a:t>
            </a:r>
            <a:r>
              <a:rPr lang="en-US" sz="1400" i="1" dirty="0">
                <a:sym typeface="Wingdings"/>
              </a:rPr>
              <a:t>I</a:t>
            </a:r>
            <a:r>
              <a:rPr lang="en-US" sz="1400" i="1" baseline="-25000" dirty="0">
                <a:sym typeface="Wingdings"/>
              </a:rPr>
              <a:t>B</a:t>
            </a:r>
            <a:r>
              <a:rPr lang="en-US" sz="1400" dirty="0">
                <a:sym typeface="Wingdings"/>
              </a:rPr>
              <a:t> </a:t>
            </a:r>
            <a:r>
              <a:rPr lang="en-US" sz="1400" dirty="0" err="1">
                <a:sym typeface="Wingdings"/>
              </a:rPr>
              <a:t>vorzuziehen</a:t>
            </a:r>
            <a:r>
              <a:rPr lang="en-US" sz="1400" dirty="0">
                <a:sym typeface="Wingdings"/>
              </a:rPr>
              <a:t>.</a:t>
            </a:r>
            <a:r>
              <a:rPr lang="de-DE" sz="1400" dirty="0">
                <a:sym typeface="Wingdings"/>
              </a:rPr>
              <a:t> </a:t>
            </a:r>
            <a:endParaRPr lang="de-DE" sz="1400" dirty="0"/>
          </a:p>
        </p:txBody>
      </p:sp>
      <p:sp>
        <p:nvSpPr>
          <p:cNvPr id="20" name="Footer Placeholder 4">
            <a:extLst>
              <a:ext uri="{FF2B5EF4-FFF2-40B4-BE49-F238E27FC236}">
                <a16:creationId xmlns:a16="http://schemas.microsoft.com/office/drawing/2014/main" id="{7F51A99B-1398-4B86-A15C-2C2CD55A68A8}"/>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28039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2</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5.1 Problemstellung</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graphicFrame>
        <p:nvGraphicFramePr>
          <p:cNvPr id="3" name="Diagramm 2"/>
          <p:cNvGraphicFramePr/>
          <p:nvPr>
            <p:extLst>
              <p:ext uri="{D42A27DB-BD31-4B8C-83A1-F6EECF244321}">
                <p14:modId xmlns:p14="http://schemas.microsoft.com/office/powerpoint/2010/main" val="475547265"/>
              </p:ext>
            </p:extLst>
          </p:nvPr>
        </p:nvGraphicFramePr>
        <p:xfrm>
          <a:off x="1524000" y="95134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Footer Placeholder 4">
            <a:extLst>
              <a:ext uri="{FF2B5EF4-FFF2-40B4-BE49-F238E27FC236}">
                <a16:creationId xmlns:a16="http://schemas.microsoft.com/office/drawing/2014/main" id="{ADA9284D-5EE6-4B2B-9E32-C60CB7553A0D}"/>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1262177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20</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5.4 Sensitivitätsanalyse</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4632135" cy="369332"/>
          </a:xfrm>
          <a:prstGeom prst="rect">
            <a:avLst/>
          </a:prstGeom>
          <a:noFill/>
        </p:spPr>
        <p:txBody>
          <a:bodyPr wrap="none" rtlCol="0">
            <a:spAutoFit/>
          </a:bodyPr>
          <a:lstStyle/>
          <a:p>
            <a:r>
              <a:rPr lang="de-DE" dirty="0"/>
              <a:t>5.4.3 Amortisationsdauer als kritischer Wert</a:t>
            </a:r>
          </a:p>
        </p:txBody>
      </p:sp>
      <p:sp>
        <p:nvSpPr>
          <p:cNvPr id="4" name="Textfeld 3"/>
          <p:cNvSpPr txBox="1"/>
          <p:nvPr/>
        </p:nvSpPr>
        <p:spPr>
          <a:xfrm>
            <a:off x="457200" y="1511054"/>
            <a:ext cx="8051820" cy="523220"/>
          </a:xfrm>
          <a:prstGeom prst="rect">
            <a:avLst/>
          </a:prstGeom>
          <a:noFill/>
        </p:spPr>
        <p:txBody>
          <a:bodyPr wrap="square" rtlCol="0">
            <a:spAutoFit/>
          </a:bodyPr>
          <a:lstStyle/>
          <a:p>
            <a:pPr marL="285750" indent="-285750">
              <a:buFont typeface="Wingdings" charset="0"/>
              <a:buChar char="à"/>
            </a:pPr>
            <a:r>
              <a:rPr lang="de-DE" sz="1400" dirty="0">
                <a:sym typeface="Wingdings"/>
              </a:rPr>
              <a:t>Häufig wird die Nutzungsdauer als besonders ungewisse Größe angesehen. </a:t>
            </a:r>
          </a:p>
          <a:p>
            <a:pPr marL="285750" indent="-285750">
              <a:buFont typeface="Wingdings" charset="0"/>
              <a:buChar char="à"/>
            </a:pPr>
            <a:r>
              <a:rPr lang="de-DE" sz="1400" dirty="0">
                <a:sym typeface="Wingdings"/>
              </a:rPr>
              <a:t>Man bestimmt dann die </a:t>
            </a:r>
            <a:r>
              <a:rPr lang="de-DE" sz="1400" i="1" dirty="0">
                <a:sym typeface="Wingdings"/>
              </a:rPr>
              <a:t>kritische Nutzungsdauer</a:t>
            </a:r>
            <a:r>
              <a:rPr lang="de-DE" sz="1400" dirty="0">
                <a:sym typeface="Wingdings"/>
              </a:rPr>
              <a:t>, bei der der Kapitalwert Null wird.</a:t>
            </a:r>
            <a:endParaRPr lang="de-DE" sz="1400" dirty="0"/>
          </a:p>
        </p:txBody>
      </p:sp>
      <p:sp>
        <p:nvSpPr>
          <p:cNvPr id="5" name="Textfeld 4"/>
          <p:cNvSpPr txBox="1"/>
          <p:nvPr/>
        </p:nvSpPr>
        <p:spPr>
          <a:xfrm>
            <a:off x="457200" y="2281427"/>
            <a:ext cx="4644320" cy="338554"/>
          </a:xfrm>
          <a:prstGeom prst="rect">
            <a:avLst/>
          </a:prstGeom>
          <a:noFill/>
        </p:spPr>
        <p:txBody>
          <a:bodyPr wrap="none" rtlCol="0">
            <a:spAutoFit/>
          </a:bodyPr>
          <a:lstStyle/>
          <a:p>
            <a:r>
              <a:rPr lang="de-DE" sz="1600" dirty="0"/>
              <a:t>Für Investition A gilt bei </a:t>
            </a:r>
            <a:r>
              <a:rPr lang="de-DE" sz="1600" i="1" dirty="0"/>
              <a:t>c</a:t>
            </a:r>
            <a:r>
              <a:rPr lang="de-DE" sz="1600" dirty="0"/>
              <a:t> = 1.200 GE und </a:t>
            </a:r>
            <a:r>
              <a:rPr lang="de-DE" sz="1600" i="1" dirty="0"/>
              <a:t>i</a:t>
            </a:r>
            <a:r>
              <a:rPr lang="de-DE" sz="1600" dirty="0"/>
              <a:t> = 6%:</a:t>
            </a:r>
          </a:p>
        </p:txBody>
      </p:sp>
      <p:pic>
        <p:nvPicPr>
          <p:cNvPr id="10" name="Bild 9"/>
          <p:cNvPicPr>
            <a:picLocks noChangeAspect="1"/>
          </p:cNvPicPr>
          <p:nvPr/>
        </p:nvPicPr>
        <p:blipFill rotWithShape="1">
          <a:blip r:embed="rId4"/>
          <a:srcRect l="29644" r="28548"/>
          <a:stretch/>
        </p:blipFill>
        <p:spPr>
          <a:xfrm>
            <a:off x="2751578" y="2751659"/>
            <a:ext cx="2927268" cy="693999"/>
          </a:xfrm>
          <a:prstGeom prst="rect">
            <a:avLst/>
          </a:prstGeom>
        </p:spPr>
      </p:pic>
      <p:pic>
        <p:nvPicPr>
          <p:cNvPr id="11" name="Bild 10"/>
          <p:cNvPicPr>
            <a:picLocks noChangeAspect="1"/>
          </p:cNvPicPr>
          <p:nvPr/>
        </p:nvPicPr>
        <p:blipFill rotWithShape="1">
          <a:blip r:embed="rId5"/>
          <a:srcRect l="44940" r="43639"/>
          <a:stretch/>
        </p:blipFill>
        <p:spPr>
          <a:xfrm>
            <a:off x="2716301" y="3245738"/>
            <a:ext cx="788771" cy="684562"/>
          </a:xfrm>
          <a:prstGeom prst="rect">
            <a:avLst/>
          </a:prstGeom>
        </p:spPr>
      </p:pic>
      <p:sp>
        <p:nvSpPr>
          <p:cNvPr id="12" name="Textfeld 11"/>
          <p:cNvSpPr txBox="1"/>
          <p:nvPr/>
        </p:nvSpPr>
        <p:spPr>
          <a:xfrm>
            <a:off x="457200" y="4282044"/>
            <a:ext cx="4282743" cy="584776"/>
          </a:xfrm>
          <a:prstGeom prst="rect">
            <a:avLst/>
          </a:prstGeom>
          <a:noFill/>
        </p:spPr>
        <p:txBody>
          <a:bodyPr wrap="none" rtlCol="0">
            <a:spAutoFit/>
          </a:bodyPr>
          <a:lstStyle/>
          <a:p>
            <a:r>
              <a:rPr lang="de-DE" sz="1600" dirty="0"/>
              <a:t>Es ist somit zu prüfen, ob eine hinreichend </a:t>
            </a:r>
          </a:p>
          <a:p>
            <a:r>
              <a:rPr lang="de-DE" sz="1600" dirty="0"/>
              <a:t>große Wahrscheinlichkeit dafür besteht, dass</a:t>
            </a:r>
          </a:p>
        </p:txBody>
      </p:sp>
      <p:pic>
        <p:nvPicPr>
          <p:cNvPr id="13" name="Bild 12"/>
          <p:cNvPicPr>
            <a:picLocks noChangeAspect="1"/>
          </p:cNvPicPr>
          <p:nvPr/>
        </p:nvPicPr>
        <p:blipFill rotWithShape="1">
          <a:blip r:embed="rId6"/>
          <a:srcRect l="41091" r="41192"/>
          <a:stretch/>
        </p:blipFill>
        <p:spPr>
          <a:xfrm>
            <a:off x="4915210" y="4139885"/>
            <a:ext cx="1201756" cy="672345"/>
          </a:xfrm>
          <a:prstGeom prst="rect">
            <a:avLst/>
          </a:prstGeom>
        </p:spPr>
      </p:pic>
      <p:pic>
        <p:nvPicPr>
          <p:cNvPr id="14" name="Bild 13"/>
          <p:cNvPicPr>
            <a:picLocks noChangeAspect="1"/>
          </p:cNvPicPr>
          <p:nvPr/>
        </p:nvPicPr>
        <p:blipFill rotWithShape="1">
          <a:blip r:embed="rId7"/>
          <a:srcRect l="43194" r="42358"/>
          <a:stretch/>
        </p:blipFill>
        <p:spPr>
          <a:xfrm>
            <a:off x="4915209" y="4439952"/>
            <a:ext cx="917193" cy="629228"/>
          </a:xfrm>
          <a:prstGeom prst="rect">
            <a:avLst/>
          </a:prstGeom>
        </p:spPr>
      </p:pic>
      <p:sp>
        <p:nvSpPr>
          <p:cNvPr id="15" name="Footer Placeholder 4">
            <a:extLst>
              <a:ext uri="{FF2B5EF4-FFF2-40B4-BE49-F238E27FC236}">
                <a16:creationId xmlns:a16="http://schemas.microsoft.com/office/drawing/2014/main" id="{BC839A4A-B5EB-4DFA-A126-423C0854E3A1}"/>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877790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21</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5.4 Sensitivitätsanalyse</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3520690" cy="369332"/>
          </a:xfrm>
          <a:prstGeom prst="rect">
            <a:avLst/>
          </a:prstGeom>
          <a:noFill/>
        </p:spPr>
        <p:txBody>
          <a:bodyPr wrap="none" rtlCol="0">
            <a:spAutoFit/>
          </a:bodyPr>
          <a:lstStyle/>
          <a:p>
            <a:r>
              <a:rPr lang="de-DE" dirty="0"/>
              <a:t>5.4.4 Reagibilität einer Zielgröße</a:t>
            </a:r>
          </a:p>
        </p:txBody>
      </p:sp>
      <p:pic>
        <p:nvPicPr>
          <p:cNvPr id="11" name="Grafik 107"/>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0" y="1429297"/>
            <a:ext cx="4906010" cy="3319780"/>
          </a:xfrm>
          <a:prstGeom prst="rect">
            <a:avLst/>
          </a:prstGeom>
          <a:noFill/>
        </p:spPr>
      </p:pic>
      <p:sp>
        <p:nvSpPr>
          <p:cNvPr id="4" name="Textfeld 3"/>
          <p:cNvSpPr txBox="1"/>
          <p:nvPr/>
        </p:nvSpPr>
        <p:spPr>
          <a:xfrm>
            <a:off x="1762167" y="4699847"/>
            <a:ext cx="2019603" cy="369332"/>
          </a:xfrm>
          <a:prstGeom prst="rect">
            <a:avLst/>
          </a:prstGeom>
          <a:noFill/>
        </p:spPr>
        <p:txBody>
          <a:bodyPr wrap="none" rtlCol="0">
            <a:spAutoFit/>
          </a:bodyPr>
          <a:lstStyle/>
          <a:p>
            <a:r>
              <a:rPr lang="de-DE" dirty="0"/>
              <a:t>Hoechster Spinne</a:t>
            </a:r>
          </a:p>
        </p:txBody>
      </p:sp>
      <p:sp>
        <p:nvSpPr>
          <p:cNvPr id="5" name="Textfeld 4"/>
          <p:cNvSpPr txBox="1"/>
          <p:nvPr/>
        </p:nvSpPr>
        <p:spPr>
          <a:xfrm>
            <a:off x="5685418" y="1688016"/>
            <a:ext cx="3057859" cy="2585323"/>
          </a:xfrm>
          <a:prstGeom prst="rect">
            <a:avLst/>
          </a:prstGeom>
          <a:noFill/>
        </p:spPr>
        <p:txBody>
          <a:bodyPr wrap="square" rtlCol="0">
            <a:spAutoFit/>
          </a:bodyPr>
          <a:lstStyle/>
          <a:p>
            <a:r>
              <a:rPr lang="de-DE" u="sng" dirty="0"/>
              <a:t>Die Hoechster Spinne zeigt:</a:t>
            </a:r>
          </a:p>
          <a:p>
            <a:pPr marL="285750" indent="-285750">
              <a:buFontTx/>
              <a:buChar char="-"/>
            </a:pPr>
            <a:r>
              <a:rPr lang="de-DE" sz="1600" dirty="0"/>
              <a:t>ausgehend von einer Konstanz der vorher geschätzten Einflussgrößen</a:t>
            </a:r>
          </a:p>
          <a:p>
            <a:pPr marL="285750" indent="-285750">
              <a:buFontTx/>
              <a:buChar char="-"/>
            </a:pPr>
            <a:r>
              <a:rPr lang="de-DE" sz="1600" dirty="0"/>
              <a:t>die Variation der Zielgröße (Kapitalwert)</a:t>
            </a:r>
          </a:p>
          <a:p>
            <a:pPr marL="285750" indent="-285750">
              <a:buFontTx/>
              <a:buChar char="-"/>
            </a:pPr>
            <a:r>
              <a:rPr lang="de-DE" sz="1600" dirty="0"/>
              <a:t>wenn sich einzelne Einflussgrößen um einen bestimmten Prozentsatz verändern.</a:t>
            </a:r>
          </a:p>
        </p:txBody>
      </p:sp>
      <p:sp>
        <p:nvSpPr>
          <p:cNvPr id="10" name="Footer Placeholder 4">
            <a:extLst>
              <a:ext uri="{FF2B5EF4-FFF2-40B4-BE49-F238E27FC236}">
                <a16:creationId xmlns:a16="http://schemas.microsoft.com/office/drawing/2014/main" id="{8C3702F6-C35A-4649-8FD4-D0D91944733A}"/>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3602383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22</a:t>
            </a:fld>
            <a:endParaRPr lang="en-US"/>
          </a:p>
        </p:txBody>
      </p:sp>
      <p:sp>
        <p:nvSpPr>
          <p:cNvPr id="8" name="Titel 1"/>
          <p:cNvSpPr>
            <a:spLocks noGrp="1"/>
          </p:cNvSpPr>
          <p:nvPr>
            <p:ph type="title"/>
          </p:nvPr>
        </p:nvSpPr>
        <p:spPr>
          <a:xfrm>
            <a:off x="457200" y="400050"/>
            <a:ext cx="9255636" cy="742950"/>
          </a:xfrm>
        </p:spPr>
        <p:txBody>
          <a:bodyPr>
            <a:normAutofit/>
          </a:bodyPr>
          <a:lstStyle/>
          <a:p>
            <a:r>
              <a:rPr lang="de-DE" sz="2000" dirty="0"/>
              <a:t>5.5 Erwartungswerte, Streuungen und Risikonutzen als Entscheidungskriterien</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6895037" cy="369332"/>
          </a:xfrm>
          <a:prstGeom prst="rect">
            <a:avLst/>
          </a:prstGeom>
          <a:noFill/>
        </p:spPr>
        <p:txBody>
          <a:bodyPr wrap="none" rtlCol="0">
            <a:spAutoFit/>
          </a:bodyPr>
          <a:lstStyle/>
          <a:p>
            <a:r>
              <a:rPr lang="de-DE" dirty="0"/>
              <a:t>5.5.1 Kapitalerwartungswert als alleiniges Entscheidungskriterium</a:t>
            </a:r>
          </a:p>
        </p:txBody>
      </p:sp>
      <p:pic>
        <p:nvPicPr>
          <p:cNvPr id="4" name="Bild 3"/>
          <p:cNvPicPr>
            <a:picLocks noChangeAspect="1"/>
          </p:cNvPicPr>
          <p:nvPr/>
        </p:nvPicPr>
        <p:blipFill rotWithShape="1">
          <a:blip r:embed="rId4"/>
          <a:srcRect l="5171" r="40580"/>
          <a:stretch/>
        </p:blipFill>
        <p:spPr>
          <a:xfrm>
            <a:off x="2434088" y="2735163"/>
            <a:ext cx="3579298" cy="653983"/>
          </a:xfrm>
          <a:prstGeom prst="rect">
            <a:avLst/>
          </a:prstGeom>
        </p:spPr>
      </p:pic>
      <p:sp>
        <p:nvSpPr>
          <p:cNvPr id="5" name="Textfeld 4"/>
          <p:cNvSpPr txBox="1"/>
          <p:nvPr/>
        </p:nvSpPr>
        <p:spPr>
          <a:xfrm>
            <a:off x="457200" y="2312069"/>
            <a:ext cx="7705354" cy="338554"/>
          </a:xfrm>
          <a:prstGeom prst="rect">
            <a:avLst/>
          </a:prstGeom>
          <a:noFill/>
        </p:spPr>
        <p:txBody>
          <a:bodyPr wrap="none" rtlCol="0">
            <a:spAutoFit/>
          </a:bodyPr>
          <a:lstStyle/>
          <a:p>
            <a:r>
              <a:rPr lang="de-DE" sz="1600" dirty="0">
                <a:sym typeface="Wingdings"/>
              </a:rPr>
              <a:t> </a:t>
            </a:r>
            <a:r>
              <a:rPr lang="de-DE" sz="1600" dirty="0"/>
              <a:t>Maximierung des Erwartungswertes der diskreten Zufallsvariablen „Kapitalwert“:</a:t>
            </a:r>
          </a:p>
        </p:txBody>
      </p:sp>
      <p:sp>
        <p:nvSpPr>
          <p:cNvPr id="10" name="Footer Placeholder 4">
            <a:extLst>
              <a:ext uri="{FF2B5EF4-FFF2-40B4-BE49-F238E27FC236}">
                <a16:creationId xmlns:a16="http://schemas.microsoft.com/office/drawing/2014/main" id="{AA7A29F9-75A3-4EE3-BC80-1331550F074F}"/>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2535689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23</a:t>
            </a:fld>
            <a:endParaRPr lang="en-US"/>
          </a:p>
        </p:txBody>
      </p:sp>
      <p:sp>
        <p:nvSpPr>
          <p:cNvPr id="8" name="Titel 1"/>
          <p:cNvSpPr>
            <a:spLocks noGrp="1"/>
          </p:cNvSpPr>
          <p:nvPr>
            <p:ph type="title"/>
          </p:nvPr>
        </p:nvSpPr>
        <p:spPr>
          <a:xfrm>
            <a:off x="457200" y="400050"/>
            <a:ext cx="9255636" cy="742950"/>
          </a:xfrm>
        </p:spPr>
        <p:txBody>
          <a:bodyPr>
            <a:normAutofit/>
          </a:bodyPr>
          <a:lstStyle/>
          <a:p>
            <a:r>
              <a:rPr lang="de-DE" sz="2000" dirty="0"/>
              <a:t>5.5 Erwartungswerte, Streuungen und Risikonutzen als Entscheidungskriterien</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6895037" cy="369332"/>
          </a:xfrm>
          <a:prstGeom prst="rect">
            <a:avLst/>
          </a:prstGeom>
          <a:noFill/>
        </p:spPr>
        <p:txBody>
          <a:bodyPr wrap="none" rtlCol="0">
            <a:spAutoFit/>
          </a:bodyPr>
          <a:lstStyle/>
          <a:p>
            <a:r>
              <a:rPr lang="de-DE" dirty="0"/>
              <a:t>5.5.1 Kapitalerwartungswert als alleiniges Entscheidungskriterium</a:t>
            </a:r>
          </a:p>
        </p:txBody>
      </p:sp>
      <p:pic>
        <p:nvPicPr>
          <p:cNvPr id="11" name="Bild 10"/>
          <p:cNvPicPr>
            <a:picLocks noChangeAspect="1"/>
          </p:cNvPicPr>
          <p:nvPr/>
        </p:nvPicPr>
        <p:blipFill rotWithShape="1">
          <a:blip r:embed="rId4"/>
          <a:srcRect l="30052" r="30179"/>
          <a:stretch/>
        </p:blipFill>
        <p:spPr>
          <a:xfrm>
            <a:off x="457200" y="1445266"/>
            <a:ext cx="3032797" cy="755891"/>
          </a:xfrm>
          <a:prstGeom prst="rect">
            <a:avLst/>
          </a:prstGeom>
        </p:spPr>
      </p:pic>
      <p:sp>
        <p:nvSpPr>
          <p:cNvPr id="12" name="Textfeld 11"/>
          <p:cNvSpPr txBox="1"/>
          <p:nvPr/>
        </p:nvSpPr>
        <p:spPr>
          <a:xfrm>
            <a:off x="457200" y="2083557"/>
            <a:ext cx="4915203" cy="1169551"/>
          </a:xfrm>
          <a:prstGeom prst="rect">
            <a:avLst/>
          </a:prstGeom>
          <a:noFill/>
        </p:spPr>
        <p:txBody>
          <a:bodyPr wrap="none" rtlCol="0">
            <a:spAutoFit/>
          </a:bodyPr>
          <a:lstStyle/>
          <a:p>
            <a:r>
              <a:rPr lang="de-DE" sz="1400" dirty="0"/>
              <a:t>Die EZÜs könnten allerdings auch 1.100 GE/Jahr betragen;</a:t>
            </a:r>
          </a:p>
          <a:p>
            <a:r>
              <a:rPr lang="de-DE" sz="1400" dirty="0"/>
              <a:t>die Nutzungsdauer könnte auch 6 Jahre betragen.</a:t>
            </a:r>
          </a:p>
          <a:p>
            <a:endParaRPr lang="de-DE" sz="1400" dirty="0"/>
          </a:p>
          <a:p>
            <a:endParaRPr lang="de-DE" sz="1400" dirty="0"/>
          </a:p>
          <a:p>
            <a:r>
              <a:rPr lang="de-DE" sz="1400" dirty="0"/>
              <a:t>Es gilt folgende Wahrscheinlichkeitsverteilung:</a:t>
            </a:r>
          </a:p>
        </p:txBody>
      </p:sp>
      <p:pic>
        <p:nvPicPr>
          <p:cNvPr id="13" name="Bild 12"/>
          <p:cNvPicPr>
            <a:picLocks noChangeAspect="1"/>
          </p:cNvPicPr>
          <p:nvPr/>
        </p:nvPicPr>
        <p:blipFill rotWithShape="1">
          <a:blip r:embed="rId5"/>
          <a:srcRect l="32095" r="32012"/>
          <a:stretch/>
        </p:blipFill>
        <p:spPr>
          <a:xfrm>
            <a:off x="2457606" y="3155264"/>
            <a:ext cx="2586954" cy="714375"/>
          </a:xfrm>
          <a:prstGeom prst="rect">
            <a:avLst/>
          </a:prstGeom>
        </p:spPr>
      </p:pic>
      <p:pic>
        <p:nvPicPr>
          <p:cNvPr id="14" name="Bild 13"/>
          <p:cNvPicPr>
            <a:picLocks noChangeAspect="1"/>
          </p:cNvPicPr>
          <p:nvPr/>
        </p:nvPicPr>
        <p:blipFill rotWithShape="1">
          <a:blip r:embed="rId6"/>
          <a:srcRect l="33153" r="30953"/>
          <a:stretch/>
        </p:blipFill>
        <p:spPr>
          <a:xfrm>
            <a:off x="2455214" y="3669718"/>
            <a:ext cx="2740649" cy="975453"/>
          </a:xfrm>
          <a:prstGeom prst="rect">
            <a:avLst/>
          </a:prstGeom>
        </p:spPr>
      </p:pic>
      <p:sp>
        <p:nvSpPr>
          <p:cNvPr id="15" name="Rechteck 14"/>
          <p:cNvSpPr/>
          <p:nvPr/>
        </p:nvSpPr>
        <p:spPr>
          <a:xfrm>
            <a:off x="7352237" y="1342920"/>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199</a:t>
            </a:r>
          </a:p>
        </p:txBody>
      </p:sp>
      <p:sp>
        <p:nvSpPr>
          <p:cNvPr id="16" name="Footer Placeholder 4">
            <a:extLst>
              <a:ext uri="{FF2B5EF4-FFF2-40B4-BE49-F238E27FC236}">
                <a16:creationId xmlns:a16="http://schemas.microsoft.com/office/drawing/2014/main" id="{5F3F92AE-670F-4E6E-9265-DF9E468F3859}"/>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8105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24</a:t>
            </a:fld>
            <a:endParaRPr lang="en-US"/>
          </a:p>
        </p:txBody>
      </p:sp>
      <p:sp>
        <p:nvSpPr>
          <p:cNvPr id="8" name="Titel 1"/>
          <p:cNvSpPr>
            <a:spLocks noGrp="1"/>
          </p:cNvSpPr>
          <p:nvPr>
            <p:ph type="title"/>
          </p:nvPr>
        </p:nvSpPr>
        <p:spPr>
          <a:xfrm>
            <a:off x="457200" y="400050"/>
            <a:ext cx="9255636" cy="742950"/>
          </a:xfrm>
        </p:spPr>
        <p:txBody>
          <a:bodyPr>
            <a:normAutofit/>
          </a:bodyPr>
          <a:lstStyle/>
          <a:p>
            <a:r>
              <a:rPr lang="de-DE" sz="2000" dirty="0"/>
              <a:t>5.5 Erwartungswerte, Streuungen und Risikonutzen als Entscheidungskriterien</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6895037" cy="369332"/>
          </a:xfrm>
          <a:prstGeom prst="rect">
            <a:avLst/>
          </a:prstGeom>
          <a:noFill/>
        </p:spPr>
        <p:txBody>
          <a:bodyPr wrap="none" rtlCol="0">
            <a:spAutoFit/>
          </a:bodyPr>
          <a:lstStyle/>
          <a:p>
            <a:r>
              <a:rPr lang="de-DE" dirty="0"/>
              <a:t>5.5.1 Kapitalerwartungswert als alleiniges Entscheidungskriterium</a:t>
            </a:r>
          </a:p>
        </p:txBody>
      </p:sp>
      <p:pic>
        <p:nvPicPr>
          <p:cNvPr id="16" name="Grafik 48"/>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2059" y="1867558"/>
            <a:ext cx="6153922" cy="2979018"/>
          </a:xfrm>
          <a:prstGeom prst="rect">
            <a:avLst/>
          </a:prstGeom>
          <a:noFill/>
          <a:ln>
            <a:noFill/>
          </a:ln>
        </p:spPr>
      </p:pic>
      <p:sp>
        <p:nvSpPr>
          <p:cNvPr id="4" name="Textfeld 3"/>
          <p:cNvSpPr txBox="1"/>
          <p:nvPr/>
        </p:nvSpPr>
        <p:spPr>
          <a:xfrm>
            <a:off x="701505" y="1597080"/>
            <a:ext cx="3328130" cy="307777"/>
          </a:xfrm>
          <a:prstGeom prst="rect">
            <a:avLst/>
          </a:prstGeom>
          <a:noFill/>
        </p:spPr>
        <p:txBody>
          <a:bodyPr wrap="none" rtlCol="0">
            <a:spAutoFit/>
          </a:bodyPr>
          <a:lstStyle/>
          <a:p>
            <a:r>
              <a:rPr lang="de-DE" sz="1400" u="sng" dirty="0"/>
              <a:t>Mögliche Kapitalwerte der Investition </a:t>
            </a:r>
            <a:r>
              <a:rPr lang="de-DE" sz="1400" i="1" u="sng" dirty="0"/>
              <a:t>A</a:t>
            </a:r>
            <a:r>
              <a:rPr lang="de-DE" sz="1400" u="sng" dirty="0"/>
              <a:t>:</a:t>
            </a:r>
          </a:p>
        </p:txBody>
      </p:sp>
      <p:sp>
        <p:nvSpPr>
          <p:cNvPr id="17" name="Rechteck 16"/>
          <p:cNvSpPr/>
          <p:nvPr/>
        </p:nvSpPr>
        <p:spPr>
          <a:xfrm>
            <a:off x="7352237" y="1342920"/>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199</a:t>
            </a:r>
          </a:p>
        </p:txBody>
      </p:sp>
      <p:sp>
        <p:nvSpPr>
          <p:cNvPr id="10" name="Footer Placeholder 4">
            <a:extLst>
              <a:ext uri="{FF2B5EF4-FFF2-40B4-BE49-F238E27FC236}">
                <a16:creationId xmlns:a16="http://schemas.microsoft.com/office/drawing/2014/main" id="{A669DF0B-69A8-427B-845F-D4E1F081C6B0}"/>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1336882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57199" y="1481750"/>
            <a:ext cx="6809789" cy="738664"/>
          </a:xfrm>
          <a:prstGeom prst="rect">
            <a:avLst/>
          </a:prstGeom>
          <a:noFill/>
        </p:spPr>
        <p:txBody>
          <a:bodyPr wrap="square" rtlCol="0">
            <a:spAutoFit/>
          </a:bodyPr>
          <a:lstStyle/>
          <a:p>
            <a:r>
              <a:rPr lang="de-DE" sz="1400" dirty="0"/>
              <a:t>Sofern die Wahrscheinlichkeiten für den Einzahlungsüberschuss und die Nutzungsdauer voneinander unabhängig sind, gibt es 4 Möglichkeiten für den Kapitalwert mit folgenden gemeinsamen Wahrscheinlichkeiten:</a:t>
            </a:r>
          </a:p>
        </p:txBody>
      </p:sp>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25</a:t>
            </a:fld>
            <a:endParaRPr lang="en-US"/>
          </a:p>
        </p:txBody>
      </p:sp>
      <p:sp>
        <p:nvSpPr>
          <p:cNvPr id="8" name="Titel 1"/>
          <p:cNvSpPr>
            <a:spLocks noGrp="1"/>
          </p:cNvSpPr>
          <p:nvPr>
            <p:ph type="title"/>
          </p:nvPr>
        </p:nvSpPr>
        <p:spPr>
          <a:xfrm>
            <a:off x="457200" y="400050"/>
            <a:ext cx="9255636" cy="742950"/>
          </a:xfrm>
        </p:spPr>
        <p:txBody>
          <a:bodyPr>
            <a:normAutofit/>
          </a:bodyPr>
          <a:lstStyle/>
          <a:p>
            <a:r>
              <a:rPr lang="de-DE" sz="2000" dirty="0"/>
              <a:t>5.5 Erwartungswerte, Streuungen und Risikonutzen als Entscheidungskriterien</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6895037" cy="369332"/>
          </a:xfrm>
          <a:prstGeom prst="rect">
            <a:avLst/>
          </a:prstGeom>
          <a:noFill/>
        </p:spPr>
        <p:txBody>
          <a:bodyPr wrap="none" rtlCol="0">
            <a:spAutoFit/>
          </a:bodyPr>
          <a:lstStyle/>
          <a:p>
            <a:r>
              <a:rPr lang="de-DE" dirty="0"/>
              <a:t>5.5.1 Kapitalerwartungswert als alleiniges Entscheidungskriterium</a:t>
            </a:r>
          </a:p>
        </p:txBody>
      </p:sp>
      <p:sp>
        <p:nvSpPr>
          <p:cNvPr id="10" name="Rechteck 9"/>
          <p:cNvSpPr/>
          <p:nvPr/>
        </p:nvSpPr>
        <p:spPr>
          <a:xfrm>
            <a:off x="7410320" y="1143000"/>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199</a:t>
            </a:r>
          </a:p>
        </p:txBody>
      </p:sp>
      <p:pic>
        <p:nvPicPr>
          <p:cNvPr id="11" name="Grafik 109"/>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3233" y="2580687"/>
            <a:ext cx="2735767" cy="1497105"/>
          </a:xfrm>
          <a:prstGeom prst="rect">
            <a:avLst/>
          </a:prstGeom>
          <a:noFill/>
          <a:ln>
            <a:noFill/>
          </a:ln>
        </p:spPr>
      </p:pic>
      <p:sp>
        <p:nvSpPr>
          <p:cNvPr id="12" name="Textfeld 11"/>
          <p:cNvSpPr txBox="1"/>
          <p:nvPr/>
        </p:nvSpPr>
        <p:spPr>
          <a:xfrm>
            <a:off x="572156" y="2303688"/>
            <a:ext cx="3942606" cy="276999"/>
          </a:xfrm>
          <a:prstGeom prst="rect">
            <a:avLst/>
          </a:prstGeom>
          <a:noFill/>
        </p:spPr>
        <p:txBody>
          <a:bodyPr wrap="none" rtlCol="0">
            <a:spAutoFit/>
          </a:bodyPr>
          <a:lstStyle/>
          <a:p>
            <a:r>
              <a:rPr lang="de-DE" sz="1200" u="sng" dirty="0"/>
              <a:t>Wahrscheinlichkeiten für die möglichen Investitionen </a:t>
            </a:r>
            <a:r>
              <a:rPr lang="de-DE" sz="1200" i="1" u="sng" dirty="0"/>
              <a:t>A</a:t>
            </a:r>
            <a:r>
              <a:rPr lang="de-DE" sz="1200" u="sng" dirty="0"/>
              <a:t>:</a:t>
            </a:r>
          </a:p>
        </p:txBody>
      </p:sp>
      <p:sp>
        <p:nvSpPr>
          <p:cNvPr id="5" name="Textfeld 4"/>
          <p:cNvSpPr txBox="1"/>
          <p:nvPr/>
        </p:nvSpPr>
        <p:spPr>
          <a:xfrm>
            <a:off x="572156" y="4330923"/>
            <a:ext cx="5633045" cy="276999"/>
          </a:xfrm>
          <a:prstGeom prst="rect">
            <a:avLst/>
          </a:prstGeom>
          <a:noFill/>
        </p:spPr>
        <p:txBody>
          <a:bodyPr wrap="square" rtlCol="0">
            <a:spAutoFit/>
          </a:bodyPr>
          <a:lstStyle/>
          <a:p>
            <a:r>
              <a:rPr lang="de-DE" sz="1200" u="sng" dirty="0"/>
              <a:t>Nach steigenden Kapitalwerten geordnete Wahrscheinlichkeitsverteilung:</a:t>
            </a:r>
          </a:p>
        </p:txBody>
      </p:sp>
      <p:pic>
        <p:nvPicPr>
          <p:cNvPr id="13" name="Bild 12"/>
          <p:cNvPicPr>
            <a:picLocks noChangeAspect="1"/>
          </p:cNvPicPr>
          <p:nvPr/>
        </p:nvPicPr>
        <p:blipFill>
          <a:blip r:embed="rId5"/>
          <a:stretch>
            <a:fillRect/>
          </a:stretch>
        </p:blipFill>
        <p:spPr>
          <a:xfrm>
            <a:off x="-551860" y="4489680"/>
            <a:ext cx="5765800" cy="571500"/>
          </a:xfrm>
          <a:prstGeom prst="rect">
            <a:avLst/>
          </a:prstGeom>
        </p:spPr>
      </p:pic>
      <p:sp>
        <p:nvSpPr>
          <p:cNvPr id="14" name="Footer Placeholder 4">
            <a:extLst>
              <a:ext uri="{FF2B5EF4-FFF2-40B4-BE49-F238E27FC236}">
                <a16:creationId xmlns:a16="http://schemas.microsoft.com/office/drawing/2014/main" id="{43575ED4-0F65-4B3A-A199-7B5D5DFFB11B}"/>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2513760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26</a:t>
            </a:fld>
            <a:endParaRPr lang="en-US"/>
          </a:p>
        </p:txBody>
      </p:sp>
      <p:sp>
        <p:nvSpPr>
          <p:cNvPr id="8" name="Titel 1"/>
          <p:cNvSpPr>
            <a:spLocks noGrp="1"/>
          </p:cNvSpPr>
          <p:nvPr>
            <p:ph type="title"/>
          </p:nvPr>
        </p:nvSpPr>
        <p:spPr>
          <a:xfrm>
            <a:off x="457200" y="400050"/>
            <a:ext cx="9255636" cy="742950"/>
          </a:xfrm>
        </p:spPr>
        <p:txBody>
          <a:bodyPr>
            <a:normAutofit/>
          </a:bodyPr>
          <a:lstStyle/>
          <a:p>
            <a:r>
              <a:rPr lang="de-DE" sz="2000" dirty="0"/>
              <a:t>5.5 Erwartungswerte, Streuungen und Risikonutzen als Entscheidungskriterien</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6895037" cy="369332"/>
          </a:xfrm>
          <a:prstGeom prst="rect">
            <a:avLst/>
          </a:prstGeom>
          <a:noFill/>
        </p:spPr>
        <p:txBody>
          <a:bodyPr wrap="none" rtlCol="0">
            <a:spAutoFit/>
          </a:bodyPr>
          <a:lstStyle/>
          <a:p>
            <a:r>
              <a:rPr lang="de-DE" dirty="0"/>
              <a:t>5.5.1 Kapitalerwartungswert als alleiniges Entscheidungskriterium</a:t>
            </a:r>
          </a:p>
        </p:txBody>
      </p:sp>
      <p:pic>
        <p:nvPicPr>
          <p:cNvPr id="10" name="Bild 9"/>
          <p:cNvPicPr>
            <a:picLocks noChangeAspect="1"/>
          </p:cNvPicPr>
          <p:nvPr/>
        </p:nvPicPr>
        <p:blipFill rotWithShape="1">
          <a:blip r:embed="rId4"/>
          <a:srcRect l="23934" r="23857"/>
          <a:stretch/>
        </p:blipFill>
        <p:spPr>
          <a:xfrm>
            <a:off x="389389" y="1327666"/>
            <a:ext cx="3471117" cy="658991"/>
          </a:xfrm>
          <a:prstGeom prst="rect">
            <a:avLst/>
          </a:prstGeom>
        </p:spPr>
      </p:pic>
      <p:sp>
        <p:nvSpPr>
          <p:cNvPr id="4" name="Textfeld 3"/>
          <p:cNvSpPr txBox="1"/>
          <p:nvPr/>
        </p:nvSpPr>
        <p:spPr>
          <a:xfrm>
            <a:off x="457200" y="1986657"/>
            <a:ext cx="4026989" cy="738664"/>
          </a:xfrm>
          <a:prstGeom prst="rect">
            <a:avLst/>
          </a:prstGeom>
          <a:noFill/>
        </p:spPr>
        <p:txBody>
          <a:bodyPr wrap="none" rtlCol="0">
            <a:spAutoFit/>
          </a:bodyPr>
          <a:lstStyle/>
          <a:p>
            <a:r>
              <a:rPr lang="de-DE" sz="1400" dirty="0"/>
              <a:t>Es gilt: </a:t>
            </a:r>
          </a:p>
          <a:p>
            <a:endParaRPr lang="de-DE" sz="1400" dirty="0"/>
          </a:p>
          <a:p>
            <a:r>
              <a:rPr lang="de-DE" sz="1400" dirty="0"/>
              <a:t>Einzahlungsüberschuss am Ende des 4. Jahres:</a:t>
            </a:r>
          </a:p>
        </p:txBody>
      </p:sp>
      <p:pic>
        <p:nvPicPr>
          <p:cNvPr id="12" name="Bild 11"/>
          <p:cNvPicPr>
            <a:picLocks noChangeAspect="1"/>
          </p:cNvPicPr>
          <p:nvPr/>
        </p:nvPicPr>
        <p:blipFill rotWithShape="1">
          <a:blip r:embed="rId5"/>
          <a:srcRect l="30635" t="1" r="36557" b="-39247"/>
          <a:stretch/>
        </p:blipFill>
        <p:spPr>
          <a:xfrm>
            <a:off x="2914674" y="2879491"/>
            <a:ext cx="2271736" cy="403514"/>
          </a:xfrm>
          <a:prstGeom prst="rect">
            <a:avLst/>
          </a:prstGeom>
        </p:spPr>
      </p:pic>
      <p:pic>
        <p:nvPicPr>
          <p:cNvPr id="13" name="Bild 12"/>
          <p:cNvPicPr>
            <a:picLocks noChangeAspect="1"/>
          </p:cNvPicPr>
          <p:nvPr/>
        </p:nvPicPr>
        <p:blipFill rotWithShape="1">
          <a:blip r:embed="rId6"/>
          <a:srcRect l="33750" r="33442"/>
          <a:stretch/>
        </p:blipFill>
        <p:spPr>
          <a:xfrm>
            <a:off x="2996986" y="3177165"/>
            <a:ext cx="2189423" cy="279282"/>
          </a:xfrm>
          <a:prstGeom prst="rect">
            <a:avLst/>
          </a:prstGeom>
        </p:spPr>
      </p:pic>
      <p:sp>
        <p:nvSpPr>
          <p:cNvPr id="14" name="Textfeld 13"/>
          <p:cNvSpPr txBox="1"/>
          <p:nvPr/>
        </p:nvSpPr>
        <p:spPr>
          <a:xfrm>
            <a:off x="460793" y="3715658"/>
            <a:ext cx="4026989" cy="307777"/>
          </a:xfrm>
          <a:prstGeom prst="rect">
            <a:avLst/>
          </a:prstGeom>
          <a:noFill/>
        </p:spPr>
        <p:txBody>
          <a:bodyPr wrap="none" rtlCol="0">
            <a:spAutoFit/>
          </a:bodyPr>
          <a:lstStyle/>
          <a:p>
            <a:r>
              <a:rPr lang="de-DE" sz="1400" dirty="0"/>
              <a:t>Einzahlungsüberschuss am Ende des 5. Jahres:</a:t>
            </a:r>
          </a:p>
        </p:txBody>
      </p:sp>
      <p:pic>
        <p:nvPicPr>
          <p:cNvPr id="15" name="Bild 14"/>
          <p:cNvPicPr>
            <a:picLocks noChangeAspect="1"/>
          </p:cNvPicPr>
          <p:nvPr/>
        </p:nvPicPr>
        <p:blipFill rotWithShape="1">
          <a:blip r:embed="rId7"/>
          <a:srcRect l="30052" t="-1" r="36749" b="17779"/>
          <a:stretch/>
        </p:blipFill>
        <p:spPr>
          <a:xfrm>
            <a:off x="2906508" y="4153978"/>
            <a:ext cx="2093664" cy="216998"/>
          </a:xfrm>
          <a:prstGeom prst="rect">
            <a:avLst/>
          </a:prstGeom>
        </p:spPr>
      </p:pic>
      <p:pic>
        <p:nvPicPr>
          <p:cNvPr id="16" name="Bild 15"/>
          <p:cNvPicPr>
            <a:picLocks noChangeAspect="1"/>
          </p:cNvPicPr>
          <p:nvPr/>
        </p:nvPicPr>
        <p:blipFill rotWithShape="1">
          <a:blip r:embed="rId8"/>
          <a:srcRect l="33643" r="35293" b="10697"/>
          <a:stretch/>
        </p:blipFill>
        <p:spPr>
          <a:xfrm>
            <a:off x="3024559" y="4444833"/>
            <a:ext cx="1987372" cy="239104"/>
          </a:xfrm>
          <a:prstGeom prst="rect">
            <a:avLst/>
          </a:prstGeom>
        </p:spPr>
      </p:pic>
      <p:sp>
        <p:nvSpPr>
          <p:cNvPr id="17" name="Rechteck 16"/>
          <p:cNvSpPr/>
          <p:nvPr/>
        </p:nvSpPr>
        <p:spPr>
          <a:xfrm>
            <a:off x="7410320" y="1143000"/>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200</a:t>
            </a:r>
          </a:p>
        </p:txBody>
      </p:sp>
      <p:sp>
        <p:nvSpPr>
          <p:cNvPr id="18" name="Footer Placeholder 4">
            <a:extLst>
              <a:ext uri="{FF2B5EF4-FFF2-40B4-BE49-F238E27FC236}">
                <a16:creationId xmlns:a16="http://schemas.microsoft.com/office/drawing/2014/main" id="{5CCF59DA-781D-46B1-B7A3-022CD8BAC0BF}"/>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2513760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27</a:t>
            </a:fld>
            <a:endParaRPr lang="en-US"/>
          </a:p>
        </p:txBody>
      </p:sp>
      <p:sp>
        <p:nvSpPr>
          <p:cNvPr id="8" name="Titel 1"/>
          <p:cNvSpPr>
            <a:spLocks noGrp="1"/>
          </p:cNvSpPr>
          <p:nvPr>
            <p:ph type="title"/>
          </p:nvPr>
        </p:nvSpPr>
        <p:spPr>
          <a:xfrm>
            <a:off x="457200" y="400050"/>
            <a:ext cx="9255636" cy="742950"/>
          </a:xfrm>
        </p:spPr>
        <p:txBody>
          <a:bodyPr>
            <a:normAutofit/>
          </a:bodyPr>
          <a:lstStyle/>
          <a:p>
            <a:r>
              <a:rPr lang="de-DE" sz="2000" dirty="0"/>
              <a:t>5.5 Erwartungswerte, Streuungen und Risikonutzen als Entscheidungskriterien</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6895037" cy="369332"/>
          </a:xfrm>
          <a:prstGeom prst="rect">
            <a:avLst/>
          </a:prstGeom>
          <a:noFill/>
        </p:spPr>
        <p:txBody>
          <a:bodyPr wrap="none" rtlCol="0">
            <a:spAutoFit/>
          </a:bodyPr>
          <a:lstStyle/>
          <a:p>
            <a:r>
              <a:rPr lang="de-DE" dirty="0"/>
              <a:t>5.5.1 Kapitalerwartungswert als alleiniges Entscheidungskriterium</a:t>
            </a:r>
          </a:p>
        </p:txBody>
      </p:sp>
      <p:sp>
        <p:nvSpPr>
          <p:cNvPr id="10" name="Rechteck 9"/>
          <p:cNvSpPr/>
          <p:nvPr/>
        </p:nvSpPr>
        <p:spPr>
          <a:xfrm>
            <a:off x="7410320" y="1143000"/>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200</a:t>
            </a:r>
          </a:p>
        </p:txBody>
      </p:sp>
      <p:pic>
        <p:nvPicPr>
          <p:cNvPr id="11" name="Grafik 65"/>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13051" y="1904857"/>
            <a:ext cx="4973199" cy="3102081"/>
          </a:xfrm>
          <a:prstGeom prst="rect">
            <a:avLst/>
          </a:prstGeom>
          <a:noFill/>
          <a:ln>
            <a:noFill/>
          </a:ln>
        </p:spPr>
      </p:pic>
      <p:sp>
        <p:nvSpPr>
          <p:cNvPr id="12" name="Textfeld 11"/>
          <p:cNvSpPr txBox="1"/>
          <p:nvPr/>
        </p:nvSpPr>
        <p:spPr>
          <a:xfrm>
            <a:off x="701505" y="1597080"/>
            <a:ext cx="3328130" cy="307777"/>
          </a:xfrm>
          <a:prstGeom prst="rect">
            <a:avLst/>
          </a:prstGeom>
          <a:noFill/>
        </p:spPr>
        <p:txBody>
          <a:bodyPr wrap="none" rtlCol="0">
            <a:spAutoFit/>
          </a:bodyPr>
          <a:lstStyle/>
          <a:p>
            <a:r>
              <a:rPr lang="de-DE" sz="1400" u="sng" dirty="0"/>
              <a:t>Mögliche Kapitalwerte der Investition </a:t>
            </a:r>
            <a:r>
              <a:rPr lang="de-DE" sz="1400" i="1" u="sng" dirty="0"/>
              <a:t>B</a:t>
            </a:r>
            <a:r>
              <a:rPr lang="de-DE" sz="1400" u="sng" dirty="0"/>
              <a:t>:</a:t>
            </a:r>
          </a:p>
        </p:txBody>
      </p:sp>
      <p:sp>
        <p:nvSpPr>
          <p:cNvPr id="13" name="Footer Placeholder 4">
            <a:extLst>
              <a:ext uri="{FF2B5EF4-FFF2-40B4-BE49-F238E27FC236}">
                <a16:creationId xmlns:a16="http://schemas.microsoft.com/office/drawing/2014/main" id="{006D57C2-6B14-442C-AB5C-4E843FC61B09}"/>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2513760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28</a:t>
            </a:fld>
            <a:endParaRPr lang="en-US"/>
          </a:p>
        </p:txBody>
      </p:sp>
      <p:sp>
        <p:nvSpPr>
          <p:cNvPr id="8" name="Titel 1"/>
          <p:cNvSpPr>
            <a:spLocks noGrp="1"/>
          </p:cNvSpPr>
          <p:nvPr>
            <p:ph type="title"/>
          </p:nvPr>
        </p:nvSpPr>
        <p:spPr>
          <a:xfrm>
            <a:off x="457200" y="400050"/>
            <a:ext cx="9255636" cy="742950"/>
          </a:xfrm>
        </p:spPr>
        <p:txBody>
          <a:bodyPr>
            <a:normAutofit/>
          </a:bodyPr>
          <a:lstStyle/>
          <a:p>
            <a:r>
              <a:rPr lang="de-DE" sz="2000" dirty="0"/>
              <a:t>5.5 Erwartungswerte, Streuungen und Risikonutzen als Entscheidungskriterien</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6895037" cy="369332"/>
          </a:xfrm>
          <a:prstGeom prst="rect">
            <a:avLst/>
          </a:prstGeom>
          <a:noFill/>
        </p:spPr>
        <p:txBody>
          <a:bodyPr wrap="none" rtlCol="0">
            <a:spAutoFit/>
          </a:bodyPr>
          <a:lstStyle/>
          <a:p>
            <a:r>
              <a:rPr lang="de-DE" dirty="0"/>
              <a:t>5.5.1 Kapitalerwartungswert als alleiniges Entscheidungskriterium</a:t>
            </a:r>
          </a:p>
        </p:txBody>
      </p:sp>
      <p:pic>
        <p:nvPicPr>
          <p:cNvPr id="13" name="Grafik 11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14122" y="1906467"/>
            <a:ext cx="3101585" cy="1927269"/>
          </a:xfrm>
          <a:prstGeom prst="rect">
            <a:avLst/>
          </a:prstGeom>
          <a:noFill/>
          <a:ln>
            <a:noFill/>
          </a:ln>
        </p:spPr>
      </p:pic>
      <p:sp>
        <p:nvSpPr>
          <p:cNvPr id="4" name="Textfeld 3"/>
          <p:cNvSpPr txBox="1"/>
          <p:nvPr/>
        </p:nvSpPr>
        <p:spPr>
          <a:xfrm>
            <a:off x="457200" y="1552311"/>
            <a:ext cx="4519048" cy="307777"/>
          </a:xfrm>
          <a:prstGeom prst="rect">
            <a:avLst/>
          </a:prstGeom>
          <a:noFill/>
        </p:spPr>
        <p:txBody>
          <a:bodyPr wrap="none" rtlCol="0">
            <a:spAutoFit/>
          </a:bodyPr>
          <a:lstStyle/>
          <a:p>
            <a:r>
              <a:rPr lang="de-DE" sz="1400" u="sng" dirty="0"/>
              <a:t>Wahrscheinlichkeiten für die möglichen Investitionen </a:t>
            </a:r>
            <a:r>
              <a:rPr lang="de-DE" sz="1400" i="1" u="sng" dirty="0"/>
              <a:t>B</a:t>
            </a:r>
          </a:p>
        </p:txBody>
      </p:sp>
      <p:sp>
        <p:nvSpPr>
          <p:cNvPr id="14" name="Textfeld 13"/>
          <p:cNvSpPr txBox="1"/>
          <p:nvPr/>
        </p:nvSpPr>
        <p:spPr>
          <a:xfrm>
            <a:off x="572156" y="4330923"/>
            <a:ext cx="5633045" cy="276999"/>
          </a:xfrm>
          <a:prstGeom prst="rect">
            <a:avLst/>
          </a:prstGeom>
          <a:noFill/>
        </p:spPr>
        <p:txBody>
          <a:bodyPr wrap="square" rtlCol="0">
            <a:spAutoFit/>
          </a:bodyPr>
          <a:lstStyle/>
          <a:p>
            <a:r>
              <a:rPr lang="de-DE" sz="1200" u="sng" dirty="0"/>
              <a:t>Nach steigenden Kapitalwerten geordnete Wahrscheinlichkeitsverteilung:</a:t>
            </a:r>
          </a:p>
        </p:txBody>
      </p:sp>
      <p:pic>
        <p:nvPicPr>
          <p:cNvPr id="5" name="Bild 4"/>
          <p:cNvPicPr>
            <a:picLocks noChangeAspect="1"/>
          </p:cNvPicPr>
          <p:nvPr/>
        </p:nvPicPr>
        <p:blipFill rotWithShape="1">
          <a:blip r:embed="rId5"/>
          <a:srcRect l="21543" r="22781"/>
          <a:stretch/>
        </p:blipFill>
        <p:spPr>
          <a:xfrm>
            <a:off x="814122" y="4572000"/>
            <a:ext cx="3210176" cy="571500"/>
          </a:xfrm>
          <a:prstGeom prst="rect">
            <a:avLst/>
          </a:prstGeom>
        </p:spPr>
      </p:pic>
      <p:sp>
        <p:nvSpPr>
          <p:cNvPr id="15" name="Rechteck 14"/>
          <p:cNvSpPr/>
          <p:nvPr/>
        </p:nvSpPr>
        <p:spPr>
          <a:xfrm>
            <a:off x="7410320" y="1143000"/>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200</a:t>
            </a:r>
          </a:p>
        </p:txBody>
      </p:sp>
      <p:sp>
        <p:nvSpPr>
          <p:cNvPr id="11" name="Footer Placeholder 4">
            <a:extLst>
              <a:ext uri="{FF2B5EF4-FFF2-40B4-BE49-F238E27FC236}">
                <a16:creationId xmlns:a16="http://schemas.microsoft.com/office/drawing/2014/main" id="{F30EFBE9-B353-4C9B-8763-D7B7C1D44752}"/>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930233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29</a:t>
            </a:fld>
            <a:endParaRPr lang="en-US"/>
          </a:p>
        </p:txBody>
      </p:sp>
      <p:sp>
        <p:nvSpPr>
          <p:cNvPr id="8" name="Titel 1"/>
          <p:cNvSpPr>
            <a:spLocks noGrp="1"/>
          </p:cNvSpPr>
          <p:nvPr>
            <p:ph type="title"/>
          </p:nvPr>
        </p:nvSpPr>
        <p:spPr>
          <a:xfrm>
            <a:off x="457200" y="400050"/>
            <a:ext cx="9255636" cy="742950"/>
          </a:xfrm>
        </p:spPr>
        <p:txBody>
          <a:bodyPr>
            <a:normAutofit/>
          </a:bodyPr>
          <a:lstStyle/>
          <a:p>
            <a:r>
              <a:rPr lang="de-DE" sz="2000" dirty="0"/>
              <a:t>5.5 Erwartungswerte, Streuungen und Risikonutzen als Entscheidungskriterien</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6895037" cy="369332"/>
          </a:xfrm>
          <a:prstGeom prst="rect">
            <a:avLst/>
          </a:prstGeom>
          <a:noFill/>
        </p:spPr>
        <p:txBody>
          <a:bodyPr wrap="none" rtlCol="0">
            <a:spAutoFit/>
          </a:bodyPr>
          <a:lstStyle/>
          <a:p>
            <a:r>
              <a:rPr lang="de-DE" dirty="0"/>
              <a:t>5.5.1 Kapitalerwartungswert als alleiniges Entscheidungskriterium</a:t>
            </a:r>
          </a:p>
        </p:txBody>
      </p:sp>
      <p:sp>
        <p:nvSpPr>
          <p:cNvPr id="4" name="Textfeld 3"/>
          <p:cNvSpPr txBox="1"/>
          <p:nvPr/>
        </p:nvSpPr>
        <p:spPr>
          <a:xfrm>
            <a:off x="457200" y="1728711"/>
            <a:ext cx="6176202" cy="338554"/>
          </a:xfrm>
          <a:prstGeom prst="rect">
            <a:avLst/>
          </a:prstGeom>
          <a:noFill/>
        </p:spPr>
        <p:txBody>
          <a:bodyPr wrap="none" rtlCol="0">
            <a:spAutoFit/>
          </a:bodyPr>
          <a:lstStyle/>
          <a:p>
            <a:r>
              <a:rPr lang="de-DE" sz="1600" dirty="0"/>
              <a:t>Für die Kapitalerwartungswerte ergibt sich für beide Investitionen:</a:t>
            </a:r>
            <a:endParaRPr lang="de-DE" sz="1600" i="1" dirty="0"/>
          </a:p>
        </p:txBody>
      </p:sp>
      <p:pic>
        <p:nvPicPr>
          <p:cNvPr id="10" name="Bild 9"/>
          <p:cNvPicPr>
            <a:picLocks noChangeAspect="1"/>
          </p:cNvPicPr>
          <p:nvPr/>
        </p:nvPicPr>
        <p:blipFill>
          <a:blip r:embed="rId4"/>
          <a:stretch>
            <a:fillRect/>
          </a:stretch>
        </p:blipFill>
        <p:spPr>
          <a:xfrm>
            <a:off x="457200" y="2176650"/>
            <a:ext cx="6633384" cy="657494"/>
          </a:xfrm>
          <a:prstGeom prst="rect">
            <a:avLst/>
          </a:prstGeom>
        </p:spPr>
      </p:pic>
      <p:pic>
        <p:nvPicPr>
          <p:cNvPr id="11" name="Bild 10"/>
          <p:cNvPicPr>
            <a:picLocks noChangeAspect="1"/>
          </p:cNvPicPr>
          <p:nvPr/>
        </p:nvPicPr>
        <p:blipFill>
          <a:blip r:embed="rId5"/>
          <a:stretch>
            <a:fillRect/>
          </a:stretch>
        </p:blipFill>
        <p:spPr>
          <a:xfrm>
            <a:off x="457200" y="3094664"/>
            <a:ext cx="6429525" cy="821393"/>
          </a:xfrm>
          <a:prstGeom prst="rect">
            <a:avLst/>
          </a:prstGeom>
        </p:spPr>
      </p:pic>
      <p:sp>
        <p:nvSpPr>
          <p:cNvPr id="12" name="Textfeld 11"/>
          <p:cNvSpPr txBox="1"/>
          <p:nvPr/>
        </p:nvSpPr>
        <p:spPr>
          <a:xfrm>
            <a:off x="457200" y="4167655"/>
            <a:ext cx="3852570" cy="338554"/>
          </a:xfrm>
          <a:prstGeom prst="rect">
            <a:avLst/>
          </a:prstGeom>
          <a:noFill/>
        </p:spPr>
        <p:txBody>
          <a:bodyPr wrap="none" rtlCol="0">
            <a:spAutoFit/>
          </a:bodyPr>
          <a:lstStyle/>
          <a:p>
            <a:r>
              <a:rPr lang="de-DE" sz="1600" dirty="0">
                <a:sym typeface="Wingdings"/>
              </a:rPr>
              <a:t> </a:t>
            </a:r>
            <a:r>
              <a:rPr lang="de-DE" sz="1600" i="1" dirty="0">
                <a:sym typeface="Wingdings"/>
              </a:rPr>
              <a:t>I</a:t>
            </a:r>
            <a:r>
              <a:rPr lang="de-DE" sz="1600" i="1" baseline="-25000" dirty="0">
                <a:sym typeface="Wingdings"/>
              </a:rPr>
              <a:t>A</a:t>
            </a:r>
            <a:r>
              <a:rPr lang="de-DE" sz="1600" dirty="0">
                <a:sym typeface="Wingdings"/>
              </a:rPr>
              <a:t> ist </a:t>
            </a:r>
            <a:r>
              <a:rPr lang="de-DE" sz="1600" i="1" dirty="0">
                <a:sym typeface="Wingdings"/>
              </a:rPr>
              <a:t>I</a:t>
            </a:r>
            <a:r>
              <a:rPr lang="de-DE" sz="1600" i="1" baseline="-25000" dirty="0">
                <a:sym typeface="Wingdings"/>
              </a:rPr>
              <a:t>B</a:t>
            </a:r>
            <a:r>
              <a:rPr lang="de-DE" sz="1600" dirty="0">
                <a:sym typeface="Wingdings"/>
              </a:rPr>
              <a:t> weiterhin (knapp) vorzuziehen</a:t>
            </a:r>
            <a:endParaRPr lang="de-DE" sz="1600" dirty="0"/>
          </a:p>
        </p:txBody>
      </p:sp>
      <p:sp>
        <p:nvSpPr>
          <p:cNvPr id="15" name="Rechteck 14"/>
          <p:cNvSpPr/>
          <p:nvPr/>
        </p:nvSpPr>
        <p:spPr>
          <a:xfrm>
            <a:off x="7410320" y="1143000"/>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200</a:t>
            </a:r>
          </a:p>
        </p:txBody>
      </p:sp>
      <p:sp>
        <p:nvSpPr>
          <p:cNvPr id="13" name="Footer Placeholder 4">
            <a:extLst>
              <a:ext uri="{FF2B5EF4-FFF2-40B4-BE49-F238E27FC236}">
                <a16:creationId xmlns:a16="http://schemas.microsoft.com/office/drawing/2014/main" id="{BA11BB71-5F2B-45BE-B3C4-356A05600F8B}"/>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2210535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3</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5.1 Problemstellung</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grpSp>
        <p:nvGrpSpPr>
          <p:cNvPr id="19" name="Gruppierung 18"/>
          <p:cNvGrpSpPr/>
          <p:nvPr/>
        </p:nvGrpSpPr>
        <p:grpSpPr>
          <a:xfrm>
            <a:off x="1822629" y="1143000"/>
            <a:ext cx="5468934" cy="3624546"/>
            <a:chOff x="1493377" y="1143000"/>
            <a:chExt cx="5468934" cy="3624546"/>
          </a:xfrm>
        </p:grpSpPr>
        <p:sp>
          <p:nvSpPr>
            <p:cNvPr id="4" name="Rechteck 3"/>
            <p:cNvSpPr/>
            <p:nvPr/>
          </p:nvSpPr>
          <p:spPr>
            <a:xfrm>
              <a:off x="1493377" y="1143000"/>
              <a:ext cx="2633989" cy="122303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600" dirty="0"/>
                <a:t>Einflussgrößen können nur teilweise genau vorhergesehen werden</a:t>
              </a:r>
            </a:p>
          </p:txBody>
        </p:sp>
        <p:sp>
          <p:nvSpPr>
            <p:cNvPr id="10" name="Rechteck 9"/>
            <p:cNvSpPr/>
            <p:nvPr/>
          </p:nvSpPr>
          <p:spPr>
            <a:xfrm>
              <a:off x="4328323" y="1143000"/>
              <a:ext cx="2633988" cy="122303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600" dirty="0"/>
                <a:t>Mehrere alternative Datenkonstellationen sind möglich</a:t>
              </a:r>
            </a:p>
          </p:txBody>
        </p:sp>
        <p:sp>
          <p:nvSpPr>
            <p:cNvPr id="11" name="Rechteck 10"/>
            <p:cNvSpPr/>
            <p:nvPr/>
          </p:nvSpPr>
          <p:spPr>
            <a:xfrm>
              <a:off x="1493378" y="2633266"/>
              <a:ext cx="5468933" cy="7653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600" dirty="0"/>
                <a:t>Die Zahlungsreihe lässt sich nicht genau festlegen</a:t>
              </a:r>
            </a:p>
          </p:txBody>
        </p:sp>
        <p:sp>
          <p:nvSpPr>
            <p:cNvPr id="12" name="Rechteck 11"/>
            <p:cNvSpPr/>
            <p:nvPr/>
          </p:nvSpPr>
          <p:spPr>
            <a:xfrm>
              <a:off x="1493378" y="3637633"/>
              <a:ext cx="5468933" cy="112991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600" b="1" dirty="0"/>
                <a:t>Die Investitionsentscheidung findet </a:t>
              </a:r>
            </a:p>
            <a:p>
              <a:pPr algn="ctr"/>
              <a:r>
                <a:rPr lang="de-DE" sz="1600" b="1" dirty="0"/>
                <a:t>unter Unsicherheit statt!</a:t>
              </a:r>
            </a:p>
          </p:txBody>
        </p:sp>
        <p:cxnSp>
          <p:nvCxnSpPr>
            <p:cNvPr id="14" name="Gerade Verbindung mit Pfeil 13"/>
            <p:cNvCxnSpPr>
              <a:stCxn id="4" idx="2"/>
              <a:endCxn id="11" idx="0"/>
            </p:cNvCxnSpPr>
            <p:nvPr/>
          </p:nvCxnSpPr>
          <p:spPr>
            <a:xfrm>
              <a:off x="2810372" y="2366033"/>
              <a:ext cx="1417473" cy="267233"/>
            </a:xfrm>
            <a:prstGeom prst="straightConnector1">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Gerade Verbindung mit Pfeil 15"/>
            <p:cNvCxnSpPr>
              <a:stCxn id="10" idx="2"/>
              <a:endCxn id="11" idx="0"/>
            </p:cNvCxnSpPr>
            <p:nvPr/>
          </p:nvCxnSpPr>
          <p:spPr>
            <a:xfrm flipH="1">
              <a:off x="4227845" y="2366033"/>
              <a:ext cx="1417472" cy="267233"/>
            </a:xfrm>
            <a:prstGeom prst="straightConnector1">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Gerade Verbindung mit Pfeil 17"/>
            <p:cNvCxnSpPr>
              <a:stCxn id="11" idx="2"/>
              <a:endCxn id="12" idx="0"/>
            </p:cNvCxnSpPr>
            <p:nvPr/>
          </p:nvCxnSpPr>
          <p:spPr>
            <a:xfrm>
              <a:off x="4227845" y="3398619"/>
              <a:ext cx="0" cy="239014"/>
            </a:xfrm>
            <a:prstGeom prst="straightConnector1">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13" name="Footer Placeholder 4">
            <a:extLst>
              <a:ext uri="{FF2B5EF4-FFF2-40B4-BE49-F238E27FC236}">
                <a16:creationId xmlns:a16="http://schemas.microsoft.com/office/drawing/2014/main" id="{2065FCEB-47B8-4FD5-8BEF-AF880EE0E6A8}"/>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2564939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30</a:t>
            </a:fld>
            <a:endParaRPr lang="en-US"/>
          </a:p>
        </p:txBody>
      </p:sp>
      <p:sp>
        <p:nvSpPr>
          <p:cNvPr id="8" name="Titel 1"/>
          <p:cNvSpPr>
            <a:spLocks noGrp="1"/>
          </p:cNvSpPr>
          <p:nvPr>
            <p:ph type="title"/>
          </p:nvPr>
        </p:nvSpPr>
        <p:spPr>
          <a:xfrm>
            <a:off x="457200" y="400050"/>
            <a:ext cx="9255636" cy="742950"/>
          </a:xfrm>
        </p:spPr>
        <p:txBody>
          <a:bodyPr>
            <a:normAutofit/>
          </a:bodyPr>
          <a:lstStyle/>
          <a:p>
            <a:r>
              <a:rPr lang="de-DE" sz="2000" dirty="0"/>
              <a:t>5.5 Erwartungswerte, Streuungen und Risikonutzen als Entscheidungskriterien</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6895037" cy="369332"/>
          </a:xfrm>
          <a:prstGeom prst="rect">
            <a:avLst/>
          </a:prstGeom>
          <a:noFill/>
        </p:spPr>
        <p:txBody>
          <a:bodyPr wrap="none" rtlCol="0">
            <a:spAutoFit/>
          </a:bodyPr>
          <a:lstStyle/>
          <a:p>
            <a:r>
              <a:rPr lang="de-DE" dirty="0"/>
              <a:t>5.5.1 Kapitalerwartungswert als alleiniges Entscheidungskriterium</a:t>
            </a:r>
          </a:p>
        </p:txBody>
      </p:sp>
      <p:pic>
        <p:nvPicPr>
          <p:cNvPr id="13" name="Grafik 63"/>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0458" y="1528791"/>
            <a:ext cx="5304259" cy="3575669"/>
          </a:xfrm>
          <a:prstGeom prst="rect">
            <a:avLst/>
          </a:prstGeom>
          <a:noFill/>
        </p:spPr>
      </p:pic>
      <p:sp>
        <p:nvSpPr>
          <p:cNvPr id="5" name="Textfeld 4"/>
          <p:cNvSpPr txBox="1"/>
          <p:nvPr/>
        </p:nvSpPr>
        <p:spPr>
          <a:xfrm>
            <a:off x="6241778" y="1987429"/>
            <a:ext cx="2604043" cy="2031325"/>
          </a:xfrm>
          <a:prstGeom prst="rect">
            <a:avLst/>
          </a:prstGeom>
          <a:noFill/>
        </p:spPr>
        <p:txBody>
          <a:bodyPr wrap="square" rtlCol="0">
            <a:spAutoFit/>
          </a:bodyPr>
          <a:lstStyle/>
          <a:p>
            <a:pPr marL="285750" indent="-285750">
              <a:buFont typeface="Wingdings" charset="0"/>
              <a:buChar char="à"/>
            </a:pPr>
            <a:r>
              <a:rPr lang="de-DE" sz="1400" dirty="0">
                <a:sym typeface="Wingdings"/>
              </a:rPr>
              <a:t>Die Streuung um den Erwartungswert ist bei Investition A deutlich größer als bei Investition B</a:t>
            </a:r>
          </a:p>
          <a:p>
            <a:pPr marL="285750" indent="-285750">
              <a:buFont typeface="Wingdings" charset="0"/>
              <a:buChar char="à"/>
            </a:pPr>
            <a:endParaRPr lang="de-DE" sz="1400" dirty="0">
              <a:sym typeface="Wingdings"/>
            </a:endParaRPr>
          </a:p>
          <a:p>
            <a:pPr marL="285750" indent="-285750">
              <a:buFont typeface="Wingdings" charset="0"/>
              <a:buChar char="à"/>
            </a:pPr>
            <a:r>
              <a:rPr lang="de-DE" sz="1400" dirty="0">
                <a:sym typeface="Wingdings"/>
              </a:rPr>
              <a:t>Dies wird bei alleiniger Betrachtung des Erwartungswertes außer Acht gelassen.</a:t>
            </a:r>
            <a:endParaRPr lang="de-DE" sz="1400" dirty="0"/>
          </a:p>
        </p:txBody>
      </p:sp>
      <p:sp>
        <p:nvSpPr>
          <p:cNvPr id="14" name="Textfeld 13"/>
          <p:cNvSpPr txBox="1"/>
          <p:nvPr/>
        </p:nvSpPr>
        <p:spPr>
          <a:xfrm>
            <a:off x="546261" y="1303906"/>
            <a:ext cx="5146362" cy="261610"/>
          </a:xfrm>
          <a:prstGeom prst="rect">
            <a:avLst/>
          </a:prstGeom>
          <a:noFill/>
        </p:spPr>
        <p:txBody>
          <a:bodyPr wrap="none" rtlCol="0">
            <a:spAutoFit/>
          </a:bodyPr>
          <a:lstStyle/>
          <a:p>
            <a:r>
              <a:rPr lang="de-DE" sz="1100" dirty="0"/>
              <a:t>Kapitalwerte, Wahrscheinlichkeiten, Erwartungswerte der Investitionen </a:t>
            </a:r>
            <a:r>
              <a:rPr lang="de-DE" sz="1100" i="1" dirty="0"/>
              <a:t>A</a:t>
            </a:r>
            <a:r>
              <a:rPr lang="de-DE" sz="1100" dirty="0"/>
              <a:t> und </a:t>
            </a:r>
            <a:r>
              <a:rPr lang="de-DE" sz="1100" i="1" dirty="0"/>
              <a:t>B</a:t>
            </a:r>
          </a:p>
        </p:txBody>
      </p:sp>
      <p:sp>
        <p:nvSpPr>
          <p:cNvPr id="10" name="Footer Placeholder 4">
            <a:extLst>
              <a:ext uri="{FF2B5EF4-FFF2-40B4-BE49-F238E27FC236}">
                <a16:creationId xmlns:a16="http://schemas.microsoft.com/office/drawing/2014/main" id="{67EAA0A7-443A-4B78-B121-4E449B1CE544}"/>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3398187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31</a:t>
            </a:fld>
            <a:endParaRPr lang="en-US"/>
          </a:p>
        </p:txBody>
      </p:sp>
      <p:sp>
        <p:nvSpPr>
          <p:cNvPr id="8" name="Titel 1"/>
          <p:cNvSpPr>
            <a:spLocks noGrp="1"/>
          </p:cNvSpPr>
          <p:nvPr>
            <p:ph type="title"/>
          </p:nvPr>
        </p:nvSpPr>
        <p:spPr>
          <a:xfrm>
            <a:off x="457200" y="400050"/>
            <a:ext cx="9255636" cy="742950"/>
          </a:xfrm>
        </p:spPr>
        <p:txBody>
          <a:bodyPr>
            <a:normAutofit/>
          </a:bodyPr>
          <a:lstStyle/>
          <a:p>
            <a:r>
              <a:rPr lang="de-DE" sz="2000" dirty="0"/>
              <a:t>5.5 Erwartungswerte, Streuungen und Risikonutzen als Entscheidungskriterien</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8286077" cy="646331"/>
          </a:xfrm>
          <a:prstGeom prst="rect">
            <a:avLst/>
          </a:prstGeom>
          <a:noFill/>
        </p:spPr>
        <p:txBody>
          <a:bodyPr wrap="square" rtlCol="0">
            <a:spAutoFit/>
          </a:bodyPr>
          <a:lstStyle/>
          <a:p>
            <a:r>
              <a:rPr lang="de-DE" dirty="0"/>
              <a:t>5.5.1 Kapitalerwartungswert und Streuung der Kapitalwerte als kombiniertes Entscheidungskriterium</a:t>
            </a:r>
          </a:p>
        </p:txBody>
      </p:sp>
      <p:sp>
        <p:nvSpPr>
          <p:cNvPr id="10" name="Rechteck 9"/>
          <p:cNvSpPr/>
          <p:nvPr/>
        </p:nvSpPr>
        <p:spPr>
          <a:xfrm>
            <a:off x="493995" y="2839563"/>
            <a:ext cx="2728148" cy="68841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400" dirty="0"/>
              <a:t>„Risiko“ einer Investition</a:t>
            </a:r>
          </a:p>
        </p:txBody>
      </p:sp>
      <p:sp>
        <p:nvSpPr>
          <p:cNvPr id="11" name="Rechteck 10"/>
          <p:cNvSpPr/>
          <p:nvPr/>
        </p:nvSpPr>
        <p:spPr>
          <a:xfrm>
            <a:off x="3754666" y="2483816"/>
            <a:ext cx="2038880" cy="14062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400" dirty="0"/>
              <a:t>Streuung des Kapitalwertes um den Erwartungswert</a:t>
            </a:r>
          </a:p>
        </p:txBody>
      </p:sp>
      <p:sp>
        <p:nvSpPr>
          <p:cNvPr id="12" name="Rechteck 11"/>
          <p:cNvSpPr/>
          <p:nvPr/>
        </p:nvSpPr>
        <p:spPr>
          <a:xfrm>
            <a:off x="6206870" y="1604665"/>
            <a:ext cx="2038880" cy="14062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400" dirty="0"/>
              <a:t>Risiko eines Verlusts</a:t>
            </a:r>
          </a:p>
        </p:txBody>
      </p:sp>
      <p:sp>
        <p:nvSpPr>
          <p:cNvPr id="13" name="Rechteck 12"/>
          <p:cNvSpPr/>
          <p:nvPr/>
        </p:nvSpPr>
        <p:spPr>
          <a:xfrm>
            <a:off x="6206870" y="3381524"/>
            <a:ext cx="2038880" cy="14062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400" dirty="0"/>
              <a:t>Chance eines höheren Wertes als dem Erwartungswert</a:t>
            </a:r>
          </a:p>
        </p:txBody>
      </p:sp>
      <p:cxnSp>
        <p:nvCxnSpPr>
          <p:cNvPr id="5" name="Gerade Verbindung 4"/>
          <p:cNvCxnSpPr>
            <a:stCxn id="10" idx="3"/>
            <a:endCxn id="11" idx="1"/>
          </p:cNvCxnSpPr>
          <p:nvPr/>
        </p:nvCxnSpPr>
        <p:spPr>
          <a:xfrm>
            <a:off x="3222143" y="3183772"/>
            <a:ext cx="532523" cy="3170"/>
          </a:xfrm>
          <a:prstGeom prst="line">
            <a:avLst/>
          </a:prstGeom>
          <a:ln>
            <a:solidFill>
              <a:srgbClr val="292934"/>
            </a:solidFill>
          </a:ln>
        </p:spPr>
        <p:style>
          <a:lnRef idx="2">
            <a:schemeClr val="accent1"/>
          </a:lnRef>
          <a:fillRef idx="0">
            <a:schemeClr val="accent1"/>
          </a:fillRef>
          <a:effectRef idx="1">
            <a:schemeClr val="accent1"/>
          </a:effectRef>
          <a:fontRef idx="minor">
            <a:schemeClr val="tx1"/>
          </a:fontRef>
        </p:style>
      </p:cxnSp>
      <p:cxnSp>
        <p:nvCxnSpPr>
          <p:cNvPr id="15" name="Gerade Verbindung mit Pfeil 14"/>
          <p:cNvCxnSpPr>
            <a:stCxn id="11" idx="3"/>
            <a:endCxn id="12" idx="1"/>
          </p:cNvCxnSpPr>
          <p:nvPr/>
        </p:nvCxnSpPr>
        <p:spPr>
          <a:xfrm flipV="1">
            <a:off x="5793546" y="2307791"/>
            <a:ext cx="413324" cy="879151"/>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cxnSp>
        <p:nvCxnSpPr>
          <p:cNvPr id="17" name="Gerade Verbindung mit Pfeil 16"/>
          <p:cNvCxnSpPr>
            <a:stCxn id="11" idx="3"/>
            <a:endCxn id="13" idx="1"/>
          </p:cNvCxnSpPr>
          <p:nvPr/>
        </p:nvCxnSpPr>
        <p:spPr>
          <a:xfrm>
            <a:off x="5793546" y="3186942"/>
            <a:ext cx="413324" cy="897708"/>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
        <p:nvSpPr>
          <p:cNvPr id="14" name="Footer Placeholder 4">
            <a:extLst>
              <a:ext uri="{FF2B5EF4-FFF2-40B4-BE49-F238E27FC236}">
                <a16:creationId xmlns:a16="http://schemas.microsoft.com/office/drawing/2014/main" id="{5E24B175-740D-409D-AC41-216C1D76CF9A}"/>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3786520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32</a:t>
            </a:fld>
            <a:endParaRPr lang="en-US"/>
          </a:p>
        </p:txBody>
      </p:sp>
      <p:sp>
        <p:nvSpPr>
          <p:cNvPr id="8" name="Titel 1"/>
          <p:cNvSpPr>
            <a:spLocks noGrp="1"/>
          </p:cNvSpPr>
          <p:nvPr>
            <p:ph type="title"/>
          </p:nvPr>
        </p:nvSpPr>
        <p:spPr>
          <a:xfrm>
            <a:off x="457200" y="400050"/>
            <a:ext cx="9255636" cy="742950"/>
          </a:xfrm>
        </p:spPr>
        <p:txBody>
          <a:bodyPr>
            <a:normAutofit/>
          </a:bodyPr>
          <a:lstStyle/>
          <a:p>
            <a:r>
              <a:rPr lang="de-DE" sz="2000" dirty="0"/>
              <a:t>5.5 Erwartungswerte, Streuungen und Risikonutzen als Entscheidungskriterien</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8286077" cy="646331"/>
          </a:xfrm>
          <a:prstGeom prst="rect">
            <a:avLst/>
          </a:prstGeom>
          <a:noFill/>
        </p:spPr>
        <p:txBody>
          <a:bodyPr wrap="square" rtlCol="0">
            <a:spAutoFit/>
          </a:bodyPr>
          <a:lstStyle/>
          <a:p>
            <a:r>
              <a:rPr lang="de-DE" dirty="0"/>
              <a:t>5.5.2 Kapitalerwartungswert und Streuung der Kapitalwerte als kombiniertes Entscheidungskriterium</a:t>
            </a:r>
          </a:p>
        </p:txBody>
      </p:sp>
      <p:sp>
        <p:nvSpPr>
          <p:cNvPr id="4" name="Textfeld 3"/>
          <p:cNvSpPr txBox="1"/>
          <p:nvPr/>
        </p:nvSpPr>
        <p:spPr>
          <a:xfrm>
            <a:off x="457200" y="2226845"/>
            <a:ext cx="4596130" cy="338554"/>
          </a:xfrm>
          <a:prstGeom prst="rect">
            <a:avLst/>
          </a:prstGeom>
          <a:noFill/>
        </p:spPr>
        <p:txBody>
          <a:bodyPr wrap="none" rtlCol="0">
            <a:spAutoFit/>
          </a:bodyPr>
          <a:lstStyle/>
          <a:p>
            <a:r>
              <a:rPr lang="de-DE" sz="1600" dirty="0">
                <a:sym typeface="Wingdings"/>
              </a:rPr>
              <a:t> </a:t>
            </a:r>
            <a:r>
              <a:rPr lang="de-DE" sz="1600" dirty="0"/>
              <a:t>Maß für die Streuung: Standardabweichung </a:t>
            </a:r>
            <a:r>
              <a:rPr lang="de-DE" sz="1600" dirty="0" err="1"/>
              <a:t>σ</a:t>
            </a:r>
            <a:endParaRPr lang="de-DE" sz="1600" dirty="0"/>
          </a:p>
        </p:txBody>
      </p:sp>
      <p:pic>
        <p:nvPicPr>
          <p:cNvPr id="14" name="Bild 13"/>
          <p:cNvPicPr>
            <a:picLocks noChangeAspect="1"/>
          </p:cNvPicPr>
          <p:nvPr/>
        </p:nvPicPr>
        <p:blipFill>
          <a:blip r:embed="rId4"/>
          <a:stretch>
            <a:fillRect/>
          </a:stretch>
        </p:blipFill>
        <p:spPr>
          <a:xfrm>
            <a:off x="994667" y="2565399"/>
            <a:ext cx="6549133" cy="1327137"/>
          </a:xfrm>
          <a:prstGeom prst="rect">
            <a:avLst/>
          </a:prstGeom>
        </p:spPr>
      </p:pic>
      <p:sp>
        <p:nvSpPr>
          <p:cNvPr id="18" name="Textfeld 17"/>
          <p:cNvSpPr txBox="1"/>
          <p:nvPr/>
        </p:nvSpPr>
        <p:spPr>
          <a:xfrm>
            <a:off x="457200" y="4072531"/>
            <a:ext cx="7796138" cy="830997"/>
          </a:xfrm>
          <a:prstGeom prst="rect">
            <a:avLst/>
          </a:prstGeom>
          <a:noFill/>
        </p:spPr>
        <p:txBody>
          <a:bodyPr wrap="square" rtlCol="0">
            <a:spAutoFit/>
          </a:bodyPr>
          <a:lstStyle/>
          <a:p>
            <a:r>
              <a:rPr lang="de-DE" sz="1600" dirty="0"/>
              <a:t>Je stärker die Realisationen </a:t>
            </a:r>
            <a:r>
              <a:rPr lang="de-DE" sz="1600" i="1" dirty="0"/>
              <a:t>C</a:t>
            </a:r>
            <a:r>
              <a:rPr lang="de-DE" sz="1600" baseline="-25000" dirty="0"/>
              <a:t>0</a:t>
            </a:r>
            <a:r>
              <a:rPr lang="de-DE" sz="1600" i="1" baseline="-25000" dirty="0"/>
              <a:t>j</a:t>
            </a:r>
            <a:r>
              <a:rPr lang="de-DE" sz="1600" dirty="0"/>
              <a:t>, von dem Erwartungswert </a:t>
            </a:r>
            <a:r>
              <a:rPr lang="de-DE" sz="1600" i="1" dirty="0"/>
              <a:t>EW</a:t>
            </a:r>
            <a:r>
              <a:rPr lang="de-DE" sz="1600" dirty="0"/>
              <a:t>(</a:t>
            </a:r>
            <a:r>
              <a:rPr lang="de-DE" sz="1600" i="1" dirty="0"/>
              <a:t>C</a:t>
            </a:r>
            <a:r>
              <a:rPr lang="de-DE" sz="1600" baseline="-25000" dirty="0"/>
              <a:t>0</a:t>
            </a:r>
            <a:r>
              <a:rPr lang="de-DE" sz="1600" i="1" baseline="-25000" dirty="0"/>
              <a:t>j</a:t>
            </a:r>
            <a:r>
              <a:rPr lang="de-DE" sz="1600" dirty="0"/>
              <a:t>) abweichen, desto größer ist das mit dem Streuungsmaß </a:t>
            </a:r>
            <a:r>
              <a:rPr lang="de-DE" sz="1600" i="1" dirty="0" err="1"/>
              <a:t>σ</a:t>
            </a:r>
            <a:r>
              <a:rPr lang="de-DE" sz="1600" dirty="0"/>
              <a:t> gemessene Risiko.</a:t>
            </a:r>
          </a:p>
          <a:p>
            <a:endParaRPr lang="de-DE" sz="1600" dirty="0"/>
          </a:p>
        </p:txBody>
      </p:sp>
      <p:sp>
        <p:nvSpPr>
          <p:cNvPr id="10" name="Footer Placeholder 4">
            <a:extLst>
              <a:ext uri="{FF2B5EF4-FFF2-40B4-BE49-F238E27FC236}">
                <a16:creationId xmlns:a16="http://schemas.microsoft.com/office/drawing/2014/main" id="{2F6B3FEF-DEDF-4D99-B043-AE2AB63ADAFA}"/>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3076326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33</a:t>
            </a:fld>
            <a:endParaRPr lang="en-US"/>
          </a:p>
        </p:txBody>
      </p:sp>
      <p:sp>
        <p:nvSpPr>
          <p:cNvPr id="8" name="Titel 1"/>
          <p:cNvSpPr>
            <a:spLocks noGrp="1"/>
          </p:cNvSpPr>
          <p:nvPr>
            <p:ph type="title"/>
          </p:nvPr>
        </p:nvSpPr>
        <p:spPr>
          <a:xfrm>
            <a:off x="457200" y="400050"/>
            <a:ext cx="9255636" cy="742950"/>
          </a:xfrm>
        </p:spPr>
        <p:txBody>
          <a:bodyPr>
            <a:normAutofit/>
          </a:bodyPr>
          <a:lstStyle/>
          <a:p>
            <a:r>
              <a:rPr lang="de-DE" sz="2000" dirty="0"/>
              <a:t>5.5 Erwartungswerte, Streuungen und Risikonutzen als Entscheidungskriterien</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8286077" cy="646331"/>
          </a:xfrm>
          <a:prstGeom prst="rect">
            <a:avLst/>
          </a:prstGeom>
          <a:noFill/>
        </p:spPr>
        <p:txBody>
          <a:bodyPr wrap="square" rtlCol="0">
            <a:spAutoFit/>
          </a:bodyPr>
          <a:lstStyle/>
          <a:p>
            <a:r>
              <a:rPr lang="de-DE" dirty="0"/>
              <a:t>5.5.1 Kapitalerwartungswert und Streuung der Kapitalwerte als kombiniertes Entscheidungskriterium</a:t>
            </a:r>
          </a:p>
        </p:txBody>
      </p:sp>
      <p:sp>
        <p:nvSpPr>
          <p:cNvPr id="10" name="Rechteck 9"/>
          <p:cNvSpPr/>
          <p:nvPr/>
        </p:nvSpPr>
        <p:spPr>
          <a:xfrm>
            <a:off x="7410320" y="1401719"/>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204</a:t>
            </a:r>
          </a:p>
        </p:txBody>
      </p:sp>
      <p:sp>
        <p:nvSpPr>
          <p:cNvPr id="5" name="Textfeld 4"/>
          <p:cNvSpPr txBox="1"/>
          <p:nvPr/>
        </p:nvSpPr>
        <p:spPr>
          <a:xfrm>
            <a:off x="457200" y="1868672"/>
            <a:ext cx="7843174" cy="738664"/>
          </a:xfrm>
          <a:prstGeom prst="rect">
            <a:avLst/>
          </a:prstGeom>
          <a:noFill/>
        </p:spPr>
        <p:txBody>
          <a:bodyPr wrap="square" rtlCol="0">
            <a:spAutoFit/>
          </a:bodyPr>
          <a:lstStyle/>
          <a:p>
            <a:r>
              <a:rPr lang="de-DE" sz="1400" dirty="0"/>
              <a:t>Der Kapitalwert einer Investition hängt von der Nachfrageentwicklung ab.</a:t>
            </a:r>
          </a:p>
          <a:p>
            <a:r>
              <a:rPr lang="de-DE" sz="1400" dirty="0"/>
              <a:t> </a:t>
            </a:r>
          </a:p>
          <a:p>
            <a:r>
              <a:rPr lang="de-DE" sz="1400" dirty="0"/>
              <a:t>Die möglichen Umweltzustände und ihr Einfluss auf den Kapitalwert sind:</a:t>
            </a:r>
          </a:p>
        </p:txBody>
      </p:sp>
      <p:pic>
        <p:nvPicPr>
          <p:cNvPr id="12" name="Grafik 113"/>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67719" y="2948067"/>
            <a:ext cx="4045585" cy="1447165"/>
          </a:xfrm>
          <a:prstGeom prst="rect">
            <a:avLst/>
          </a:prstGeom>
          <a:noFill/>
          <a:ln>
            <a:noFill/>
          </a:ln>
        </p:spPr>
      </p:pic>
      <p:pic>
        <p:nvPicPr>
          <p:cNvPr id="13" name="Grafik 114"/>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74519" y="2971577"/>
            <a:ext cx="3639820" cy="1722120"/>
          </a:xfrm>
          <a:prstGeom prst="rect">
            <a:avLst/>
          </a:prstGeom>
          <a:noFill/>
          <a:ln>
            <a:noFill/>
          </a:ln>
        </p:spPr>
      </p:pic>
      <p:sp>
        <p:nvSpPr>
          <p:cNvPr id="15" name="Textfeld 14"/>
          <p:cNvSpPr txBox="1"/>
          <p:nvPr/>
        </p:nvSpPr>
        <p:spPr>
          <a:xfrm>
            <a:off x="457200" y="4819044"/>
            <a:ext cx="8475558" cy="307777"/>
          </a:xfrm>
          <a:prstGeom prst="rect">
            <a:avLst/>
          </a:prstGeom>
          <a:noFill/>
        </p:spPr>
        <p:txBody>
          <a:bodyPr wrap="square" rtlCol="0">
            <a:spAutoFit/>
          </a:bodyPr>
          <a:lstStyle/>
          <a:p>
            <a:r>
              <a:rPr lang="de-DE" sz="1400" dirty="0"/>
              <a:t>Investitionen werden somit durch ihren Erwartungswert und ihre Standardabweichung beschrieben.</a:t>
            </a:r>
          </a:p>
        </p:txBody>
      </p:sp>
      <p:sp>
        <p:nvSpPr>
          <p:cNvPr id="11" name="Footer Placeholder 4">
            <a:extLst>
              <a:ext uri="{FF2B5EF4-FFF2-40B4-BE49-F238E27FC236}">
                <a16:creationId xmlns:a16="http://schemas.microsoft.com/office/drawing/2014/main" id="{8CBE5FBA-3ABB-4332-966F-59E1345CE0B5}"/>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1923067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34</a:t>
            </a:fld>
            <a:endParaRPr lang="en-US"/>
          </a:p>
        </p:txBody>
      </p:sp>
      <p:sp>
        <p:nvSpPr>
          <p:cNvPr id="8" name="Titel 1"/>
          <p:cNvSpPr>
            <a:spLocks noGrp="1"/>
          </p:cNvSpPr>
          <p:nvPr>
            <p:ph type="title"/>
          </p:nvPr>
        </p:nvSpPr>
        <p:spPr>
          <a:xfrm>
            <a:off x="457200" y="400050"/>
            <a:ext cx="9255636" cy="742950"/>
          </a:xfrm>
        </p:spPr>
        <p:txBody>
          <a:bodyPr>
            <a:normAutofit/>
          </a:bodyPr>
          <a:lstStyle/>
          <a:p>
            <a:r>
              <a:rPr lang="de-DE" sz="2000" dirty="0"/>
              <a:t>5.5 Erwartungswerte, Streuungen und Risikonutzen als Entscheidungskriterien</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8286077" cy="646331"/>
          </a:xfrm>
          <a:prstGeom prst="rect">
            <a:avLst/>
          </a:prstGeom>
          <a:noFill/>
        </p:spPr>
        <p:txBody>
          <a:bodyPr wrap="square" rtlCol="0">
            <a:spAutoFit/>
          </a:bodyPr>
          <a:lstStyle/>
          <a:p>
            <a:r>
              <a:rPr lang="de-DE" dirty="0"/>
              <a:t>5.5.2 Kapitalerwartungswert und Streuung der Kapitalwerte als kombiniertes Entscheidungskriterium</a:t>
            </a:r>
          </a:p>
        </p:txBody>
      </p:sp>
      <p:sp>
        <p:nvSpPr>
          <p:cNvPr id="10" name="Rechteck 9"/>
          <p:cNvSpPr/>
          <p:nvPr/>
        </p:nvSpPr>
        <p:spPr>
          <a:xfrm>
            <a:off x="7410320" y="1401719"/>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205</a:t>
            </a:r>
          </a:p>
        </p:txBody>
      </p:sp>
      <p:pic>
        <p:nvPicPr>
          <p:cNvPr id="14" name="Grafik 115"/>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75652" y="2372392"/>
            <a:ext cx="4064635" cy="2262505"/>
          </a:xfrm>
          <a:prstGeom prst="rect">
            <a:avLst/>
          </a:prstGeom>
          <a:noFill/>
          <a:ln>
            <a:noFill/>
          </a:ln>
        </p:spPr>
      </p:pic>
      <p:pic>
        <p:nvPicPr>
          <p:cNvPr id="15" name="Bild 14"/>
          <p:cNvPicPr>
            <a:picLocks noChangeAspect="1"/>
          </p:cNvPicPr>
          <p:nvPr/>
        </p:nvPicPr>
        <p:blipFill rotWithShape="1">
          <a:blip r:embed="rId5"/>
          <a:srcRect l="30052" r="30179"/>
          <a:stretch/>
        </p:blipFill>
        <p:spPr>
          <a:xfrm>
            <a:off x="457200" y="1604665"/>
            <a:ext cx="3032797" cy="755891"/>
          </a:xfrm>
          <a:prstGeom prst="rect">
            <a:avLst/>
          </a:prstGeom>
        </p:spPr>
      </p:pic>
      <p:sp>
        <p:nvSpPr>
          <p:cNvPr id="11" name="Footer Placeholder 4">
            <a:extLst>
              <a:ext uri="{FF2B5EF4-FFF2-40B4-BE49-F238E27FC236}">
                <a16:creationId xmlns:a16="http://schemas.microsoft.com/office/drawing/2014/main" id="{7EBC9A90-FDCA-4335-8C05-D0DD9C13DA2A}"/>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958293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35</a:t>
            </a:fld>
            <a:endParaRPr lang="en-US"/>
          </a:p>
        </p:txBody>
      </p:sp>
      <p:sp>
        <p:nvSpPr>
          <p:cNvPr id="8" name="Titel 1"/>
          <p:cNvSpPr>
            <a:spLocks noGrp="1"/>
          </p:cNvSpPr>
          <p:nvPr>
            <p:ph type="title"/>
          </p:nvPr>
        </p:nvSpPr>
        <p:spPr>
          <a:xfrm>
            <a:off x="457200" y="400050"/>
            <a:ext cx="9255636" cy="742950"/>
          </a:xfrm>
        </p:spPr>
        <p:txBody>
          <a:bodyPr>
            <a:normAutofit/>
          </a:bodyPr>
          <a:lstStyle/>
          <a:p>
            <a:r>
              <a:rPr lang="de-DE" sz="2000" dirty="0"/>
              <a:t>5.5 Erwartungswerte, Streuungen und Risikonutzen als Entscheidungskriterien</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8286077" cy="646331"/>
          </a:xfrm>
          <a:prstGeom prst="rect">
            <a:avLst/>
          </a:prstGeom>
          <a:noFill/>
        </p:spPr>
        <p:txBody>
          <a:bodyPr wrap="square" rtlCol="0">
            <a:spAutoFit/>
          </a:bodyPr>
          <a:lstStyle/>
          <a:p>
            <a:r>
              <a:rPr lang="de-DE" dirty="0"/>
              <a:t>5.5.2 Kapitalerwartungswert und Streuung der Kapitalwerte als kombiniertes Entscheidungskriterium</a:t>
            </a:r>
          </a:p>
        </p:txBody>
      </p:sp>
      <p:sp>
        <p:nvSpPr>
          <p:cNvPr id="10" name="Rechteck 9"/>
          <p:cNvSpPr/>
          <p:nvPr/>
        </p:nvSpPr>
        <p:spPr>
          <a:xfrm>
            <a:off x="7410320" y="1401719"/>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205</a:t>
            </a:r>
          </a:p>
        </p:txBody>
      </p:sp>
      <p:pic>
        <p:nvPicPr>
          <p:cNvPr id="11" name="Grafik 116"/>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88176" y="2445819"/>
            <a:ext cx="4086225" cy="2274570"/>
          </a:xfrm>
          <a:prstGeom prst="rect">
            <a:avLst/>
          </a:prstGeom>
          <a:noFill/>
          <a:ln>
            <a:noFill/>
          </a:ln>
        </p:spPr>
      </p:pic>
      <p:pic>
        <p:nvPicPr>
          <p:cNvPr id="12" name="Bild 11"/>
          <p:cNvPicPr>
            <a:picLocks noChangeAspect="1"/>
          </p:cNvPicPr>
          <p:nvPr/>
        </p:nvPicPr>
        <p:blipFill rotWithShape="1">
          <a:blip r:embed="rId5"/>
          <a:srcRect l="23934" r="23857"/>
          <a:stretch/>
        </p:blipFill>
        <p:spPr>
          <a:xfrm>
            <a:off x="389389" y="1686213"/>
            <a:ext cx="3471117" cy="658991"/>
          </a:xfrm>
          <a:prstGeom prst="rect">
            <a:avLst/>
          </a:prstGeom>
        </p:spPr>
      </p:pic>
      <p:sp>
        <p:nvSpPr>
          <p:cNvPr id="13" name="Footer Placeholder 4">
            <a:extLst>
              <a:ext uri="{FF2B5EF4-FFF2-40B4-BE49-F238E27FC236}">
                <a16:creationId xmlns:a16="http://schemas.microsoft.com/office/drawing/2014/main" id="{1675EA92-AA7F-4675-B730-85A2A1A2F680}"/>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2729467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36</a:t>
            </a:fld>
            <a:endParaRPr lang="en-US"/>
          </a:p>
        </p:txBody>
      </p:sp>
      <p:sp>
        <p:nvSpPr>
          <p:cNvPr id="8" name="Titel 1"/>
          <p:cNvSpPr>
            <a:spLocks noGrp="1"/>
          </p:cNvSpPr>
          <p:nvPr>
            <p:ph type="title"/>
          </p:nvPr>
        </p:nvSpPr>
        <p:spPr>
          <a:xfrm>
            <a:off x="457200" y="400050"/>
            <a:ext cx="9255636" cy="742950"/>
          </a:xfrm>
        </p:spPr>
        <p:txBody>
          <a:bodyPr>
            <a:normAutofit/>
          </a:bodyPr>
          <a:lstStyle/>
          <a:p>
            <a:r>
              <a:rPr lang="de-DE" sz="2000" dirty="0"/>
              <a:t>5.5 Erwartungswerte, Streuungen und Risikonutzen als Entscheidungskriterien</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8286077" cy="646331"/>
          </a:xfrm>
          <a:prstGeom prst="rect">
            <a:avLst/>
          </a:prstGeom>
          <a:noFill/>
        </p:spPr>
        <p:txBody>
          <a:bodyPr wrap="square" rtlCol="0">
            <a:spAutoFit/>
          </a:bodyPr>
          <a:lstStyle/>
          <a:p>
            <a:r>
              <a:rPr lang="de-DE" dirty="0"/>
              <a:t>5.5.2 Kapitalerwartungswert und Streuung der Kapitalwerte als kombiniertes Entscheidungskriterium</a:t>
            </a:r>
          </a:p>
        </p:txBody>
      </p:sp>
      <p:sp>
        <p:nvSpPr>
          <p:cNvPr id="10" name="Rechteck 9"/>
          <p:cNvSpPr/>
          <p:nvPr/>
        </p:nvSpPr>
        <p:spPr>
          <a:xfrm>
            <a:off x="7410320" y="1401719"/>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205</a:t>
            </a:r>
          </a:p>
        </p:txBody>
      </p:sp>
      <p:pic>
        <p:nvPicPr>
          <p:cNvPr id="13" name="Grafik 117"/>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3530" y="2090799"/>
            <a:ext cx="5830939" cy="2907173"/>
          </a:xfrm>
          <a:prstGeom prst="rect">
            <a:avLst/>
          </a:prstGeom>
          <a:noFill/>
        </p:spPr>
      </p:pic>
      <p:sp>
        <p:nvSpPr>
          <p:cNvPr id="4" name="Textfeld 3"/>
          <p:cNvSpPr txBox="1"/>
          <p:nvPr/>
        </p:nvSpPr>
        <p:spPr>
          <a:xfrm>
            <a:off x="513530" y="1820321"/>
            <a:ext cx="4815090" cy="307777"/>
          </a:xfrm>
          <a:prstGeom prst="rect">
            <a:avLst/>
          </a:prstGeom>
          <a:noFill/>
        </p:spPr>
        <p:txBody>
          <a:bodyPr wrap="none" rtlCol="0">
            <a:spAutoFit/>
          </a:bodyPr>
          <a:lstStyle/>
          <a:p>
            <a:r>
              <a:rPr lang="de-DE" sz="1400" dirty="0"/>
              <a:t>Erwartungswert – Risiko – Relation der Investition A und B</a:t>
            </a:r>
          </a:p>
        </p:txBody>
      </p:sp>
      <p:sp>
        <p:nvSpPr>
          <p:cNvPr id="11" name="Footer Placeholder 4">
            <a:extLst>
              <a:ext uri="{FF2B5EF4-FFF2-40B4-BE49-F238E27FC236}">
                <a16:creationId xmlns:a16="http://schemas.microsoft.com/office/drawing/2014/main" id="{A6C9F8A2-8A99-4D42-A356-B629304B79FA}"/>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1630637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37</a:t>
            </a:fld>
            <a:endParaRPr lang="en-US"/>
          </a:p>
        </p:txBody>
      </p:sp>
      <p:sp>
        <p:nvSpPr>
          <p:cNvPr id="8" name="Titel 1"/>
          <p:cNvSpPr>
            <a:spLocks noGrp="1"/>
          </p:cNvSpPr>
          <p:nvPr>
            <p:ph type="title"/>
          </p:nvPr>
        </p:nvSpPr>
        <p:spPr>
          <a:xfrm>
            <a:off x="457200" y="400050"/>
            <a:ext cx="9255636" cy="742950"/>
          </a:xfrm>
        </p:spPr>
        <p:txBody>
          <a:bodyPr>
            <a:normAutofit/>
          </a:bodyPr>
          <a:lstStyle/>
          <a:p>
            <a:r>
              <a:rPr lang="de-DE" sz="2000" dirty="0"/>
              <a:t>5.5 Erwartungswerte, Streuungen und Risikonutzen als Entscheidungskriterien</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8286077" cy="646331"/>
          </a:xfrm>
          <a:prstGeom prst="rect">
            <a:avLst/>
          </a:prstGeom>
          <a:noFill/>
        </p:spPr>
        <p:txBody>
          <a:bodyPr wrap="square" rtlCol="0">
            <a:spAutoFit/>
          </a:bodyPr>
          <a:lstStyle/>
          <a:p>
            <a:r>
              <a:rPr lang="de-DE" dirty="0"/>
              <a:t>5.5.2 Kapitalerwartungswert und Streuung der Kapitalwerte als kombiniertes Entscheidungskriterium</a:t>
            </a:r>
          </a:p>
        </p:txBody>
      </p:sp>
      <p:sp>
        <p:nvSpPr>
          <p:cNvPr id="5" name="Textfeld 4"/>
          <p:cNvSpPr txBox="1"/>
          <p:nvPr/>
        </p:nvSpPr>
        <p:spPr>
          <a:xfrm>
            <a:off x="457200" y="1919355"/>
            <a:ext cx="1894870" cy="338554"/>
          </a:xfrm>
          <a:prstGeom prst="rect">
            <a:avLst/>
          </a:prstGeom>
          <a:noFill/>
        </p:spPr>
        <p:txBody>
          <a:bodyPr wrap="none" rtlCol="0">
            <a:spAutoFit/>
          </a:bodyPr>
          <a:lstStyle/>
          <a:p>
            <a:r>
              <a:rPr lang="de-DE" sz="1600" b="1" u="sng" dirty="0"/>
              <a:t>Indifferenzkurven</a:t>
            </a:r>
          </a:p>
        </p:txBody>
      </p:sp>
      <p:sp>
        <p:nvSpPr>
          <p:cNvPr id="11" name="Textfeld 10"/>
          <p:cNvSpPr txBox="1"/>
          <p:nvPr/>
        </p:nvSpPr>
        <p:spPr>
          <a:xfrm>
            <a:off x="457199" y="2278537"/>
            <a:ext cx="5798525" cy="523220"/>
          </a:xfrm>
          <a:prstGeom prst="rect">
            <a:avLst/>
          </a:prstGeom>
          <a:noFill/>
        </p:spPr>
        <p:txBody>
          <a:bodyPr wrap="square" rtlCol="0">
            <a:spAutoFit/>
          </a:bodyPr>
          <a:lstStyle/>
          <a:p>
            <a:r>
              <a:rPr lang="de-DE" sz="1400" dirty="0"/>
              <a:t>Kann der Investor seine Präferenzfunktion</a:t>
            </a:r>
          </a:p>
          <a:p>
            <a:endParaRPr lang="de-DE" sz="1400" dirty="0"/>
          </a:p>
        </p:txBody>
      </p:sp>
      <p:pic>
        <p:nvPicPr>
          <p:cNvPr id="15" name="Bild 14"/>
          <p:cNvPicPr>
            <a:picLocks noChangeAspect="1"/>
          </p:cNvPicPr>
          <p:nvPr/>
        </p:nvPicPr>
        <p:blipFill rotWithShape="1">
          <a:blip r:embed="rId4"/>
          <a:srcRect l="35966" r="35278"/>
          <a:stretch/>
        </p:blipFill>
        <p:spPr>
          <a:xfrm>
            <a:off x="3868672" y="2111980"/>
            <a:ext cx="1658002" cy="482600"/>
          </a:xfrm>
          <a:prstGeom prst="rect">
            <a:avLst/>
          </a:prstGeom>
        </p:spPr>
      </p:pic>
      <p:sp>
        <p:nvSpPr>
          <p:cNvPr id="18" name="Textfeld 17"/>
          <p:cNvSpPr txBox="1"/>
          <p:nvPr/>
        </p:nvSpPr>
        <p:spPr>
          <a:xfrm>
            <a:off x="457199" y="2547540"/>
            <a:ext cx="8286077" cy="738664"/>
          </a:xfrm>
          <a:prstGeom prst="rect">
            <a:avLst/>
          </a:prstGeom>
          <a:noFill/>
        </p:spPr>
        <p:txBody>
          <a:bodyPr wrap="square" rtlCol="0">
            <a:spAutoFit/>
          </a:bodyPr>
          <a:lstStyle/>
          <a:p>
            <a:r>
              <a:rPr lang="de-DE" sz="1400" dirty="0"/>
              <a:t>zur Bewertung der Handlungsalternativen in Abhängigkeit von </a:t>
            </a:r>
            <a:r>
              <a:rPr lang="de-DE" sz="1400" i="1" dirty="0" err="1"/>
              <a:t>σ</a:t>
            </a:r>
            <a:r>
              <a:rPr lang="de-DE" sz="1400" i="1" baseline="-25000" dirty="0" err="1"/>
              <a:t>j</a:t>
            </a:r>
            <a:r>
              <a:rPr lang="de-DE" sz="1400" dirty="0"/>
              <a:t> und </a:t>
            </a:r>
            <a:r>
              <a:rPr lang="de-DE" sz="1400" i="1" dirty="0"/>
              <a:t>EW</a:t>
            </a:r>
            <a:r>
              <a:rPr lang="de-DE" sz="1400" dirty="0"/>
              <a:t>(</a:t>
            </a:r>
            <a:r>
              <a:rPr lang="de-DE" sz="1400" i="1" dirty="0"/>
              <a:t>C</a:t>
            </a:r>
            <a:r>
              <a:rPr lang="de-DE" sz="1400" baseline="-25000" dirty="0"/>
              <a:t>0</a:t>
            </a:r>
            <a:r>
              <a:rPr lang="de-DE" sz="1400" i="1" baseline="-25000" dirty="0"/>
              <a:t>j</a:t>
            </a:r>
            <a:r>
              <a:rPr lang="de-DE" sz="1400" dirty="0"/>
              <a:t>) angeben (</a:t>
            </a:r>
            <a:r>
              <a:rPr lang="de-DE" sz="1400" i="1" dirty="0"/>
              <a:t>μ</a:t>
            </a:r>
            <a:r>
              <a:rPr lang="de-DE" sz="1400" dirty="0"/>
              <a:t>-</a:t>
            </a:r>
            <a:r>
              <a:rPr lang="de-DE" sz="1400" i="1" dirty="0" err="1"/>
              <a:t>σ</a:t>
            </a:r>
            <a:r>
              <a:rPr lang="de-DE" sz="1400" dirty="0"/>
              <a:t>- Prinzip mit </a:t>
            </a:r>
            <a:r>
              <a:rPr lang="de-DE" sz="1400" i="1" dirty="0"/>
              <a:t>μ</a:t>
            </a:r>
            <a:r>
              <a:rPr lang="de-DE" sz="1400" dirty="0"/>
              <a:t> = </a:t>
            </a:r>
            <a:r>
              <a:rPr lang="de-DE" sz="1400" i="1" dirty="0"/>
              <a:t>EW</a:t>
            </a:r>
            <a:r>
              <a:rPr lang="de-DE" sz="1400" dirty="0"/>
              <a:t>(</a:t>
            </a:r>
            <a:r>
              <a:rPr lang="de-DE" sz="1400" i="1" dirty="0"/>
              <a:t>C</a:t>
            </a:r>
            <a:r>
              <a:rPr lang="de-DE" sz="1400" baseline="-25000" dirty="0"/>
              <a:t>0</a:t>
            </a:r>
            <a:r>
              <a:rPr lang="de-DE" sz="1400" i="1" baseline="-25000" dirty="0"/>
              <a:t>j</a:t>
            </a:r>
            <a:r>
              <a:rPr lang="de-DE" sz="1400" dirty="0"/>
              <a:t>)), </a:t>
            </a:r>
            <a:r>
              <a:rPr lang="de-DE" sz="1400" i="1" dirty="0"/>
              <a:t>können Indifferenzkurven </a:t>
            </a:r>
            <a:r>
              <a:rPr lang="de-DE" sz="1400" dirty="0"/>
              <a:t> in das Erwartungswert-Risiko-Feld eingezeichnet werden.</a:t>
            </a:r>
          </a:p>
          <a:p>
            <a:endParaRPr lang="de-DE" sz="1400" dirty="0"/>
          </a:p>
        </p:txBody>
      </p:sp>
      <p:sp>
        <p:nvSpPr>
          <p:cNvPr id="19" name="Textfeld 18"/>
          <p:cNvSpPr txBox="1"/>
          <p:nvPr/>
        </p:nvSpPr>
        <p:spPr>
          <a:xfrm>
            <a:off x="457199" y="3539738"/>
            <a:ext cx="7760861" cy="646331"/>
          </a:xfrm>
          <a:prstGeom prst="rect">
            <a:avLst/>
          </a:prstGeom>
          <a:noFill/>
        </p:spPr>
        <p:txBody>
          <a:bodyPr wrap="square" rtlCol="0">
            <a:spAutoFit/>
          </a:bodyPr>
          <a:lstStyle/>
          <a:p>
            <a:r>
              <a:rPr lang="de-DE" dirty="0">
                <a:sym typeface="Wingdings"/>
              </a:rPr>
              <a:t> Indifferenzkurven: Kurvenscharen aller Kombinationen von Erwartungswert und Streuung mit gleicher Wertschätzung für den Investor </a:t>
            </a:r>
            <a:endParaRPr lang="de-DE" dirty="0"/>
          </a:p>
        </p:txBody>
      </p:sp>
      <p:sp>
        <p:nvSpPr>
          <p:cNvPr id="12" name="Footer Placeholder 4">
            <a:extLst>
              <a:ext uri="{FF2B5EF4-FFF2-40B4-BE49-F238E27FC236}">
                <a16:creationId xmlns:a16="http://schemas.microsoft.com/office/drawing/2014/main" id="{46FF4BE8-25BA-4138-B518-769E7FF63DAA}"/>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3317286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38</a:t>
            </a:fld>
            <a:endParaRPr lang="en-US"/>
          </a:p>
        </p:txBody>
      </p:sp>
      <p:sp>
        <p:nvSpPr>
          <p:cNvPr id="8" name="Titel 1"/>
          <p:cNvSpPr>
            <a:spLocks noGrp="1"/>
          </p:cNvSpPr>
          <p:nvPr>
            <p:ph type="title"/>
          </p:nvPr>
        </p:nvSpPr>
        <p:spPr>
          <a:xfrm>
            <a:off x="457200" y="400050"/>
            <a:ext cx="9255636" cy="742950"/>
          </a:xfrm>
        </p:spPr>
        <p:txBody>
          <a:bodyPr>
            <a:normAutofit/>
          </a:bodyPr>
          <a:lstStyle/>
          <a:p>
            <a:r>
              <a:rPr lang="de-DE" sz="2000" dirty="0"/>
              <a:t>5.5 Erwartungswerte, Streuungen und Risikonutzen als Entscheidungskriterien</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8286077" cy="646331"/>
          </a:xfrm>
          <a:prstGeom prst="rect">
            <a:avLst/>
          </a:prstGeom>
          <a:noFill/>
        </p:spPr>
        <p:txBody>
          <a:bodyPr wrap="square" rtlCol="0">
            <a:spAutoFit/>
          </a:bodyPr>
          <a:lstStyle/>
          <a:p>
            <a:r>
              <a:rPr lang="de-DE" dirty="0"/>
              <a:t>5.5.2 Kapitalerwartungswert und Streuung der Kapitalwerte als kombiniertes Entscheidungskriterium</a:t>
            </a:r>
          </a:p>
        </p:txBody>
      </p:sp>
      <p:sp>
        <p:nvSpPr>
          <p:cNvPr id="5" name="Textfeld 4"/>
          <p:cNvSpPr txBox="1"/>
          <p:nvPr/>
        </p:nvSpPr>
        <p:spPr>
          <a:xfrm>
            <a:off x="457200" y="1613595"/>
            <a:ext cx="4380927" cy="338554"/>
          </a:xfrm>
          <a:prstGeom prst="rect">
            <a:avLst/>
          </a:prstGeom>
          <a:noFill/>
        </p:spPr>
        <p:txBody>
          <a:bodyPr wrap="none" rtlCol="0">
            <a:spAutoFit/>
          </a:bodyPr>
          <a:lstStyle/>
          <a:p>
            <a:r>
              <a:rPr lang="de-DE" sz="1600" b="1" u="sng" dirty="0"/>
              <a:t>Indifferenzkurven – Risikoscheuer Investor</a:t>
            </a:r>
          </a:p>
        </p:txBody>
      </p:sp>
      <p:pic>
        <p:nvPicPr>
          <p:cNvPr id="12" name="Grafik 256"/>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199" y="2187347"/>
            <a:ext cx="4034693" cy="2810624"/>
          </a:xfrm>
          <a:prstGeom prst="rect">
            <a:avLst/>
          </a:prstGeom>
          <a:noFill/>
        </p:spPr>
      </p:pic>
      <p:sp>
        <p:nvSpPr>
          <p:cNvPr id="4" name="Textfeld 3"/>
          <p:cNvSpPr txBox="1"/>
          <p:nvPr/>
        </p:nvSpPr>
        <p:spPr>
          <a:xfrm>
            <a:off x="5738334" y="2904703"/>
            <a:ext cx="184666" cy="369332"/>
          </a:xfrm>
          <a:prstGeom prst="rect">
            <a:avLst/>
          </a:prstGeom>
          <a:noFill/>
        </p:spPr>
        <p:txBody>
          <a:bodyPr wrap="none" rtlCol="0">
            <a:spAutoFit/>
          </a:bodyPr>
          <a:lstStyle/>
          <a:p>
            <a:endParaRPr lang="de-DE" dirty="0"/>
          </a:p>
        </p:txBody>
      </p:sp>
      <p:pic>
        <p:nvPicPr>
          <p:cNvPr id="10" name="Bild 9"/>
          <p:cNvPicPr>
            <a:picLocks noChangeAspect="1"/>
          </p:cNvPicPr>
          <p:nvPr/>
        </p:nvPicPr>
        <p:blipFill rotWithShape="1">
          <a:blip r:embed="rId5"/>
          <a:srcRect l="23807" t="8934" r="56282"/>
          <a:stretch/>
        </p:blipFill>
        <p:spPr>
          <a:xfrm>
            <a:off x="5644263" y="2904703"/>
            <a:ext cx="1622726" cy="310602"/>
          </a:xfrm>
          <a:prstGeom prst="rect">
            <a:avLst/>
          </a:prstGeom>
        </p:spPr>
      </p:pic>
      <p:pic>
        <p:nvPicPr>
          <p:cNvPr id="14" name="Bild 13"/>
          <p:cNvPicPr>
            <a:picLocks noChangeAspect="1"/>
          </p:cNvPicPr>
          <p:nvPr/>
        </p:nvPicPr>
        <p:blipFill rotWithShape="1">
          <a:blip r:embed="rId5"/>
          <a:srcRect l="45455" r="26554"/>
          <a:stretch/>
        </p:blipFill>
        <p:spPr>
          <a:xfrm>
            <a:off x="5432603" y="3332355"/>
            <a:ext cx="2281223" cy="341073"/>
          </a:xfrm>
          <a:prstGeom prst="rect">
            <a:avLst/>
          </a:prstGeom>
        </p:spPr>
      </p:pic>
      <p:sp>
        <p:nvSpPr>
          <p:cNvPr id="11" name="Footer Placeholder 4">
            <a:extLst>
              <a:ext uri="{FF2B5EF4-FFF2-40B4-BE49-F238E27FC236}">
                <a16:creationId xmlns:a16="http://schemas.microsoft.com/office/drawing/2014/main" id="{61F38F4C-C61A-477A-942D-B7DAE1758157}"/>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1057817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39</a:t>
            </a:fld>
            <a:endParaRPr lang="en-US"/>
          </a:p>
        </p:txBody>
      </p:sp>
      <p:sp>
        <p:nvSpPr>
          <p:cNvPr id="8" name="Titel 1"/>
          <p:cNvSpPr>
            <a:spLocks noGrp="1"/>
          </p:cNvSpPr>
          <p:nvPr>
            <p:ph type="title"/>
          </p:nvPr>
        </p:nvSpPr>
        <p:spPr>
          <a:xfrm>
            <a:off x="457200" y="400050"/>
            <a:ext cx="9255636" cy="742950"/>
          </a:xfrm>
        </p:spPr>
        <p:txBody>
          <a:bodyPr>
            <a:normAutofit/>
          </a:bodyPr>
          <a:lstStyle/>
          <a:p>
            <a:r>
              <a:rPr lang="de-DE" sz="2000" dirty="0"/>
              <a:t>5.5 Erwartungswerte, Streuungen und Risikonutzen als Entscheidungskriterien</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8286077" cy="646331"/>
          </a:xfrm>
          <a:prstGeom prst="rect">
            <a:avLst/>
          </a:prstGeom>
          <a:noFill/>
        </p:spPr>
        <p:txBody>
          <a:bodyPr wrap="square" rtlCol="0">
            <a:spAutoFit/>
          </a:bodyPr>
          <a:lstStyle/>
          <a:p>
            <a:r>
              <a:rPr lang="de-DE" dirty="0"/>
              <a:t>5.5.2 Kapitalerwartungswert und Streuung der Kapitalwerte als kombiniertes Entscheidungskriterium</a:t>
            </a:r>
          </a:p>
        </p:txBody>
      </p:sp>
      <p:sp>
        <p:nvSpPr>
          <p:cNvPr id="5" name="Textfeld 4"/>
          <p:cNvSpPr txBox="1"/>
          <p:nvPr/>
        </p:nvSpPr>
        <p:spPr>
          <a:xfrm>
            <a:off x="457200" y="1613595"/>
            <a:ext cx="4471997" cy="338554"/>
          </a:xfrm>
          <a:prstGeom prst="rect">
            <a:avLst/>
          </a:prstGeom>
          <a:noFill/>
        </p:spPr>
        <p:txBody>
          <a:bodyPr wrap="none" rtlCol="0">
            <a:spAutoFit/>
          </a:bodyPr>
          <a:lstStyle/>
          <a:p>
            <a:r>
              <a:rPr lang="de-DE" sz="1600" b="1" u="sng" dirty="0"/>
              <a:t>Indifferenzkurven – Risikoneutraler Investor</a:t>
            </a:r>
          </a:p>
        </p:txBody>
      </p:sp>
      <p:sp>
        <p:nvSpPr>
          <p:cNvPr id="4" name="Textfeld 3"/>
          <p:cNvSpPr txBox="1"/>
          <p:nvPr/>
        </p:nvSpPr>
        <p:spPr>
          <a:xfrm>
            <a:off x="5738334" y="2904703"/>
            <a:ext cx="184666" cy="369332"/>
          </a:xfrm>
          <a:prstGeom prst="rect">
            <a:avLst/>
          </a:prstGeom>
          <a:noFill/>
        </p:spPr>
        <p:txBody>
          <a:bodyPr wrap="none" rtlCol="0">
            <a:spAutoFit/>
          </a:bodyPr>
          <a:lstStyle/>
          <a:p>
            <a:endParaRPr lang="de-DE" dirty="0"/>
          </a:p>
        </p:txBody>
      </p:sp>
      <p:pic>
        <p:nvPicPr>
          <p:cNvPr id="13" name="Grafik 257"/>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8786" y="1952149"/>
            <a:ext cx="4536328" cy="3191351"/>
          </a:xfrm>
          <a:prstGeom prst="rect">
            <a:avLst/>
          </a:prstGeom>
          <a:noFill/>
        </p:spPr>
      </p:pic>
      <p:pic>
        <p:nvPicPr>
          <p:cNvPr id="11" name="Bild 10"/>
          <p:cNvPicPr>
            <a:picLocks noChangeAspect="1"/>
          </p:cNvPicPr>
          <p:nvPr/>
        </p:nvPicPr>
        <p:blipFill>
          <a:blip r:embed="rId5"/>
          <a:stretch>
            <a:fillRect/>
          </a:stretch>
        </p:blipFill>
        <p:spPr>
          <a:xfrm>
            <a:off x="2077143" y="2632272"/>
            <a:ext cx="9993029" cy="286144"/>
          </a:xfrm>
          <a:prstGeom prst="rect">
            <a:avLst/>
          </a:prstGeom>
        </p:spPr>
      </p:pic>
      <p:pic>
        <p:nvPicPr>
          <p:cNvPr id="15" name="Bild 14"/>
          <p:cNvPicPr>
            <a:picLocks noChangeAspect="1"/>
          </p:cNvPicPr>
          <p:nvPr/>
        </p:nvPicPr>
        <p:blipFill>
          <a:blip r:embed="rId6"/>
          <a:stretch>
            <a:fillRect/>
          </a:stretch>
        </p:blipFill>
        <p:spPr>
          <a:xfrm>
            <a:off x="2288803" y="3141067"/>
            <a:ext cx="9287268" cy="265935"/>
          </a:xfrm>
          <a:prstGeom prst="rect">
            <a:avLst/>
          </a:prstGeom>
        </p:spPr>
      </p:pic>
      <p:sp>
        <p:nvSpPr>
          <p:cNvPr id="12" name="Footer Placeholder 4">
            <a:extLst>
              <a:ext uri="{FF2B5EF4-FFF2-40B4-BE49-F238E27FC236}">
                <a16:creationId xmlns:a16="http://schemas.microsoft.com/office/drawing/2014/main" id="{DD087C2D-5F8A-476B-AFDD-5AD7F5FE6C69}"/>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dirty="0"/>
              <a:t>Busse von </a:t>
            </a:r>
            <a:r>
              <a:rPr lang="de-DE" dirty="0" err="1"/>
              <a:t>Colbe</a:t>
            </a:r>
            <a:r>
              <a:rPr lang="de-DE" dirty="0"/>
              <a:t> / Witte: Investitionstheorie und Investitionsrechnung</a:t>
            </a:r>
            <a:endParaRPr lang="en-US" dirty="0"/>
          </a:p>
        </p:txBody>
      </p:sp>
    </p:spTree>
    <p:extLst>
      <p:ext uri="{BB962C8B-B14F-4D97-AF65-F5344CB8AC3E}">
        <p14:creationId xmlns:p14="http://schemas.microsoft.com/office/powerpoint/2010/main" val="4136269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4</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5.1 Problemstellung: Unsicherheit vs. Risiko</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17" name="Rechteck 16"/>
          <p:cNvSpPr/>
          <p:nvPr/>
        </p:nvSpPr>
        <p:spPr>
          <a:xfrm>
            <a:off x="547841" y="1325962"/>
            <a:ext cx="1506533" cy="67979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600" b="1" dirty="0"/>
              <a:t>Unsicherheit</a:t>
            </a:r>
          </a:p>
        </p:txBody>
      </p:sp>
      <p:sp>
        <p:nvSpPr>
          <p:cNvPr id="20" name="Rechteck 19"/>
          <p:cNvSpPr/>
          <p:nvPr/>
        </p:nvSpPr>
        <p:spPr>
          <a:xfrm>
            <a:off x="5593955" y="1325962"/>
            <a:ext cx="1506533" cy="67979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600" b="1" dirty="0"/>
              <a:t>Risiko</a:t>
            </a:r>
          </a:p>
        </p:txBody>
      </p:sp>
      <p:sp>
        <p:nvSpPr>
          <p:cNvPr id="21" name="Rechteck 20"/>
          <p:cNvSpPr/>
          <p:nvPr/>
        </p:nvSpPr>
        <p:spPr>
          <a:xfrm>
            <a:off x="438115" y="2604586"/>
            <a:ext cx="1730418" cy="118413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400" dirty="0"/>
              <a:t>keinerlei Kenntnisse über Eintrittswahr-</a:t>
            </a:r>
            <a:r>
              <a:rPr lang="de-DE" sz="1400" dirty="0" err="1"/>
              <a:t>scheinlichkeiten</a:t>
            </a:r>
            <a:endParaRPr lang="de-DE" sz="1400" dirty="0"/>
          </a:p>
        </p:txBody>
      </p:sp>
      <p:sp>
        <p:nvSpPr>
          <p:cNvPr id="22" name="Rechteck 21"/>
          <p:cNvSpPr/>
          <p:nvPr/>
        </p:nvSpPr>
        <p:spPr>
          <a:xfrm>
            <a:off x="4404446" y="2287990"/>
            <a:ext cx="1730418" cy="118413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400" dirty="0"/>
              <a:t>Zuordnung expliziter Eintrittswahr-</a:t>
            </a:r>
            <a:r>
              <a:rPr lang="de-DE" sz="1400" dirty="0" err="1"/>
              <a:t>scheinlichkeiten</a:t>
            </a:r>
            <a:endParaRPr lang="de-DE" sz="1400" dirty="0"/>
          </a:p>
        </p:txBody>
      </p:sp>
      <p:sp>
        <p:nvSpPr>
          <p:cNvPr id="23" name="Rechteck 22"/>
          <p:cNvSpPr/>
          <p:nvPr/>
        </p:nvSpPr>
        <p:spPr>
          <a:xfrm>
            <a:off x="435899" y="4280615"/>
            <a:ext cx="1730418" cy="69224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400" dirty="0"/>
              <a:t>Spieltheorie</a:t>
            </a:r>
          </a:p>
        </p:txBody>
      </p:sp>
      <p:sp>
        <p:nvSpPr>
          <p:cNvPr id="24" name="Rechteck 23"/>
          <p:cNvSpPr/>
          <p:nvPr/>
        </p:nvSpPr>
        <p:spPr>
          <a:xfrm>
            <a:off x="6678591" y="2287990"/>
            <a:ext cx="1730418" cy="118413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400" dirty="0"/>
              <a:t>Sicherheits-äquivalente</a:t>
            </a:r>
          </a:p>
        </p:txBody>
      </p:sp>
      <p:sp>
        <p:nvSpPr>
          <p:cNvPr id="25" name="Rechteck 24"/>
          <p:cNvSpPr/>
          <p:nvPr/>
        </p:nvSpPr>
        <p:spPr>
          <a:xfrm>
            <a:off x="3263834" y="3788725"/>
            <a:ext cx="1730418" cy="118413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400" dirty="0"/>
              <a:t>objektive Wahrscheinlich-</a:t>
            </a:r>
            <a:r>
              <a:rPr lang="de-DE" sz="1400" dirty="0" err="1"/>
              <a:t>keiten</a:t>
            </a:r>
            <a:endParaRPr lang="de-DE" sz="1400" dirty="0"/>
          </a:p>
        </p:txBody>
      </p:sp>
      <p:sp>
        <p:nvSpPr>
          <p:cNvPr id="26" name="Rechteck 25"/>
          <p:cNvSpPr/>
          <p:nvPr/>
        </p:nvSpPr>
        <p:spPr>
          <a:xfrm>
            <a:off x="5593955" y="3788725"/>
            <a:ext cx="1730418" cy="118413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400" dirty="0"/>
              <a:t>subjektive Wahrscheinlich-</a:t>
            </a:r>
            <a:r>
              <a:rPr lang="de-DE" sz="1400" dirty="0" err="1"/>
              <a:t>keiten</a:t>
            </a:r>
            <a:endParaRPr lang="de-DE" sz="1400" dirty="0"/>
          </a:p>
        </p:txBody>
      </p:sp>
      <p:cxnSp>
        <p:nvCxnSpPr>
          <p:cNvPr id="4" name="Gerade Verbindung 3"/>
          <p:cNvCxnSpPr>
            <a:stCxn id="17" idx="2"/>
            <a:endCxn id="21" idx="0"/>
          </p:cNvCxnSpPr>
          <p:nvPr/>
        </p:nvCxnSpPr>
        <p:spPr>
          <a:xfrm>
            <a:off x="1301108" y="2005752"/>
            <a:ext cx="2216" cy="5988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Gerade Verbindung 9"/>
          <p:cNvCxnSpPr>
            <a:stCxn id="21" idx="2"/>
            <a:endCxn id="23" idx="0"/>
          </p:cNvCxnSpPr>
          <p:nvPr/>
        </p:nvCxnSpPr>
        <p:spPr>
          <a:xfrm flipH="1">
            <a:off x="1301108" y="3788725"/>
            <a:ext cx="2216" cy="49189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Gerade Verbindung 11"/>
          <p:cNvCxnSpPr>
            <a:stCxn id="20" idx="2"/>
            <a:endCxn id="22" idx="0"/>
          </p:cNvCxnSpPr>
          <p:nvPr/>
        </p:nvCxnSpPr>
        <p:spPr>
          <a:xfrm flipH="1">
            <a:off x="5269655" y="2005752"/>
            <a:ext cx="1077567" cy="2822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Gerade Verbindung 13"/>
          <p:cNvCxnSpPr>
            <a:stCxn id="20" idx="2"/>
            <a:endCxn id="24" idx="0"/>
          </p:cNvCxnSpPr>
          <p:nvPr/>
        </p:nvCxnSpPr>
        <p:spPr>
          <a:xfrm>
            <a:off x="6347222" y="2005752"/>
            <a:ext cx="1196578" cy="2822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Gerade Verbindung 15"/>
          <p:cNvCxnSpPr>
            <a:stCxn id="22" idx="2"/>
            <a:endCxn id="25" idx="0"/>
          </p:cNvCxnSpPr>
          <p:nvPr/>
        </p:nvCxnSpPr>
        <p:spPr>
          <a:xfrm flipH="1">
            <a:off x="4129043" y="3472129"/>
            <a:ext cx="1140612" cy="31659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Gerade Verbindung 18"/>
          <p:cNvCxnSpPr>
            <a:stCxn id="22" idx="2"/>
            <a:endCxn id="26" idx="0"/>
          </p:cNvCxnSpPr>
          <p:nvPr/>
        </p:nvCxnSpPr>
        <p:spPr>
          <a:xfrm>
            <a:off x="5269655" y="3472129"/>
            <a:ext cx="1189509" cy="31659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p:nvCxnSpPr>
        <p:spPr>
          <a:xfrm flipH="1">
            <a:off x="2692784" y="1143000"/>
            <a:ext cx="35277" cy="3829864"/>
          </a:xfrm>
          <a:prstGeom prst="line">
            <a:avLst/>
          </a:prstGeom>
          <a:ln>
            <a:solidFill>
              <a:srgbClr val="292934"/>
            </a:solidFill>
            <a:prstDash val="sysDash"/>
          </a:ln>
        </p:spPr>
        <p:style>
          <a:lnRef idx="2">
            <a:schemeClr val="accent1"/>
          </a:lnRef>
          <a:fillRef idx="0">
            <a:schemeClr val="accent1"/>
          </a:fillRef>
          <a:effectRef idx="1">
            <a:schemeClr val="accent1"/>
          </a:effectRef>
          <a:fontRef idx="minor">
            <a:schemeClr val="tx1"/>
          </a:fontRef>
        </p:style>
      </p:cxnSp>
      <p:sp>
        <p:nvSpPr>
          <p:cNvPr id="27" name="Footer Placeholder 4">
            <a:extLst>
              <a:ext uri="{FF2B5EF4-FFF2-40B4-BE49-F238E27FC236}">
                <a16:creationId xmlns:a16="http://schemas.microsoft.com/office/drawing/2014/main" id="{5823444C-C9D7-4C06-AFE7-4505A093A4D8}"/>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2759787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40</a:t>
            </a:fld>
            <a:endParaRPr lang="en-US"/>
          </a:p>
        </p:txBody>
      </p:sp>
      <p:sp>
        <p:nvSpPr>
          <p:cNvPr id="8" name="Titel 1"/>
          <p:cNvSpPr>
            <a:spLocks noGrp="1"/>
          </p:cNvSpPr>
          <p:nvPr>
            <p:ph type="title"/>
          </p:nvPr>
        </p:nvSpPr>
        <p:spPr>
          <a:xfrm>
            <a:off x="457200" y="400050"/>
            <a:ext cx="9255636" cy="742950"/>
          </a:xfrm>
        </p:spPr>
        <p:txBody>
          <a:bodyPr>
            <a:normAutofit/>
          </a:bodyPr>
          <a:lstStyle/>
          <a:p>
            <a:r>
              <a:rPr lang="de-DE" sz="2000" dirty="0"/>
              <a:t>5.5 Erwartungswerte, Streuungen und Risikonutzen als Entscheidungskriterien</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8286077" cy="646331"/>
          </a:xfrm>
          <a:prstGeom prst="rect">
            <a:avLst/>
          </a:prstGeom>
          <a:noFill/>
        </p:spPr>
        <p:txBody>
          <a:bodyPr wrap="square" rtlCol="0">
            <a:spAutoFit/>
          </a:bodyPr>
          <a:lstStyle/>
          <a:p>
            <a:r>
              <a:rPr lang="de-DE" dirty="0"/>
              <a:t>5.5.2 Kapitalerwartungswert und Streuung der Kapitalwerte als kombiniertes Entscheidungskriterium</a:t>
            </a:r>
          </a:p>
        </p:txBody>
      </p:sp>
      <p:sp>
        <p:nvSpPr>
          <p:cNvPr id="5" name="Textfeld 4"/>
          <p:cNvSpPr txBox="1"/>
          <p:nvPr/>
        </p:nvSpPr>
        <p:spPr>
          <a:xfrm>
            <a:off x="457200" y="1613595"/>
            <a:ext cx="4483219" cy="338554"/>
          </a:xfrm>
          <a:prstGeom prst="rect">
            <a:avLst/>
          </a:prstGeom>
          <a:noFill/>
        </p:spPr>
        <p:txBody>
          <a:bodyPr wrap="none" rtlCol="0">
            <a:spAutoFit/>
          </a:bodyPr>
          <a:lstStyle/>
          <a:p>
            <a:r>
              <a:rPr lang="de-DE" sz="1600" b="1" u="sng" dirty="0"/>
              <a:t>Indifferenzkurven – Risikofreudiger Investor</a:t>
            </a:r>
          </a:p>
        </p:txBody>
      </p:sp>
      <p:sp>
        <p:nvSpPr>
          <p:cNvPr id="4" name="Textfeld 3"/>
          <p:cNvSpPr txBox="1"/>
          <p:nvPr/>
        </p:nvSpPr>
        <p:spPr>
          <a:xfrm>
            <a:off x="5738334" y="2904703"/>
            <a:ext cx="184666" cy="369332"/>
          </a:xfrm>
          <a:prstGeom prst="rect">
            <a:avLst/>
          </a:prstGeom>
          <a:noFill/>
        </p:spPr>
        <p:txBody>
          <a:bodyPr wrap="none" rtlCol="0">
            <a:spAutoFit/>
          </a:bodyPr>
          <a:lstStyle/>
          <a:p>
            <a:endParaRPr lang="de-DE" dirty="0"/>
          </a:p>
        </p:txBody>
      </p:sp>
      <p:pic>
        <p:nvPicPr>
          <p:cNvPr id="14" name="Grafik 258"/>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5609" y="1952149"/>
            <a:ext cx="4478951" cy="3191351"/>
          </a:xfrm>
          <a:prstGeom prst="rect">
            <a:avLst/>
          </a:prstGeom>
          <a:noFill/>
        </p:spPr>
      </p:pic>
      <p:pic>
        <p:nvPicPr>
          <p:cNvPr id="10" name="Bild 9"/>
          <p:cNvPicPr>
            <a:picLocks noChangeAspect="1"/>
          </p:cNvPicPr>
          <p:nvPr/>
        </p:nvPicPr>
        <p:blipFill>
          <a:blip r:embed="rId5"/>
          <a:stretch>
            <a:fillRect/>
          </a:stretch>
        </p:blipFill>
        <p:spPr>
          <a:xfrm>
            <a:off x="2547285" y="2904703"/>
            <a:ext cx="9993029" cy="286144"/>
          </a:xfrm>
          <a:prstGeom prst="rect">
            <a:avLst/>
          </a:prstGeom>
        </p:spPr>
      </p:pic>
      <p:pic>
        <p:nvPicPr>
          <p:cNvPr id="16" name="Bild 15"/>
          <p:cNvPicPr>
            <a:picLocks noChangeAspect="1"/>
          </p:cNvPicPr>
          <p:nvPr/>
        </p:nvPicPr>
        <p:blipFill>
          <a:blip r:embed="rId6"/>
          <a:stretch>
            <a:fillRect/>
          </a:stretch>
        </p:blipFill>
        <p:spPr>
          <a:xfrm>
            <a:off x="2735870" y="3359435"/>
            <a:ext cx="9338361" cy="267398"/>
          </a:xfrm>
          <a:prstGeom prst="rect">
            <a:avLst/>
          </a:prstGeom>
        </p:spPr>
      </p:pic>
      <p:sp>
        <p:nvSpPr>
          <p:cNvPr id="11" name="Footer Placeholder 4">
            <a:extLst>
              <a:ext uri="{FF2B5EF4-FFF2-40B4-BE49-F238E27FC236}">
                <a16:creationId xmlns:a16="http://schemas.microsoft.com/office/drawing/2014/main" id="{8A104DBF-DAA2-42B1-83B8-58989E6273F5}"/>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33409854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41</a:t>
            </a:fld>
            <a:endParaRPr lang="en-US"/>
          </a:p>
        </p:txBody>
      </p:sp>
      <p:sp>
        <p:nvSpPr>
          <p:cNvPr id="8" name="Titel 1"/>
          <p:cNvSpPr>
            <a:spLocks noGrp="1"/>
          </p:cNvSpPr>
          <p:nvPr>
            <p:ph type="title"/>
          </p:nvPr>
        </p:nvSpPr>
        <p:spPr>
          <a:xfrm>
            <a:off x="457200" y="400050"/>
            <a:ext cx="9255636" cy="742950"/>
          </a:xfrm>
        </p:spPr>
        <p:txBody>
          <a:bodyPr>
            <a:normAutofit/>
          </a:bodyPr>
          <a:lstStyle/>
          <a:p>
            <a:r>
              <a:rPr lang="de-DE" sz="2000" dirty="0"/>
              <a:t>5.5 Erwartungswerte, Streuungen und Risikonutzen als Entscheidungskriterien</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8286077" cy="646331"/>
          </a:xfrm>
          <a:prstGeom prst="rect">
            <a:avLst/>
          </a:prstGeom>
          <a:noFill/>
        </p:spPr>
        <p:txBody>
          <a:bodyPr wrap="square" rtlCol="0">
            <a:spAutoFit/>
          </a:bodyPr>
          <a:lstStyle/>
          <a:p>
            <a:r>
              <a:rPr lang="de-DE" dirty="0"/>
              <a:t>5.5.2 Kapitalerwartungswert und Streuung der Kapitalwerte als kombiniertes Entscheidungskriterium</a:t>
            </a:r>
          </a:p>
        </p:txBody>
      </p:sp>
      <p:sp>
        <p:nvSpPr>
          <p:cNvPr id="4" name="Textfeld 3"/>
          <p:cNvSpPr txBox="1"/>
          <p:nvPr/>
        </p:nvSpPr>
        <p:spPr>
          <a:xfrm>
            <a:off x="5738334" y="2904703"/>
            <a:ext cx="184666" cy="369332"/>
          </a:xfrm>
          <a:prstGeom prst="rect">
            <a:avLst/>
          </a:prstGeom>
          <a:noFill/>
        </p:spPr>
        <p:txBody>
          <a:bodyPr wrap="none" rtlCol="0">
            <a:spAutoFit/>
          </a:bodyPr>
          <a:lstStyle/>
          <a:p>
            <a:endParaRPr lang="de-DE" dirty="0"/>
          </a:p>
        </p:txBody>
      </p:sp>
      <p:sp>
        <p:nvSpPr>
          <p:cNvPr id="13" name="Rechteck 12"/>
          <p:cNvSpPr/>
          <p:nvPr/>
        </p:nvSpPr>
        <p:spPr>
          <a:xfrm>
            <a:off x="7276789" y="1604665"/>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209</a:t>
            </a:r>
          </a:p>
        </p:txBody>
      </p:sp>
      <p:pic>
        <p:nvPicPr>
          <p:cNvPr id="15" name="Grafik 12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2436176"/>
            <a:ext cx="5401310" cy="1499235"/>
          </a:xfrm>
          <a:prstGeom prst="rect">
            <a:avLst/>
          </a:prstGeom>
          <a:noFill/>
          <a:ln>
            <a:noFill/>
          </a:ln>
        </p:spPr>
      </p:pic>
      <p:sp>
        <p:nvSpPr>
          <p:cNvPr id="11" name="Textfeld 10"/>
          <p:cNvSpPr txBox="1"/>
          <p:nvPr/>
        </p:nvSpPr>
        <p:spPr>
          <a:xfrm>
            <a:off x="457200" y="2081508"/>
            <a:ext cx="4796330" cy="307777"/>
          </a:xfrm>
          <a:prstGeom prst="rect">
            <a:avLst/>
          </a:prstGeom>
          <a:noFill/>
        </p:spPr>
        <p:txBody>
          <a:bodyPr wrap="none" rtlCol="0">
            <a:spAutoFit/>
          </a:bodyPr>
          <a:lstStyle/>
          <a:p>
            <a:r>
              <a:rPr lang="de-DE" sz="1400" dirty="0"/>
              <a:t>Für zwei Investitionen wurden die μ / </a:t>
            </a:r>
            <a:r>
              <a:rPr lang="de-DE" sz="1400" dirty="0" err="1"/>
              <a:t>σ</a:t>
            </a:r>
            <a:r>
              <a:rPr lang="de-DE" sz="1400" dirty="0"/>
              <a:t> – Werte errechnet:</a:t>
            </a:r>
          </a:p>
        </p:txBody>
      </p:sp>
      <p:sp>
        <p:nvSpPr>
          <p:cNvPr id="10" name="Footer Placeholder 4">
            <a:extLst>
              <a:ext uri="{FF2B5EF4-FFF2-40B4-BE49-F238E27FC236}">
                <a16:creationId xmlns:a16="http://schemas.microsoft.com/office/drawing/2014/main" id="{7B0FCEE5-F265-4062-B803-CA34DC34948C}"/>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3895959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42</a:t>
            </a:fld>
            <a:endParaRPr lang="en-US"/>
          </a:p>
        </p:txBody>
      </p:sp>
      <p:sp>
        <p:nvSpPr>
          <p:cNvPr id="8" name="Titel 1"/>
          <p:cNvSpPr>
            <a:spLocks noGrp="1"/>
          </p:cNvSpPr>
          <p:nvPr>
            <p:ph type="title"/>
          </p:nvPr>
        </p:nvSpPr>
        <p:spPr>
          <a:xfrm>
            <a:off x="457200" y="400050"/>
            <a:ext cx="9255636" cy="742950"/>
          </a:xfrm>
        </p:spPr>
        <p:txBody>
          <a:bodyPr>
            <a:normAutofit/>
          </a:bodyPr>
          <a:lstStyle/>
          <a:p>
            <a:r>
              <a:rPr lang="de-DE" sz="2000" dirty="0"/>
              <a:t>5.5 Erwartungswerte, Streuungen und Risikonutzen als Entscheidungskriterien</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8286077" cy="646331"/>
          </a:xfrm>
          <a:prstGeom prst="rect">
            <a:avLst/>
          </a:prstGeom>
          <a:noFill/>
        </p:spPr>
        <p:txBody>
          <a:bodyPr wrap="square" rtlCol="0">
            <a:spAutoFit/>
          </a:bodyPr>
          <a:lstStyle/>
          <a:p>
            <a:r>
              <a:rPr lang="de-DE" dirty="0"/>
              <a:t>5.5.2 Kapitalerwartungswert und Streuung der Kapitalwerte als kombiniertes Entscheidungskriterium</a:t>
            </a:r>
          </a:p>
        </p:txBody>
      </p:sp>
      <p:sp>
        <p:nvSpPr>
          <p:cNvPr id="4" name="Textfeld 3"/>
          <p:cNvSpPr txBox="1"/>
          <p:nvPr/>
        </p:nvSpPr>
        <p:spPr>
          <a:xfrm>
            <a:off x="457199" y="1796262"/>
            <a:ext cx="2755858" cy="307777"/>
          </a:xfrm>
          <a:prstGeom prst="rect">
            <a:avLst/>
          </a:prstGeom>
          <a:noFill/>
        </p:spPr>
        <p:txBody>
          <a:bodyPr wrap="none" rtlCol="0">
            <a:spAutoFit/>
          </a:bodyPr>
          <a:lstStyle/>
          <a:p>
            <a:r>
              <a:rPr lang="de-DE" sz="1400" dirty="0"/>
              <a:t>Mögliche Risikoindifferenzkurve:</a:t>
            </a:r>
          </a:p>
        </p:txBody>
      </p:sp>
      <p:sp>
        <p:nvSpPr>
          <p:cNvPr id="13" name="Rechteck 12"/>
          <p:cNvSpPr/>
          <p:nvPr/>
        </p:nvSpPr>
        <p:spPr>
          <a:xfrm>
            <a:off x="7276789" y="1604665"/>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209</a:t>
            </a:r>
          </a:p>
        </p:txBody>
      </p:sp>
      <p:pic>
        <p:nvPicPr>
          <p:cNvPr id="12" name="Grafik 122"/>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199" y="2104039"/>
            <a:ext cx="4704949" cy="2811611"/>
          </a:xfrm>
          <a:prstGeom prst="rect">
            <a:avLst/>
          </a:prstGeom>
          <a:noFill/>
        </p:spPr>
      </p:pic>
      <p:sp>
        <p:nvSpPr>
          <p:cNvPr id="10" name="Footer Placeholder 4">
            <a:extLst>
              <a:ext uri="{FF2B5EF4-FFF2-40B4-BE49-F238E27FC236}">
                <a16:creationId xmlns:a16="http://schemas.microsoft.com/office/drawing/2014/main" id="{2D8C84A6-1346-4A61-A1E7-3A42C3768B08}"/>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382055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43</a:t>
            </a:fld>
            <a:endParaRPr lang="en-US"/>
          </a:p>
        </p:txBody>
      </p:sp>
      <p:sp>
        <p:nvSpPr>
          <p:cNvPr id="8" name="Titel 1"/>
          <p:cNvSpPr>
            <a:spLocks noGrp="1"/>
          </p:cNvSpPr>
          <p:nvPr>
            <p:ph type="title"/>
          </p:nvPr>
        </p:nvSpPr>
        <p:spPr>
          <a:xfrm>
            <a:off x="457200" y="400050"/>
            <a:ext cx="9255636" cy="742950"/>
          </a:xfrm>
        </p:spPr>
        <p:txBody>
          <a:bodyPr>
            <a:normAutofit/>
          </a:bodyPr>
          <a:lstStyle/>
          <a:p>
            <a:r>
              <a:rPr lang="de-DE" sz="2000" dirty="0"/>
              <a:t>5.5 Erwartungswerte, Streuungen und Risikonutzen als Entscheidungskriterien</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8286077" cy="369332"/>
          </a:xfrm>
          <a:prstGeom prst="rect">
            <a:avLst/>
          </a:prstGeom>
          <a:noFill/>
        </p:spPr>
        <p:txBody>
          <a:bodyPr wrap="square" rtlCol="0">
            <a:spAutoFit/>
          </a:bodyPr>
          <a:lstStyle/>
          <a:p>
            <a:r>
              <a:rPr lang="de-DE" dirty="0"/>
              <a:t>5.5.3 Maximierung des Erwartungswertes des Risikonutzens</a:t>
            </a:r>
          </a:p>
        </p:txBody>
      </p:sp>
      <mc:AlternateContent xmlns:mc="http://schemas.openxmlformats.org/markup-compatibility/2006" xmlns:a14="http://schemas.microsoft.com/office/drawing/2010/main">
        <mc:Choice Requires="a14">
          <p:sp>
            <p:nvSpPr>
              <p:cNvPr id="5" name="Rechteck 4"/>
              <p:cNvSpPr/>
              <p:nvPr/>
            </p:nvSpPr>
            <p:spPr>
              <a:xfrm>
                <a:off x="1243985" y="1814920"/>
                <a:ext cx="6124690" cy="5058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de-DE" i="1" smtClean="0">
                              <a:latin typeface="Cambria Math" panose="02040503050406030204" pitchFamily="18" charset="0"/>
                            </a:rPr>
                          </m:ctrlPr>
                        </m:funcPr>
                        <m:fName>
                          <m:limLow>
                            <m:limLowPr>
                              <m:ctrlPr>
                                <a:rPr lang="de-DE" i="1">
                                  <a:latin typeface="Cambria Math" panose="02040503050406030204" pitchFamily="18" charset="0"/>
                                </a:rPr>
                              </m:ctrlPr>
                            </m:limLowPr>
                            <m:e>
                              <m:r>
                                <m:rPr>
                                  <m:sty m:val="p"/>
                                </m:rPr>
                                <a:rPr lang="de-DE">
                                  <a:latin typeface="Cambria Math" panose="02040503050406030204" pitchFamily="18" charset="0"/>
                                </a:rPr>
                                <m:t>max</m:t>
                              </m:r>
                            </m:e>
                            <m:lim>
                              <m:r>
                                <a:rPr lang="de-DE" i="1">
                                  <a:latin typeface="Cambria Math" panose="02040503050406030204" pitchFamily="18" charset="0"/>
                                </a:rPr>
                                <m:t>𝑗</m:t>
                              </m:r>
                            </m:lim>
                          </m:limLow>
                        </m:fName>
                        <m:e>
                          <m:d>
                            <m:dPr>
                              <m:begChr m:val="{"/>
                              <m:endChr m:val="}"/>
                              <m:ctrlPr>
                                <a:rPr lang="de-DE" i="1">
                                  <a:latin typeface="Cambria Math" panose="02040503050406030204" pitchFamily="18" charset="0"/>
                                </a:rPr>
                              </m:ctrlPr>
                            </m:dPr>
                            <m:e>
                              <m:r>
                                <a:rPr lang="de-DE" i="1">
                                  <a:latin typeface="Cambria Math" panose="02040503050406030204" pitchFamily="18" charset="0"/>
                                </a:rPr>
                                <m:t>𝛷</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𝐼</m:t>
                                      </m:r>
                                    </m:e>
                                    <m:sub>
                                      <m:r>
                                        <a:rPr lang="de-DE" i="1">
                                          <a:latin typeface="Cambria Math" panose="02040503050406030204" pitchFamily="18" charset="0"/>
                                        </a:rPr>
                                        <m:t>𝑗</m:t>
                                      </m:r>
                                    </m:sub>
                                  </m:sSub>
                                </m:e>
                              </m:d>
                            </m:e>
                            <m:e>
                              <m:r>
                                <a:rPr lang="de-DE" i="1">
                                  <a:latin typeface="Cambria Math" panose="02040503050406030204" pitchFamily="18" charset="0"/>
                                </a:rPr>
                                <m:t>𝛷</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𝐼</m:t>
                                      </m:r>
                                    </m:e>
                                    <m:sub>
                                      <m:r>
                                        <a:rPr lang="de-DE" i="1">
                                          <a:latin typeface="Cambria Math" panose="02040503050406030204" pitchFamily="18" charset="0"/>
                                        </a:rPr>
                                        <m:t>𝑗</m:t>
                                      </m:r>
                                    </m:sub>
                                  </m:sSub>
                                </m:e>
                              </m:d>
                              <m:r>
                                <a:rPr lang="de-DE" i="0">
                                  <a:latin typeface="Cambria Math" panose="02040503050406030204" pitchFamily="18" charset="0"/>
                                </a:rPr>
                                <m:t>=</m:t>
                              </m:r>
                              <m:r>
                                <a:rPr lang="de-DE" i="1">
                                  <a:latin typeface="Cambria Math" panose="02040503050406030204" pitchFamily="18" charset="0"/>
                                </a:rPr>
                                <m:t>𝐸𝑊</m:t>
                              </m:r>
                              <m:d>
                                <m:dPr>
                                  <m:begChr m:val="["/>
                                  <m:endChr m:val="]"/>
                                  <m:ctrlPr>
                                    <a:rPr lang="de-DE" i="1">
                                      <a:latin typeface="Cambria Math" panose="02040503050406030204" pitchFamily="18" charset="0"/>
                                    </a:rPr>
                                  </m:ctrlPr>
                                </m:dPr>
                                <m:e>
                                  <m:r>
                                    <a:rPr lang="de-DE" i="1">
                                      <a:latin typeface="Cambria Math" panose="02040503050406030204" pitchFamily="18" charset="0"/>
                                    </a:rPr>
                                    <m:t>𝑢</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i="0">
                                              <a:latin typeface="Cambria Math" panose="02040503050406030204" pitchFamily="18" charset="0"/>
                                            </a:rPr>
                                            <m:t>0</m:t>
                                          </m:r>
                                          <m:r>
                                            <a:rPr lang="de-DE" i="1">
                                              <a:latin typeface="Cambria Math" panose="02040503050406030204" pitchFamily="18" charset="0"/>
                                            </a:rPr>
                                            <m:t>𝑗</m:t>
                                          </m:r>
                                        </m:sub>
                                      </m:sSub>
                                    </m:e>
                                  </m:d>
                                </m:e>
                              </m:d>
                              <m:r>
                                <a:rPr lang="de-DE" i="0">
                                  <a:latin typeface="Cambria Math" panose="02040503050406030204" pitchFamily="18" charset="0"/>
                                </a:rPr>
                                <m:t>=</m:t>
                              </m:r>
                              <m:nary>
                                <m:naryPr>
                                  <m:chr m:val="∑"/>
                                  <m:limLoc m:val="undOvr"/>
                                  <m:ctrlPr>
                                    <a:rPr lang="de-DE" i="1">
                                      <a:latin typeface="Cambria Math" panose="02040503050406030204" pitchFamily="18" charset="0"/>
                                    </a:rPr>
                                  </m:ctrlPr>
                                </m:naryPr>
                                <m:sub>
                                  <m:r>
                                    <a:rPr lang="de-DE" i="1">
                                      <a:latin typeface="Cambria Math" panose="02040503050406030204" pitchFamily="18" charset="0"/>
                                    </a:rPr>
                                    <m:t>𝑖</m:t>
                                  </m:r>
                                  <m:r>
                                    <a:rPr lang="de-DE" i="0">
                                      <a:latin typeface="Cambria Math" panose="02040503050406030204" pitchFamily="18" charset="0"/>
                                    </a:rPr>
                                    <m:t>=1</m:t>
                                  </m:r>
                                </m:sub>
                                <m:sup>
                                  <m:r>
                                    <a:rPr lang="de-DE" i="1">
                                      <a:latin typeface="Cambria Math" panose="02040503050406030204" pitchFamily="18" charset="0"/>
                                    </a:rPr>
                                    <m:t>𝑚</m:t>
                                  </m:r>
                                </m:sup>
                                <m:e>
                                  <m:d>
                                    <m:dPr>
                                      <m:begChr m:val=""/>
                                      <m:ctrlPr>
                                        <a:rPr lang="de-DE" i="1">
                                          <a:latin typeface="Cambria Math" panose="02040503050406030204" pitchFamily="18" charset="0"/>
                                        </a:rPr>
                                      </m:ctrlPr>
                                    </m:dPr>
                                    <m:e>
                                      <m:r>
                                        <a:rPr lang="de-DE" i="1">
                                          <a:latin typeface="Cambria Math" panose="02040503050406030204" pitchFamily="18" charset="0"/>
                                        </a:rPr>
                                        <m:t>𝑢</m:t>
                                      </m:r>
                                      <m:r>
                                        <a:rPr lang="de-DE" i="0">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i="0">
                                              <a:latin typeface="Cambria Math" panose="02040503050406030204" pitchFamily="18" charset="0"/>
                                            </a:rPr>
                                            <m:t>0</m:t>
                                          </m:r>
                                          <m:r>
                                            <a:rPr lang="de-DE" i="1">
                                              <a:latin typeface="Cambria Math" panose="02040503050406030204" pitchFamily="18" charset="0"/>
                                            </a:rPr>
                                            <m:t>𝑗𝑖</m:t>
                                          </m:r>
                                        </m:sub>
                                      </m:sSub>
                                      <m:r>
                                        <a:rPr lang="de-DE" i="0">
                                          <a:latin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𝑤</m:t>
                                          </m:r>
                                        </m:e>
                                        <m:sub>
                                          <m:r>
                                            <a:rPr lang="de-DE" i="1">
                                              <a:latin typeface="Cambria Math" panose="02040503050406030204" pitchFamily="18" charset="0"/>
                                            </a:rPr>
                                            <m:t>𝑗𝑖</m:t>
                                          </m:r>
                                        </m:sub>
                                      </m:sSub>
                                      <m:r>
                                        <a:rPr lang="de-DE" i="0">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i="0">
                                              <a:latin typeface="Cambria Math" panose="02040503050406030204" pitchFamily="18" charset="0"/>
                                            </a:rPr>
                                            <m:t>0</m:t>
                                          </m:r>
                                          <m:r>
                                            <a:rPr lang="de-DE" i="1">
                                              <a:latin typeface="Cambria Math" panose="02040503050406030204" pitchFamily="18" charset="0"/>
                                            </a:rPr>
                                            <m:t>𝑗𝑖</m:t>
                                          </m:r>
                                        </m:sub>
                                      </m:sSub>
                                    </m:e>
                                  </m:d>
                                </m:e>
                              </m:nary>
                            </m:e>
                          </m:d>
                          <m:r>
                            <a:rPr lang="de-DE" i="0">
                              <a:latin typeface="Cambria Math" panose="02040503050406030204" pitchFamily="18" charset="0"/>
                            </a:rPr>
                            <m:t> .</m:t>
                          </m:r>
                        </m:e>
                      </m:func>
                    </m:oMath>
                  </m:oMathPara>
                </a14:m>
                <a:endParaRPr lang="de-DE" dirty="0"/>
              </a:p>
            </p:txBody>
          </p:sp>
        </mc:Choice>
        <mc:Fallback xmlns="">
          <p:sp>
            <p:nvSpPr>
              <p:cNvPr id="5" name="Rechteck 4"/>
              <p:cNvSpPr>
                <a:spLocks noRot="1" noChangeAspect="1" noMove="1" noResize="1" noEditPoints="1" noAdjustHandles="1" noChangeArrowheads="1" noChangeShapeType="1" noTextEdit="1"/>
              </p:cNvSpPr>
              <p:nvPr/>
            </p:nvSpPr>
            <p:spPr>
              <a:xfrm>
                <a:off x="1243985" y="1814920"/>
                <a:ext cx="6124690" cy="505844"/>
              </a:xfrm>
              <a:prstGeom prst="rect">
                <a:avLst/>
              </a:prstGeom>
              <a:blipFill>
                <a:blip r:embed="rId4"/>
                <a:stretch>
                  <a:fillRect t="-124096" r="-6866" b="-16506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Rechteck 9"/>
              <p:cNvSpPr/>
              <p:nvPr/>
            </p:nvSpPr>
            <p:spPr>
              <a:xfrm>
                <a:off x="899914" y="2758123"/>
                <a:ext cx="6468761" cy="1644040"/>
              </a:xfrm>
              <a:prstGeom prst="rect">
                <a:avLst/>
              </a:prstGeom>
            </p:spPr>
            <p:txBody>
              <a:bodyPr wrap="square">
                <a:spAutoFit/>
              </a:bodyPr>
              <a:lstStyle/>
              <a:p>
                <a:pPr>
                  <a:lnSpc>
                    <a:spcPts val="1300"/>
                  </a:lnSpc>
                  <a:spcAft>
                    <a:spcPts val="600"/>
                  </a:spcAft>
                </a:pPr>
                <a:r>
                  <a:rPr lang="de-DE" sz="1400" dirty="0">
                    <a:latin typeface="Arial Unicode MS" panose="020B0604020202020204" pitchFamily="34" charset="-128"/>
                    <a:ea typeface="Arial Unicode MS" panose="020B0604020202020204" pitchFamily="34" charset="-128"/>
                    <a:cs typeface="Times New Roman" panose="02020603050405020304" pitchFamily="18" charset="0"/>
                  </a:rPr>
                  <a:t>Kern dieser Entscheidungsregel ist die Risikonutzenfunktion</a:t>
                </a:r>
              </a:p>
              <a:p>
                <a:pPr>
                  <a:lnSpc>
                    <a:spcPts val="1300"/>
                  </a:lnSpc>
                  <a:spcAft>
                    <a:spcPts val="600"/>
                  </a:spcAft>
                </a:pPr>
                <a:r>
                  <a:rPr lang="de-DE" dirty="0">
                    <a:latin typeface="Arial Unicode MS" panose="020B0604020202020204" pitchFamily="34" charset="-128"/>
                    <a:ea typeface="Arial Unicode MS" panose="020B0604020202020204" pitchFamily="34" charset="-128"/>
                    <a:cs typeface="Times New Roman" panose="02020603050405020304" pitchFamily="18" charset="0"/>
                  </a:rPr>
                  <a:t> </a:t>
                </a:r>
              </a:p>
              <a:p>
                <a:pPr>
                  <a:lnSpc>
                    <a:spcPts val="1300"/>
                  </a:lnSpc>
                  <a:spcAft>
                    <a:spcPts val="600"/>
                  </a:spcAft>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ea typeface="Arial Unicode MS" panose="020B0604020202020204" pitchFamily="34" charset="-128"/>
                          <a:cs typeface="Times New Roman" panose="02020603050405020304" pitchFamily="18" charset="0"/>
                        </a:rPr>
                        <m:t>𝑢</m:t>
                      </m:r>
                      <m:d>
                        <m:dPr>
                          <m:ctrlPr>
                            <a:rPr lang="de-DE" i="1">
                              <a:latin typeface="Cambria Math" panose="02040503050406030204" pitchFamily="18" charset="0"/>
                              <a:ea typeface="Arial Unicode MS" panose="020B0604020202020204" pitchFamily="34" charset="-128"/>
                              <a:cs typeface="Times New Roman" panose="02020603050405020304" pitchFamily="18" charset="0"/>
                            </a:rPr>
                          </m:ctrlPr>
                        </m:dPr>
                        <m:e>
                          <m:sSub>
                            <m:sSubPr>
                              <m:ctrlPr>
                                <a:rPr lang="de-DE" i="1">
                                  <a:latin typeface="Cambria Math" panose="02040503050406030204" pitchFamily="18" charset="0"/>
                                  <a:ea typeface="Arial Unicode MS" panose="020B0604020202020204" pitchFamily="34" charset="-128"/>
                                  <a:cs typeface="Times New Roman" panose="02020603050405020304" pitchFamily="18" charset="0"/>
                                </a:rPr>
                              </m:ctrlPr>
                            </m:sSubPr>
                            <m:e>
                              <m:r>
                                <a:rPr lang="de-DE" i="1">
                                  <a:latin typeface="Cambria Math" panose="02040503050406030204" pitchFamily="18" charset="0"/>
                                  <a:ea typeface="Arial Unicode MS" panose="020B0604020202020204" pitchFamily="34" charset="-128"/>
                                  <a:cs typeface="Times New Roman" panose="02020603050405020304" pitchFamily="18" charset="0"/>
                                </a:rPr>
                                <m:t>𝐶</m:t>
                              </m:r>
                            </m:e>
                            <m:sub>
                              <m:r>
                                <a:rPr lang="de-DE">
                                  <a:latin typeface="Cambria Math" panose="02040503050406030204" pitchFamily="18" charset="0"/>
                                  <a:ea typeface="Arial Unicode MS" panose="020B0604020202020204" pitchFamily="34" charset="-128"/>
                                  <a:cs typeface="Times New Roman" panose="02020603050405020304" pitchFamily="18" charset="0"/>
                                </a:rPr>
                                <m:t>0</m:t>
                              </m:r>
                              <m:r>
                                <a:rPr lang="de-DE" i="1">
                                  <a:latin typeface="Cambria Math" panose="02040503050406030204" pitchFamily="18" charset="0"/>
                                  <a:ea typeface="Arial Unicode MS" panose="020B0604020202020204" pitchFamily="34" charset="-128"/>
                                  <a:cs typeface="Times New Roman" panose="02020603050405020304" pitchFamily="18" charset="0"/>
                                </a:rPr>
                                <m:t>𝑗</m:t>
                              </m:r>
                            </m:sub>
                          </m:sSub>
                        </m:e>
                      </m:d>
                      <m:r>
                        <a:rPr lang="de-DE" b="0" i="0" smtClean="0">
                          <a:latin typeface="Cambria Math" panose="02040503050406030204" pitchFamily="18" charset="0"/>
                          <a:ea typeface="Arial Unicode MS" panose="020B0604020202020204" pitchFamily="34" charset="-128"/>
                          <a:cs typeface="Times New Roman" panose="02020603050405020304" pitchFamily="18" charset="0"/>
                        </a:rPr>
                        <m:t>,</m:t>
                      </m:r>
                    </m:oMath>
                  </m:oMathPara>
                </a14:m>
                <a:endParaRPr lang="de-DE" b="0" dirty="0">
                  <a:latin typeface="Arial Unicode MS" panose="020B0604020202020204" pitchFamily="34" charset="-128"/>
                  <a:ea typeface="Arial Unicode MS" panose="020B0604020202020204" pitchFamily="34" charset="-128"/>
                  <a:cs typeface="Times New Roman" panose="02020603050405020304" pitchFamily="18" charset="0"/>
                </a:endParaRPr>
              </a:p>
              <a:p>
                <a:pPr>
                  <a:lnSpc>
                    <a:spcPts val="1300"/>
                  </a:lnSpc>
                  <a:spcAft>
                    <a:spcPts val="600"/>
                  </a:spcAft>
                </a:pPr>
                <a:endParaRPr lang="de-DE" b="0" dirty="0">
                  <a:latin typeface="Arial Unicode MS" panose="020B0604020202020204" pitchFamily="34" charset="-128"/>
                  <a:ea typeface="Arial Unicode MS" panose="020B0604020202020204" pitchFamily="34" charset="-128"/>
                  <a:cs typeface="Times New Roman" panose="02020603050405020304" pitchFamily="18" charset="0"/>
                </a:endParaRPr>
              </a:p>
              <a:p>
                <a:pPr>
                  <a:lnSpc>
                    <a:spcPts val="1300"/>
                  </a:lnSpc>
                  <a:spcAft>
                    <a:spcPts val="600"/>
                  </a:spcAft>
                </a:pPr>
                <a:r>
                  <a:rPr lang="de-DE" sz="1400" b="0" dirty="0">
                    <a:latin typeface="Arial Unicode MS" panose="020B0604020202020204" pitchFamily="34" charset="-128"/>
                    <a:ea typeface="Arial Unicode MS" panose="020B0604020202020204" pitchFamily="34" charset="-128"/>
                    <a:cs typeface="Times New Roman" panose="02020603050405020304" pitchFamily="18" charset="0"/>
                  </a:rPr>
                  <a:t>die auf Bernoulli zurück geht. Es handelt sich um einen Erklärungsansatz für das „Petersburger Spiel“.</a:t>
                </a:r>
              </a:p>
              <a:p>
                <a:pPr>
                  <a:lnSpc>
                    <a:spcPts val="1300"/>
                  </a:lnSpc>
                  <a:spcAft>
                    <a:spcPts val="600"/>
                  </a:spcAft>
                </a:pPr>
                <a:endParaRPr lang="de-DE" dirty="0">
                  <a:latin typeface="Arial Unicode MS" panose="020B0604020202020204" pitchFamily="34" charset="-128"/>
                  <a:ea typeface="Arial Unicode MS" panose="020B0604020202020204" pitchFamily="34" charset="-128"/>
                  <a:cs typeface="Times New Roman" panose="02020603050405020304" pitchFamily="18" charset="0"/>
                </a:endParaRPr>
              </a:p>
            </p:txBody>
          </p:sp>
        </mc:Choice>
        <mc:Fallback xmlns="">
          <p:sp>
            <p:nvSpPr>
              <p:cNvPr id="10" name="Rechteck 9"/>
              <p:cNvSpPr>
                <a:spLocks noRot="1" noChangeAspect="1" noMove="1" noResize="1" noEditPoints="1" noAdjustHandles="1" noChangeArrowheads="1" noChangeShapeType="1" noTextEdit="1"/>
              </p:cNvSpPr>
              <p:nvPr/>
            </p:nvSpPr>
            <p:spPr>
              <a:xfrm>
                <a:off x="899914" y="2758123"/>
                <a:ext cx="6468761" cy="1644040"/>
              </a:xfrm>
              <a:prstGeom prst="rect">
                <a:avLst/>
              </a:prstGeom>
              <a:blipFill>
                <a:blip r:embed="rId5"/>
                <a:stretch>
                  <a:fillRect l="-283" t="-3333"/>
                </a:stretch>
              </a:blipFill>
            </p:spPr>
            <p:txBody>
              <a:bodyPr/>
              <a:lstStyle/>
              <a:p>
                <a:r>
                  <a:rPr lang="de-DE">
                    <a:noFill/>
                  </a:rPr>
                  <a:t> </a:t>
                </a:r>
              </a:p>
            </p:txBody>
          </p:sp>
        </mc:Fallback>
      </mc:AlternateContent>
      <p:sp>
        <p:nvSpPr>
          <p:cNvPr id="11" name="Footer Placeholder 4">
            <a:extLst>
              <a:ext uri="{FF2B5EF4-FFF2-40B4-BE49-F238E27FC236}">
                <a16:creationId xmlns:a16="http://schemas.microsoft.com/office/drawing/2014/main" id="{AE0F77E3-EF91-44B0-BF20-25262B3A7A0B}"/>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3571781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44</a:t>
            </a:fld>
            <a:endParaRPr lang="en-US"/>
          </a:p>
        </p:txBody>
      </p:sp>
      <p:sp>
        <p:nvSpPr>
          <p:cNvPr id="8" name="Titel 1"/>
          <p:cNvSpPr>
            <a:spLocks noGrp="1"/>
          </p:cNvSpPr>
          <p:nvPr>
            <p:ph type="title"/>
          </p:nvPr>
        </p:nvSpPr>
        <p:spPr>
          <a:xfrm>
            <a:off x="457200" y="400050"/>
            <a:ext cx="9255636" cy="742950"/>
          </a:xfrm>
        </p:spPr>
        <p:txBody>
          <a:bodyPr>
            <a:normAutofit/>
          </a:bodyPr>
          <a:lstStyle/>
          <a:p>
            <a:r>
              <a:rPr lang="de-DE" sz="2000" dirty="0"/>
              <a:t>5.5 Erwartungswerte, Streuungen und Risikonutzen als Entscheidungskriterien</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8286077" cy="369332"/>
          </a:xfrm>
          <a:prstGeom prst="rect">
            <a:avLst/>
          </a:prstGeom>
          <a:noFill/>
        </p:spPr>
        <p:txBody>
          <a:bodyPr wrap="square" rtlCol="0">
            <a:spAutoFit/>
          </a:bodyPr>
          <a:lstStyle/>
          <a:p>
            <a:r>
              <a:rPr lang="de-DE" dirty="0"/>
              <a:t>5.5.3 Maximierung des Erwartungswertes des Risikonutzens</a:t>
            </a:r>
          </a:p>
        </p:txBody>
      </p:sp>
      <p:sp>
        <p:nvSpPr>
          <p:cNvPr id="10" name="Rechteck 9"/>
          <p:cNvSpPr/>
          <p:nvPr/>
        </p:nvSpPr>
        <p:spPr>
          <a:xfrm>
            <a:off x="801060" y="1652193"/>
            <a:ext cx="6468761" cy="1233671"/>
          </a:xfrm>
          <a:prstGeom prst="rect">
            <a:avLst/>
          </a:prstGeom>
        </p:spPr>
        <p:txBody>
          <a:bodyPr wrap="square">
            <a:spAutoFit/>
          </a:bodyPr>
          <a:lstStyle/>
          <a:p>
            <a:pPr>
              <a:lnSpc>
                <a:spcPts val="1300"/>
              </a:lnSpc>
              <a:spcAft>
                <a:spcPts val="600"/>
              </a:spcAft>
            </a:pPr>
            <a:r>
              <a:rPr lang="de-DE" sz="1400" dirty="0">
                <a:latin typeface="Arial Unicode MS" panose="020B0604020202020204" pitchFamily="34" charset="-128"/>
                <a:ea typeface="Arial Unicode MS" panose="020B0604020202020204" pitchFamily="34" charset="-128"/>
                <a:cs typeface="Times New Roman" panose="02020603050405020304" pitchFamily="18" charset="0"/>
              </a:rPr>
              <a:t>Exkurs zum Petersburger Spiel</a:t>
            </a:r>
          </a:p>
          <a:p>
            <a:pPr>
              <a:lnSpc>
                <a:spcPts val="1300"/>
              </a:lnSpc>
              <a:spcAft>
                <a:spcPts val="600"/>
              </a:spcAft>
            </a:pPr>
            <a:endParaRPr lang="de-DE" sz="1400" dirty="0">
              <a:latin typeface="Arial Unicode MS" panose="020B0604020202020204" pitchFamily="34" charset="-128"/>
              <a:ea typeface="Arial Unicode MS" panose="020B0604020202020204" pitchFamily="34" charset="-128"/>
              <a:cs typeface="Times New Roman" panose="02020603050405020304" pitchFamily="18" charset="0"/>
            </a:endParaRPr>
          </a:p>
          <a:p>
            <a:pPr>
              <a:lnSpc>
                <a:spcPts val="1300"/>
              </a:lnSpc>
              <a:spcAft>
                <a:spcPts val="600"/>
              </a:spcAft>
            </a:pPr>
            <a:r>
              <a:rPr lang="de-DE" sz="1400" dirty="0">
                <a:latin typeface="Arial Unicode MS" panose="020B0604020202020204" pitchFamily="34" charset="-128"/>
                <a:ea typeface="Arial Unicode MS" panose="020B0604020202020204" pitchFamily="34" charset="-128"/>
                <a:cs typeface="Times New Roman" panose="02020603050405020304" pitchFamily="18" charset="0"/>
              </a:rPr>
              <a:t>Siehe Wikipedia:</a:t>
            </a:r>
          </a:p>
          <a:p>
            <a:pPr>
              <a:lnSpc>
                <a:spcPts val="1300"/>
              </a:lnSpc>
              <a:spcAft>
                <a:spcPts val="600"/>
              </a:spcAft>
            </a:pPr>
            <a:r>
              <a:rPr lang="de-DE" sz="1200" dirty="0">
                <a:latin typeface="Arial Unicode MS" panose="020B0604020202020204" pitchFamily="34" charset="-128"/>
                <a:ea typeface="Arial Unicode MS" panose="020B0604020202020204" pitchFamily="34" charset="-128"/>
                <a:cs typeface="Times New Roman" panose="02020603050405020304" pitchFamily="18" charset="0"/>
                <a:hlinkClick r:id="rId4"/>
              </a:rPr>
              <a:t>https://de.wikipedia.org/w/index.php?title=Sankt-Petersburg-Paradoxon&amp;oldid=160514436</a:t>
            </a:r>
            <a:endParaRPr lang="de-DE" sz="1200" dirty="0">
              <a:latin typeface="Arial Unicode MS" panose="020B0604020202020204" pitchFamily="34" charset="-128"/>
              <a:ea typeface="Arial Unicode MS" panose="020B0604020202020204" pitchFamily="34" charset="-128"/>
              <a:cs typeface="Times New Roman" panose="02020603050405020304" pitchFamily="18" charset="0"/>
            </a:endParaRPr>
          </a:p>
          <a:p>
            <a:pPr>
              <a:lnSpc>
                <a:spcPts val="1300"/>
              </a:lnSpc>
              <a:spcAft>
                <a:spcPts val="600"/>
              </a:spcAft>
            </a:pPr>
            <a:endParaRPr lang="de-DE" dirty="0">
              <a:latin typeface="Arial Unicode MS" panose="020B0604020202020204" pitchFamily="34" charset="-128"/>
              <a:ea typeface="Arial Unicode MS" panose="020B0604020202020204" pitchFamily="34" charset="-128"/>
              <a:cs typeface="Times New Roman" panose="02020603050405020304" pitchFamily="18" charset="0"/>
            </a:endParaRPr>
          </a:p>
        </p:txBody>
      </p:sp>
      <p:sp>
        <p:nvSpPr>
          <p:cNvPr id="7" name="Footer Placeholder 4">
            <a:extLst>
              <a:ext uri="{FF2B5EF4-FFF2-40B4-BE49-F238E27FC236}">
                <a16:creationId xmlns:a16="http://schemas.microsoft.com/office/drawing/2014/main" id="{3BA49280-246B-41C3-8AA1-6AF02FEE4EB9}"/>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132571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45</a:t>
            </a:fld>
            <a:endParaRPr lang="en-US"/>
          </a:p>
        </p:txBody>
      </p:sp>
      <p:sp>
        <p:nvSpPr>
          <p:cNvPr id="8" name="Titel 1"/>
          <p:cNvSpPr>
            <a:spLocks noGrp="1"/>
          </p:cNvSpPr>
          <p:nvPr>
            <p:ph type="title"/>
          </p:nvPr>
        </p:nvSpPr>
        <p:spPr>
          <a:xfrm>
            <a:off x="457200" y="400050"/>
            <a:ext cx="9255636" cy="742950"/>
          </a:xfrm>
        </p:spPr>
        <p:txBody>
          <a:bodyPr>
            <a:normAutofit/>
          </a:bodyPr>
          <a:lstStyle/>
          <a:p>
            <a:r>
              <a:rPr lang="de-DE" sz="2000" dirty="0"/>
              <a:t>5.5 Erwartungswerte, Streuungen und Risikonutzen als Entscheidungskriterien</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8286077" cy="369332"/>
          </a:xfrm>
          <a:prstGeom prst="rect">
            <a:avLst/>
          </a:prstGeom>
          <a:noFill/>
        </p:spPr>
        <p:txBody>
          <a:bodyPr wrap="square" rtlCol="0">
            <a:spAutoFit/>
          </a:bodyPr>
          <a:lstStyle/>
          <a:p>
            <a:r>
              <a:rPr lang="de-DE" dirty="0"/>
              <a:t>5.5.3 Maximierung des Erwartungswertes des Risikonutzens</a:t>
            </a:r>
          </a:p>
        </p:txBody>
      </p:sp>
      <mc:AlternateContent xmlns:mc="http://schemas.openxmlformats.org/markup-compatibility/2006" xmlns:a14="http://schemas.microsoft.com/office/drawing/2010/main">
        <mc:Choice Requires="a14">
          <p:sp>
            <p:nvSpPr>
              <p:cNvPr id="12" name="Rechteck 11"/>
              <p:cNvSpPr/>
              <p:nvPr/>
            </p:nvSpPr>
            <p:spPr>
              <a:xfrm>
                <a:off x="356728" y="1693451"/>
                <a:ext cx="8254312" cy="3439403"/>
              </a:xfrm>
              <a:prstGeom prst="rect">
                <a:avLst/>
              </a:prstGeom>
            </p:spPr>
            <p:txBody>
              <a:bodyPr wrap="square">
                <a:spAutoFit/>
              </a:bodyPr>
              <a:lstStyle/>
              <a:p>
                <a:pPr>
                  <a:lnSpc>
                    <a:spcPts val="1300"/>
                  </a:lnSpc>
                  <a:spcAft>
                    <a:spcPts val="600"/>
                  </a:spcAft>
                </a:pPr>
                <a:r>
                  <a:rPr lang="de-DE" sz="1400" b="1" dirty="0">
                    <a:latin typeface="Arial Unicode MS" panose="020B0604020202020204" pitchFamily="34" charset="-128"/>
                    <a:ea typeface="Arial Unicode MS" panose="020B0604020202020204" pitchFamily="34" charset="-128"/>
                    <a:cs typeface="Times New Roman" panose="02020603050405020304" pitchFamily="18" charset="0"/>
                  </a:rPr>
                  <a:t>Beispiel </a:t>
                </a:r>
              </a:p>
              <a:p>
                <a:pPr>
                  <a:spcAft>
                    <a:spcPts val="600"/>
                  </a:spcAft>
                </a:pPr>
                <a:r>
                  <a:rPr lang="de-DE" sz="1400" dirty="0">
                    <a:latin typeface="Arial Unicode MS" panose="020B0604020202020204" pitchFamily="34" charset="-128"/>
                    <a:ea typeface="Arial Unicode MS" panose="020B0604020202020204" pitchFamily="34" charset="-128"/>
                    <a:cs typeface="Times New Roman" panose="02020603050405020304" pitchFamily="18" charset="0"/>
                  </a:rPr>
                  <a:t>Wenn der Entscheidungsträger z. B. den Kapitalwert </a:t>
                </a:r>
                <a:r>
                  <a:rPr lang="de-DE" sz="1400" i="1" dirty="0">
                    <a:latin typeface="Arial Unicode MS" panose="020B0604020202020204" pitchFamily="34" charset="-128"/>
                    <a:ea typeface="Arial Unicode MS" panose="020B0604020202020204" pitchFamily="34" charset="-128"/>
                    <a:cs typeface="Times New Roman" panose="02020603050405020304" pitchFamily="18" charset="0"/>
                  </a:rPr>
                  <a:t>C</a:t>
                </a:r>
                <a:r>
                  <a:rPr lang="de-DE" sz="1400" baseline="-25000" dirty="0">
                    <a:latin typeface="Arial Unicode MS" panose="020B0604020202020204" pitchFamily="34" charset="-128"/>
                    <a:ea typeface="Arial Unicode MS" panose="020B0604020202020204" pitchFamily="34" charset="-128"/>
                    <a:cs typeface="Times New Roman" panose="02020603050405020304" pitchFamily="18" charset="0"/>
                  </a:rPr>
                  <a:t>0</a:t>
                </a:r>
                <a:r>
                  <a:rPr lang="de-DE" sz="1400" i="1" baseline="-25000" dirty="0">
                    <a:latin typeface="Arial Unicode MS" panose="020B0604020202020204" pitchFamily="34" charset="-128"/>
                    <a:ea typeface="Arial Unicode MS" panose="020B0604020202020204" pitchFamily="34" charset="-128"/>
                    <a:cs typeface="Times New Roman" panose="02020603050405020304" pitchFamily="18" charset="0"/>
                  </a:rPr>
                  <a:t>j9</a:t>
                </a:r>
                <a:r>
                  <a:rPr lang="de-DE" sz="1400" dirty="0">
                    <a:latin typeface="Arial Unicode MS" panose="020B0604020202020204" pitchFamily="34" charset="-128"/>
                    <a:ea typeface="Arial Unicode MS" panose="020B0604020202020204" pitchFamily="34" charset="-128"/>
                    <a:cs typeface="Times New Roman" panose="02020603050405020304" pitchFamily="18" charset="0"/>
                  </a:rPr>
                  <a:t> = 2.452 gleich gut einer Wette schätzt, mit der er mit </a:t>
                </a:r>
                <a:r>
                  <a:rPr lang="de-DE" sz="1400" i="1" dirty="0">
                    <a:latin typeface="Arial Unicode MS" panose="020B0604020202020204" pitchFamily="34" charset="-128"/>
                    <a:ea typeface="Arial Unicode MS" panose="020B0604020202020204" pitchFamily="34" charset="-128"/>
                    <a:cs typeface="Times New Roman" panose="02020603050405020304" pitchFamily="18" charset="0"/>
                  </a:rPr>
                  <a:t>w</a:t>
                </a:r>
                <a:r>
                  <a:rPr lang="de-DE" sz="1400" dirty="0">
                    <a:latin typeface="Arial Unicode MS" panose="020B0604020202020204" pitchFamily="34" charset="-128"/>
                    <a:ea typeface="Arial Unicode MS" panose="020B0604020202020204" pitchFamily="34" charset="-128"/>
                    <a:cs typeface="Times New Roman" panose="02020603050405020304" pitchFamily="18" charset="0"/>
                  </a:rPr>
                  <a:t> = 97,5% einen Kapitalwert von 3.000 und mit (1 - </a:t>
                </a:r>
                <a:r>
                  <a:rPr lang="de-DE" sz="1400" i="1" dirty="0">
                    <a:latin typeface="Arial Unicode MS" panose="020B0604020202020204" pitchFamily="34" charset="-128"/>
                    <a:ea typeface="Arial Unicode MS" panose="020B0604020202020204" pitchFamily="34" charset="-128"/>
                    <a:cs typeface="Times New Roman" panose="02020603050405020304" pitchFamily="18" charset="0"/>
                  </a:rPr>
                  <a:t>w</a:t>
                </a:r>
                <a:r>
                  <a:rPr lang="de-DE" sz="1400" dirty="0">
                    <a:latin typeface="Arial Unicode MS" panose="020B0604020202020204" pitchFamily="34" charset="-128"/>
                    <a:ea typeface="Arial Unicode MS" panose="020B0604020202020204" pitchFamily="34" charset="-128"/>
                    <a:cs typeface="Times New Roman" panose="02020603050405020304" pitchFamily="18" charset="0"/>
                  </a:rPr>
                  <a:t>) = 2,5% einem Kapitalwert von 0 erreicht, gilt:</a:t>
                </a:r>
              </a:p>
              <a:p>
                <a:pPr>
                  <a:lnSpc>
                    <a:spcPts val="1300"/>
                  </a:lnSpc>
                  <a:spcAft>
                    <a:spcPts val="600"/>
                  </a:spcAft>
                </a:pPr>
                <a14:m>
                  <m:oMathPara xmlns:m="http://schemas.openxmlformats.org/officeDocument/2006/math">
                    <m:oMathParaPr>
                      <m:jc m:val="centerGroup"/>
                    </m:oMathParaPr>
                    <m:oMath xmlns:m="http://schemas.openxmlformats.org/officeDocument/2006/math">
                      <m:r>
                        <a:rPr lang="de-DE" sz="1400" i="1">
                          <a:latin typeface="Cambria Math" panose="02040503050406030204" pitchFamily="18" charset="0"/>
                          <a:ea typeface="Arial Unicode MS" panose="020B0604020202020204" pitchFamily="34" charset="-128"/>
                          <a:cs typeface="Times New Roman" panose="02020603050405020304" pitchFamily="18" charset="0"/>
                        </a:rPr>
                        <m:t>𝑤</m:t>
                      </m:r>
                      <m:r>
                        <a:rPr lang="de-DE" sz="1400" i="1">
                          <a:latin typeface="Cambria Math" panose="02040503050406030204" pitchFamily="18" charset="0"/>
                          <a:ea typeface="Arial Unicode MS" panose="020B0604020202020204" pitchFamily="34" charset="-128"/>
                          <a:cs typeface="Times New Roman" panose="02020603050405020304" pitchFamily="18" charset="0"/>
                        </a:rPr>
                        <m:t>⋅3.000+</m:t>
                      </m:r>
                      <m:d>
                        <m:dPr>
                          <m:ctrlPr>
                            <a:rPr lang="de-DE" sz="1400" i="1">
                              <a:latin typeface="Cambria Math" panose="02040503050406030204" pitchFamily="18" charset="0"/>
                              <a:ea typeface="Arial Unicode MS" panose="020B0604020202020204" pitchFamily="34" charset="-128"/>
                              <a:cs typeface="Times New Roman" panose="02020603050405020304" pitchFamily="18" charset="0"/>
                            </a:rPr>
                          </m:ctrlPr>
                        </m:dPr>
                        <m:e>
                          <m:r>
                            <a:rPr lang="de-DE" sz="1400" i="1">
                              <a:latin typeface="Cambria Math" panose="02040503050406030204" pitchFamily="18" charset="0"/>
                              <a:ea typeface="Arial Unicode MS" panose="020B0604020202020204" pitchFamily="34" charset="-128"/>
                              <a:cs typeface="Times New Roman" panose="02020603050405020304" pitchFamily="18" charset="0"/>
                            </a:rPr>
                            <m:t>1−</m:t>
                          </m:r>
                          <m:r>
                            <a:rPr lang="de-DE" sz="1400" i="1">
                              <a:latin typeface="Cambria Math" panose="02040503050406030204" pitchFamily="18" charset="0"/>
                              <a:ea typeface="Arial Unicode MS" panose="020B0604020202020204" pitchFamily="34" charset="-128"/>
                              <a:cs typeface="Times New Roman" panose="02020603050405020304" pitchFamily="18" charset="0"/>
                            </a:rPr>
                            <m:t>𝑤</m:t>
                          </m:r>
                        </m:e>
                      </m:d>
                      <m:r>
                        <a:rPr lang="de-DE" sz="1400" i="1">
                          <a:latin typeface="Cambria Math" panose="02040503050406030204" pitchFamily="18" charset="0"/>
                          <a:ea typeface="Arial Unicode MS" panose="020B0604020202020204" pitchFamily="34" charset="-128"/>
                          <a:cs typeface="Times New Roman" panose="02020603050405020304" pitchFamily="18" charset="0"/>
                        </a:rPr>
                        <m:t>⋅0 </m:t>
                      </m:r>
                      <m:r>
                        <a:rPr lang="de-DE" sz="1400">
                          <a:latin typeface="Cambria Math" panose="02040503050406030204" pitchFamily="18" charset="0"/>
                          <a:ea typeface="Arial Unicode MS" panose="020B0604020202020204" pitchFamily="34" charset="-128"/>
                          <a:cs typeface="Arial Unicode MS" panose="020B0604020202020204" pitchFamily="34" charset="-128"/>
                        </a:rPr>
                        <m:t>~ </m:t>
                      </m:r>
                      <m:sSub>
                        <m:sSubPr>
                          <m:ctrlPr>
                            <a:rPr lang="de-DE" sz="1400" i="1">
                              <a:latin typeface="Cambria Math" panose="02040503050406030204" pitchFamily="18" charset="0"/>
                              <a:ea typeface="Arial Unicode MS" panose="020B0604020202020204" pitchFamily="34" charset="-128"/>
                              <a:cs typeface="Times New Roman" panose="02020603050405020304" pitchFamily="18" charset="0"/>
                            </a:rPr>
                          </m:ctrlPr>
                        </m:sSubPr>
                        <m:e>
                          <m:r>
                            <a:rPr lang="de-DE" sz="1400" i="1">
                              <a:latin typeface="Cambria Math" panose="02040503050406030204" pitchFamily="18" charset="0"/>
                              <a:ea typeface="Arial Unicode MS" panose="020B0604020202020204" pitchFamily="34" charset="-128"/>
                              <a:cs typeface="Times New Roman" panose="02020603050405020304" pitchFamily="18" charset="0"/>
                            </a:rPr>
                            <m:t>𝐶</m:t>
                          </m:r>
                        </m:e>
                        <m:sub>
                          <m:r>
                            <a:rPr lang="de-DE" sz="1400" i="1">
                              <a:latin typeface="Cambria Math" panose="02040503050406030204" pitchFamily="18" charset="0"/>
                              <a:ea typeface="Arial Unicode MS" panose="020B0604020202020204" pitchFamily="34" charset="-128"/>
                              <a:cs typeface="Times New Roman" panose="02020603050405020304" pitchFamily="18" charset="0"/>
                            </a:rPr>
                            <m:t>0</m:t>
                          </m:r>
                          <m:r>
                            <a:rPr lang="de-DE" sz="1400" i="1">
                              <a:latin typeface="Cambria Math" panose="02040503050406030204" pitchFamily="18" charset="0"/>
                              <a:ea typeface="Arial Unicode MS" panose="020B0604020202020204" pitchFamily="34" charset="-128"/>
                              <a:cs typeface="Times New Roman" panose="02020603050405020304" pitchFamily="18" charset="0"/>
                            </a:rPr>
                            <m:t>𝑗</m:t>
                          </m:r>
                          <m:r>
                            <a:rPr lang="de-DE" sz="1400" i="1">
                              <a:latin typeface="Cambria Math" panose="02040503050406030204" pitchFamily="18" charset="0"/>
                              <a:ea typeface="Arial Unicode MS" panose="020B0604020202020204" pitchFamily="34" charset="-128"/>
                              <a:cs typeface="Times New Roman" panose="02020603050405020304" pitchFamily="18" charset="0"/>
                            </a:rPr>
                            <m:t>9</m:t>
                          </m:r>
                        </m:sub>
                      </m:sSub>
                    </m:oMath>
                  </m:oMathPara>
                </a14:m>
                <a:endParaRPr lang="de-DE" sz="1400" dirty="0">
                  <a:latin typeface="Arial Unicode MS" panose="020B0604020202020204" pitchFamily="34" charset="-128"/>
                  <a:ea typeface="Arial Unicode MS" panose="020B0604020202020204" pitchFamily="34" charset="-128"/>
                  <a:cs typeface="Times New Roman" panose="02020603050405020304" pitchFamily="18" charset="0"/>
                </a:endParaRPr>
              </a:p>
              <a:p>
                <a:pPr>
                  <a:lnSpc>
                    <a:spcPts val="1300"/>
                  </a:lnSpc>
                  <a:spcAft>
                    <a:spcPts val="600"/>
                  </a:spcAft>
                </a:pPr>
                <a14:m>
                  <m:oMathPara xmlns:m="http://schemas.openxmlformats.org/officeDocument/2006/math">
                    <m:oMathParaPr>
                      <m:jc m:val="centerGroup"/>
                    </m:oMathParaPr>
                    <m:oMath xmlns:m="http://schemas.openxmlformats.org/officeDocument/2006/math">
                      <m:r>
                        <a:rPr lang="de-DE" sz="1400" i="1">
                          <a:latin typeface="Cambria Math" panose="02040503050406030204" pitchFamily="18" charset="0"/>
                          <a:ea typeface="Arial Unicode MS" panose="020B0604020202020204" pitchFamily="34" charset="-128"/>
                          <a:cs typeface="Times New Roman" panose="02020603050405020304" pitchFamily="18" charset="0"/>
                        </a:rPr>
                        <m:t>0,975⋅3.000+0,025⋅0=2.925 </m:t>
                      </m:r>
                      <m:r>
                        <a:rPr lang="de-DE" sz="1400">
                          <a:latin typeface="Cambria Math" panose="02040503050406030204" pitchFamily="18" charset="0"/>
                          <a:ea typeface="Arial Unicode MS" panose="020B0604020202020204" pitchFamily="34" charset="-128"/>
                          <a:cs typeface="Arial Unicode MS" panose="020B0604020202020204" pitchFamily="34" charset="-128"/>
                        </a:rPr>
                        <m:t>~ 2.452</m:t>
                      </m:r>
                    </m:oMath>
                  </m:oMathPara>
                </a14:m>
                <a:endParaRPr lang="de-DE" sz="1400" dirty="0">
                  <a:latin typeface="Arial Unicode MS" panose="020B0604020202020204" pitchFamily="34" charset="-128"/>
                  <a:ea typeface="Arial Unicode MS" panose="020B0604020202020204" pitchFamily="34" charset="-128"/>
                  <a:cs typeface="Times New Roman" panose="02020603050405020304" pitchFamily="18" charset="0"/>
                </a:endParaRPr>
              </a:p>
              <a:p>
                <a:pPr>
                  <a:lnSpc>
                    <a:spcPts val="1300"/>
                  </a:lnSpc>
                  <a:spcAft>
                    <a:spcPts val="600"/>
                  </a:spcAft>
                </a:pPr>
                <a:r>
                  <a:rPr lang="de-DE" dirty="0">
                    <a:latin typeface="Arial Unicode MS" panose="020B0604020202020204" pitchFamily="34" charset="-128"/>
                    <a:ea typeface="Arial Unicode MS" panose="020B0604020202020204" pitchFamily="34" charset="-128"/>
                    <a:cs typeface="Times New Roman" panose="02020603050405020304" pitchFamily="18" charset="0"/>
                  </a:rPr>
                  <a:t> </a:t>
                </a:r>
              </a:p>
              <a:p>
                <a:pPr>
                  <a:lnSpc>
                    <a:spcPts val="1300"/>
                  </a:lnSpc>
                  <a:spcAft>
                    <a:spcPts val="600"/>
                  </a:spcAft>
                </a:pPr>
                <a:r>
                  <a:rPr lang="de-DE" sz="1400" dirty="0">
                    <a:latin typeface="Arial Unicode MS" panose="020B0604020202020204" pitchFamily="34" charset="-128"/>
                    <a:ea typeface="Arial Unicode MS" panose="020B0604020202020204" pitchFamily="34" charset="-128"/>
                    <a:cs typeface="Times New Roman" panose="02020603050405020304" pitchFamily="18" charset="0"/>
                  </a:rPr>
                  <a:t>Hieraus folgt:</a:t>
                </a:r>
              </a:p>
              <a:p>
                <a:pPr>
                  <a:lnSpc>
                    <a:spcPts val="1300"/>
                  </a:lnSpc>
                  <a:spcAft>
                    <a:spcPts val="600"/>
                  </a:spcAft>
                </a:pPr>
                <a14:m>
                  <m:oMathPara xmlns:m="http://schemas.openxmlformats.org/officeDocument/2006/math">
                    <m:oMathParaPr>
                      <m:jc m:val="centerGroup"/>
                    </m:oMathParaPr>
                    <m:oMath xmlns:m="http://schemas.openxmlformats.org/officeDocument/2006/math">
                      <m:r>
                        <a:rPr lang="de-DE" sz="1400" i="1">
                          <a:latin typeface="Cambria Math" panose="02040503050406030204" pitchFamily="18" charset="0"/>
                          <a:ea typeface="Arial Unicode MS" panose="020B0604020202020204" pitchFamily="34" charset="-128"/>
                          <a:cs typeface="Times New Roman" panose="02020603050405020304" pitchFamily="18" charset="0"/>
                        </a:rPr>
                        <m:t>𝑢</m:t>
                      </m:r>
                      <m:d>
                        <m:dPr>
                          <m:ctrlPr>
                            <a:rPr lang="de-DE" sz="1400" i="1">
                              <a:latin typeface="Cambria Math" panose="02040503050406030204" pitchFamily="18" charset="0"/>
                              <a:ea typeface="Arial Unicode MS" panose="020B0604020202020204" pitchFamily="34" charset="-128"/>
                              <a:cs typeface="Times New Roman" panose="02020603050405020304" pitchFamily="18" charset="0"/>
                            </a:rPr>
                          </m:ctrlPr>
                        </m:dPr>
                        <m:e>
                          <m:sSub>
                            <m:sSubPr>
                              <m:ctrlPr>
                                <a:rPr lang="de-DE" sz="1400" i="1">
                                  <a:latin typeface="Cambria Math" panose="02040503050406030204" pitchFamily="18" charset="0"/>
                                  <a:ea typeface="Arial Unicode MS" panose="020B0604020202020204" pitchFamily="34" charset="-128"/>
                                  <a:cs typeface="Times New Roman" panose="02020603050405020304" pitchFamily="18" charset="0"/>
                                </a:rPr>
                              </m:ctrlPr>
                            </m:sSubPr>
                            <m:e>
                              <m:r>
                                <a:rPr lang="de-DE" sz="1400" i="1">
                                  <a:latin typeface="Cambria Math" panose="02040503050406030204" pitchFamily="18" charset="0"/>
                                  <a:ea typeface="Arial Unicode MS" panose="020B0604020202020204" pitchFamily="34" charset="-128"/>
                                  <a:cs typeface="Times New Roman" panose="02020603050405020304" pitchFamily="18" charset="0"/>
                                </a:rPr>
                                <m:t>𝐶</m:t>
                              </m:r>
                            </m:e>
                            <m:sub>
                              <m:r>
                                <a:rPr lang="de-DE" sz="1400" i="1">
                                  <a:latin typeface="Cambria Math" panose="02040503050406030204" pitchFamily="18" charset="0"/>
                                  <a:ea typeface="Arial Unicode MS" panose="020B0604020202020204" pitchFamily="34" charset="-128"/>
                                  <a:cs typeface="Times New Roman" panose="02020603050405020304" pitchFamily="18" charset="0"/>
                                </a:rPr>
                                <m:t>0</m:t>
                              </m:r>
                              <m:r>
                                <a:rPr lang="de-DE" sz="1400" i="1">
                                  <a:latin typeface="Cambria Math" panose="02040503050406030204" pitchFamily="18" charset="0"/>
                                  <a:ea typeface="Arial Unicode MS" panose="020B0604020202020204" pitchFamily="34" charset="-128"/>
                                  <a:cs typeface="Times New Roman" panose="02020603050405020304" pitchFamily="18" charset="0"/>
                                </a:rPr>
                                <m:t>𝑗𝑖</m:t>
                              </m:r>
                            </m:sub>
                          </m:sSub>
                          <m:r>
                            <a:rPr lang="de-DE" sz="1400" i="1">
                              <a:latin typeface="Cambria Math" panose="02040503050406030204" pitchFamily="18" charset="0"/>
                              <a:ea typeface="Arial Unicode MS" panose="020B0604020202020204" pitchFamily="34" charset="-128"/>
                              <a:cs typeface="Times New Roman" panose="02020603050405020304" pitchFamily="18" charset="0"/>
                            </a:rPr>
                            <m:t>=2.452</m:t>
                          </m:r>
                        </m:e>
                      </m:d>
                      <m:r>
                        <a:rPr lang="de-DE" sz="1400" i="1">
                          <a:latin typeface="Cambria Math" panose="02040503050406030204" pitchFamily="18" charset="0"/>
                          <a:ea typeface="Arial Unicode MS" panose="020B0604020202020204" pitchFamily="34" charset="-128"/>
                          <a:cs typeface="Times New Roman" panose="02020603050405020304" pitchFamily="18" charset="0"/>
                        </a:rPr>
                        <m:t>=0,975 , </m:t>
                      </m:r>
                    </m:oMath>
                  </m:oMathPara>
                </a14:m>
                <a:endParaRPr lang="de-DE" dirty="0">
                  <a:latin typeface="Arial Unicode MS" panose="020B0604020202020204" pitchFamily="34" charset="-128"/>
                  <a:ea typeface="Arial Unicode MS" panose="020B0604020202020204" pitchFamily="34" charset="-128"/>
                  <a:cs typeface="Times New Roman" panose="02020603050405020304" pitchFamily="18" charset="0"/>
                </a:endParaRPr>
              </a:p>
              <a:p>
                <a:pPr>
                  <a:lnSpc>
                    <a:spcPts val="1300"/>
                  </a:lnSpc>
                  <a:spcAft>
                    <a:spcPts val="600"/>
                  </a:spcAft>
                </a:pPr>
                <a:r>
                  <a:rPr lang="de-DE" sz="1400" dirty="0">
                    <a:latin typeface="Arial Unicode MS" panose="020B0604020202020204" pitchFamily="34" charset="-128"/>
                    <a:ea typeface="Arial Unicode MS" panose="020B0604020202020204" pitchFamily="34" charset="-128"/>
                    <a:cs typeface="Times New Roman" panose="02020603050405020304" pitchFamily="18" charset="0"/>
                  </a:rPr>
                  <a:t>da definitionsgemäß</a:t>
                </a:r>
              </a:p>
              <a:p>
                <a:pPr>
                  <a:lnSpc>
                    <a:spcPts val="1300"/>
                  </a:lnSpc>
                  <a:spcAft>
                    <a:spcPts val="600"/>
                  </a:spcAft>
                </a:pPr>
                <a14:m>
                  <m:oMathPara xmlns:m="http://schemas.openxmlformats.org/officeDocument/2006/math">
                    <m:oMathParaPr>
                      <m:jc m:val="centerGroup"/>
                    </m:oMathParaPr>
                    <m:oMath xmlns:m="http://schemas.openxmlformats.org/officeDocument/2006/math">
                      <m:r>
                        <a:rPr lang="de-DE" sz="1400" i="1">
                          <a:latin typeface="Cambria Math" panose="02040503050406030204" pitchFamily="18" charset="0"/>
                          <a:ea typeface="Arial Unicode MS" panose="020B0604020202020204" pitchFamily="34" charset="-128"/>
                          <a:cs typeface="Times New Roman" panose="02020603050405020304" pitchFamily="18" charset="0"/>
                        </a:rPr>
                        <m:t>𝑢</m:t>
                      </m:r>
                      <m:d>
                        <m:dPr>
                          <m:ctrlPr>
                            <a:rPr lang="de-DE" sz="1400" i="1">
                              <a:latin typeface="Cambria Math" panose="02040503050406030204" pitchFamily="18" charset="0"/>
                              <a:ea typeface="Arial Unicode MS" panose="020B0604020202020204" pitchFamily="34" charset="-128"/>
                              <a:cs typeface="Times New Roman" panose="02020603050405020304" pitchFamily="18" charset="0"/>
                            </a:rPr>
                          </m:ctrlPr>
                        </m:dPr>
                        <m:e>
                          <m:sSub>
                            <m:sSubPr>
                              <m:ctrlPr>
                                <a:rPr lang="de-DE" sz="1400" i="1">
                                  <a:latin typeface="Cambria Math" panose="02040503050406030204" pitchFamily="18" charset="0"/>
                                  <a:ea typeface="Arial Unicode MS" panose="020B0604020202020204" pitchFamily="34" charset="-128"/>
                                  <a:cs typeface="Times New Roman" panose="02020603050405020304" pitchFamily="18" charset="0"/>
                                </a:rPr>
                              </m:ctrlPr>
                            </m:sSubPr>
                            <m:e>
                              <m:r>
                                <a:rPr lang="de-DE" sz="1400" i="1">
                                  <a:latin typeface="Cambria Math" panose="02040503050406030204" pitchFamily="18" charset="0"/>
                                  <a:ea typeface="Arial Unicode MS" panose="020B0604020202020204" pitchFamily="34" charset="-128"/>
                                  <a:cs typeface="Times New Roman" panose="02020603050405020304" pitchFamily="18" charset="0"/>
                                </a:rPr>
                                <m:t>𝐶</m:t>
                              </m:r>
                            </m:e>
                            <m:sub>
                              <m:r>
                                <a:rPr lang="de-DE" sz="1400" i="1">
                                  <a:latin typeface="Cambria Math" panose="02040503050406030204" pitchFamily="18" charset="0"/>
                                  <a:ea typeface="Arial Unicode MS" panose="020B0604020202020204" pitchFamily="34" charset="-128"/>
                                  <a:cs typeface="Times New Roman" panose="02020603050405020304" pitchFamily="18" charset="0"/>
                                </a:rPr>
                                <m:t>0</m:t>
                              </m:r>
                              <m:r>
                                <a:rPr lang="de-DE" sz="1400" i="1">
                                  <a:latin typeface="Cambria Math" panose="02040503050406030204" pitchFamily="18" charset="0"/>
                                  <a:ea typeface="Arial Unicode MS" panose="020B0604020202020204" pitchFamily="34" charset="-128"/>
                                  <a:cs typeface="Times New Roman" panose="02020603050405020304" pitchFamily="18" charset="0"/>
                                </a:rPr>
                                <m:t>𝑗𝑖</m:t>
                              </m:r>
                            </m:sub>
                          </m:sSub>
                          <m:r>
                            <a:rPr lang="de-DE" sz="1400" i="1">
                              <a:latin typeface="Cambria Math" panose="02040503050406030204" pitchFamily="18" charset="0"/>
                              <a:ea typeface="Arial Unicode MS" panose="020B0604020202020204" pitchFamily="34" charset="-128"/>
                              <a:cs typeface="Times New Roman" panose="02020603050405020304" pitchFamily="18" charset="0"/>
                            </a:rPr>
                            <m:t>=3.000</m:t>
                          </m:r>
                        </m:e>
                      </m:d>
                      <m:r>
                        <a:rPr lang="de-DE" sz="1400" i="1">
                          <a:latin typeface="Cambria Math" panose="02040503050406030204" pitchFamily="18" charset="0"/>
                          <a:ea typeface="Arial Unicode MS" panose="020B0604020202020204" pitchFamily="34" charset="-128"/>
                          <a:cs typeface="Times New Roman" panose="02020603050405020304" pitchFamily="18" charset="0"/>
                        </a:rPr>
                        <m:t>=1 </m:t>
                      </m:r>
                      <m:r>
                        <m:rPr>
                          <m:sty m:val="p"/>
                        </m:rPr>
                        <a:rPr lang="de-DE" sz="1400">
                          <a:latin typeface="Cambria Math" panose="02040503050406030204" pitchFamily="18" charset="0"/>
                          <a:ea typeface="Arial Unicode MS" panose="020B0604020202020204" pitchFamily="34" charset="-128"/>
                          <a:cs typeface="Times New Roman" panose="02020603050405020304" pitchFamily="18" charset="0"/>
                        </a:rPr>
                        <m:t>und</m:t>
                      </m:r>
                      <m:r>
                        <a:rPr lang="de-DE" sz="1400" i="1">
                          <a:latin typeface="Cambria Math" panose="02040503050406030204" pitchFamily="18" charset="0"/>
                          <a:ea typeface="Arial Unicode MS" panose="020B0604020202020204" pitchFamily="34" charset="-128"/>
                          <a:cs typeface="Times New Roman" panose="02020603050405020304" pitchFamily="18" charset="0"/>
                        </a:rPr>
                        <m:t> </m:t>
                      </m:r>
                      <m:r>
                        <a:rPr lang="de-DE" sz="1400" i="1">
                          <a:latin typeface="Cambria Math" panose="02040503050406030204" pitchFamily="18" charset="0"/>
                          <a:ea typeface="Arial Unicode MS" panose="020B0604020202020204" pitchFamily="34" charset="-128"/>
                          <a:cs typeface="Times New Roman" panose="02020603050405020304" pitchFamily="18" charset="0"/>
                        </a:rPr>
                        <m:t>𝑢</m:t>
                      </m:r>
                      <m:d>
                        <m:dPr>
                          <m:ctrlPr>
                            <a:rPr lang="de-DE" sz="1400" i="1">
                              <a:latin typeface="Cambria Math" panose="02040503050406030204" pitchFamily="18" charset="0"/>
                              <a:ea typeface="Arial Unicode MS" panose="020B0604020202020204" pitchFamily="34" charset="-128"/>
                              <a:cs typeface="Times New Roman" panose="02020603050405020304" pitchFamily="18" charset="0"/>
                            </a:rPr>
                          </m:ctrlPr>
                        </m:dPr>
                        <m:e>
                          <m:sSub>
                            <m:sSubPr>
                              <m:ctrlPr>
                                <a:rPr lang="de-DE" sz="1400" i="1">
                                  <a:latin typeface="Cambria Math" panose="02040503050406030204" pitchFamily="18" charset="0"/>
                                  <a:ea typeface="Arial Unicode MS" panose="020B0604020202020204" pitchFamily="34" charset="-128"/>
                                  <a:cs typeface="Times New Roman" panose="02020603050405020304" pitchFamily="18" charset="0"/>
                                </a:rPr>
                              </m:ctrlPr>
                            </m:sSubPr>
                            <m:e>
                              <m:r>
                                <a:rPr lang="de-DE" sz="1400" i="1">
                                  <a:latin typeface="Cambria Math" panose="02040503050406030204" pitchFamily="18" charset="0"/>
                                  <a:ea typeface="Arial Unicode MS" panose="020B0604020202020204" pitchFamily="34" charset="-128"/>
                                  <a:cs typeface="Times New Roman" panose="02020603050405020304" pitchFamily="18" charset="0"/>
                                </a:rPr>
                                <m:t>𝐶</m:t>
                              </m:r>
                            </m:e>
                            <m:sub>
                              <m:r>
                                <a:rPr lang="de-DE" sz="1400" i="1">
                                  <a:latin typeface="Cambria Math" panose="02040503050406030204" pitchFamily="18" charset="0"/>
                                  <a:ea typeface="Arial Unicode MS" panose="020B0604020202020204" pitchFamily="34" charset="-128"/>
                                  <a:cs typeface="Times New Roman" panose="02020603050405020304" pitchFamily="18" charset="0"/>
                                </a:rPr>
                                <m:t>0</m:t>
                              </m:r>
                              <m:r>
                                <a:rPr lang="de-DE" sz="1400" i="1">
                                  <a:latin typeface="Cambria Math" panose="02040503050406030204" pitchFamily="18" charset="0"/>
                                  <a:ea typeface="Arial Unicode MS" panose="020B0604020202020204" pitchFamily="34" charset="-128"/>
                                  <a:cs typeface="Times New Roman" panose="02020603050405020304" pitchFamily="18" charset="0"/>
                                </a:rPr>
                                <m:t>𝑗𝑖</m:t>
                              </m:r>
                            </m:sub>
                          </m:sSub>
                          <m:r>
                            <a:rPr lang="de-DE" sz="1400" i="1">
                              <a:latin typeface="Cambria Math" panose="02040503050406030204" pitchFamily="18" charset="0"/>
                              <a:ea typeface="Arial Unicode MS" panose="020B0604020202020204" pitchFamily="34" charset="-128"/>
                              <a:cs typeface="Times New Roman" panose="02020603050405020304" pitchFamily="18" charset="0"/>
                            </a:rPr>
                            <m:t>=0</m:t>
                          </m:r>
                        </m:e>
                      </m:d>
                      <m:r>
                        <a:rPr lang="de-DE" sz="1400" i="1">
                          <a:latin typeface="Cambria Math" panose="02040503050406030204" pitchFamily="18" charset="0"/>
                          <a:ea typeface="Arial Unicode MS" panose="020B0604020202020204" pitchFamily="34" charset="-128"/>
                          <a:cs typeface="Times New Roman" panose="02020603050405020304" pitchFamily="18" charset="0"/>
                        </a:rPr>
                        <m:t>=0 </m:t>
                      </m:r>
                    </m:oMath>
                  </m:oMathPara>
                </a14:m>
                <a:endParaRPr lang="de-DE" sz="1400" dirty="0">
                  <a:latin typeface="Arial Unicode MS" panose="020B0604020202020204" pitchFamily="34" charset="-128"/>
                  <a:ea typeface="Arial Unicode MS" panose="020B0604020202020204" pitchFamily="34" charset="-128"/>
                  <a:cs typeface="Times New Roman" panose="02020603050405020304" pitchFamily="18" charset="0"/>
                </a:endParaRPr>
              </a:p>
              <a:p>
                <a:pPr>
                  <a:lnSpc>
                    <a:spcPts val="1300"/>
                  </a:lnSpc>
                  <a:spcAft>
                    <a:spcPts val="600"/>
                  </a:spcAft>
                </a:pPr>
                <a:r>
                  <a:rPr lang="de-DE" sz="1400" dirty="0">
                    <a:latin typeface="Arial Unicode MS" panose="020B0604020202020204" pitchFamily="34" charset="-128"/>
                    <a:ea typeface="Arial Unicode MS" panose="020B0604020202020204" pitchFamily="34" charset="-128"/>
                    <a:cs typeface="Times New Roman" panose="02020603050405020304" pitchFamily="18" charset="0"/>
                  </a:rPr>
                  <a:t> </a:t>
                </a:r>
              </a:p>
              <a:p>
                <a:pPr>
                  <a:spcAft>
                    <a:spcPts val="600"/>
                  </a:spcAft>
                </a:pPr>
                <a:r>
                  <a:rPr lang="de-DE" sz="1400" dirty="0">
                    <a:latin typeface="Arial Unicode MS" panose="020B0604020202020204" pitchFamily="34" charset="-128"/>
                    <a:ea typeface="Arial Unicode MS" panose="020B0604020202020204" pitchFamily="34" charset="-128"/>
                    <a:cs typeface="Times New Roman" panose="02020603050405020304" pitchFamily="18" charset="0"/>
                  </a:rPr>
                  <a:t>beträgt. Analog werden für jeden Entscheidungsträger </a:t>
                </a:r>
                <a:r>
                  <a:rPr lang="de-DE" sz="1400" i="1" dirty="0">
                    <a:latin typeface="Arial Unicode MS" panose="020B0604020202020204" pitchFamily="34" charset="-128"/>
                    <a:ea typeface="Arial Unicode MS" panose="020B0604020202020204" pitchFamily="34" charset="-128"/>
                    <a:cs typeface="Times New Roman" panose="02020603050405020304" pitchFamily="18" charset="0"/>
                  </a:rPr>
                  <a:t>individuell</a:t>
                </a:r>
                <a:r>
                  <a:rPr lang="de-DE" sz="1400" dirty="0">
                    <a:latin typeface="Arial Unicode MS" panose="020B0604020202020204" pitchFamily="34" charset="-128"/>
                    <a:ea typeface="Arial Unicode MS" panose="020B0604020202020204" pitchFamily="34" charset="-128"/>
                    <a:cs typeface="Times New Roman" panose="02020603050405020304" pitchFamily="18" charset="0"/>
                  </a:rPr>
                  <a:t> die Nutzenwerte für alle übrigen </a:t>
                </a:r>
                <a:r>
                  <a:rPr lang="de-DE" sz="1400" i="1" dirty="0">
                    <a:latin typeface="Arial Unicode MS" panose="020B0604020202020204" pitchFamily="34" charset="-128"/>
                    <a:ea typeface="Arial Unicode MS" panose="020B0604020202020204" pitchFamily="34" charset="-128"/>
                    <a:cs typeface="Times New Roman" panose="02020603050405020304" pitchFamily="18" charset="0"/>
                  </a:rPr>
                  <a:t>C</a:t>
                </a:r>
                <a:r>
                  <a:rPr lang="de-DE" sz="1400" baseline="-25000" dirty="0">
                    <a:latin typeface="Arial Unicode MS" panose="020B0604020202020204" pitchFamily="34" charset="-128"/>
                    <a:ea typeface="Arial Unicode MS" panose="020B0604020202020204" pitchFamily="34" charset="-128"/>
                    <a:cs typeface="Times New Roman" panose="02020603050405020304" pitchFamily="18" charset="0"/>
                  </a:rPr>
                  <a:t>0</a:t>
                </a:r>
                <a:r>
                  <a:rPr lang="de-DE" sz="1400" i="1" baseline="-25000" dirty="0">
                    <a:latin typeface="Arial Unicode MS" panose="020B0604020202020204" pitchFamily="34" charset="-128"/>
                    <a:ea typeface="Arial Unicode MS" panose="020B0604020202020204" pitchFamily="34" charset="-128"/>
                    <a:cs typeface="Times New Roman" panose="02020603050405020304" pitchFamily="18" charset="0"/>
                  </a:rPr>
                  <a:t>ji</a:t>
                </a:r>
                <a:r>
                  <a:rPr lang="de-DE" sz="1400" dirty="0">
                    <a:latin typeface="Arial Unicode MS" panose="020B0604020202020204" pitchFamily="34" charset="-128"/>
                    <a:ea typeface="Arial Unicode MS" panose="020B0604020202020204" pitchFamily="34" charset="-128"/>
                    <a:cs typeface="Times New Roman" panose="02020603050405020304" pitchFamily="18" charset="0"/>
                  </a:rPr>
                  <a:t> bestimmt.</a:t>
                </a:r>
              </a:p>
            </p:txBody>
          </p:sp>
        </mc:Choice>
        <mc:Fallback xmlns="">
          <p:sp>
            <p:nvSpPr>
              <p:cNvPr id="12" name="Rechteck 11"/>
              <p:cNvSpPr>
                <a:spLocks noRot="1" noChangeAspect="1" noMove="1" noResize="1" noEditPoints="1" noAdjustHandles="1" noChangeArrowheads="1" noChangeShapeType="1" noTextEdit="1"/>
              </p:cNvSpPr>
              <p:nvPr/>
            </p:nvSpPr>
            <p:spPr>
              <a:xfrm>
                <a:off x="356728" y="1693451"/>
                <a:ext cx="8254312" cy="3439403"/>
              </a:xfrm>
              <a:prstGeom prst="rect">
                <a:avLst/>
              </a:prstGeom>
              <a:blipFill>
                <a:blip r:embed="rId4"/>
                <a:stretch>
                  <a:fillRect l="-222" t="-1773" b="-887"/>
                </a:stretch>
              </a:blipFill>
            </p:spPr>
            <p:txBody>
              <a:bodyPr/>
              <a:lstStyle/>
              <a:p>
                <a:r>
                  <a:rPr lang="de-DE">
                    <a:noFill/>
                  </a:rPr>
                  <a:t> </a:t>
                </a:r>
              </a:p>
            </p:txBody>
          </p:sp>
        </mc:Fallback>
      </mc:AlternateContent>
      <p:sp>
        <p:nvSpPr>
          <p:cNvPr id="7" name="Footer Placeholder 4">
            <a:extLst>
              <a:ext uri="{FF2B5EF4-FFF2-40B4-BE49-F238E27FC236}">
                <a16:creationId xmlns:a16="http://schemas.microsoft.com/office/drawing/2014/main" id="{66815063-369C-42BC-AAE1-3D8E93B07B03}"/>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22845959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46</a:t>
            </a:fld>
            <a:endParaRPr lang="en-US"/>
          </a:p>
        </p:txBody>
      </p:sp>
      <p:sp>
        <p:nvSpPr>
          <p:cNvPr id="8" name="Titel 1"/>
          <p:cNvSpPr>
            <a:spLocks noGrp="1"/>
          </p:cNvSpPr>
          <p:nvPr>
            <p:ph type="title"/>
          </p:nvPr>
        </p:nvSpPr>
        <p:spPr>
          <a:xfrm>
            <a:off x="457200" y="400050"/>
            <a:ext cx="9255636" cy="742950"/>
          </a:xfrm>
        </p:spPr>
        <p:txBody>
          <a:bodyPr>
            <a:normAutofit/>
          </a:bodyPr>
          <a:lstStyle/>
          <a:p>
            <a:r>
              <a:rPr lang="de-DE" sz="2000" dirty="0"/>
              <a:t>5.5 Erwartungswerte, Streuungen und Risikonutzen als Entscheidungskriterien</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8286077" cy="369332"/>
          </a:xfrm>
          <a:prstGeom prst="rect">
            <a:avLst/>
          </a:prstGeom>
          <a:noFill/>
        </p:spPr>
        <p:txBody>
          <a:bodyPr wrap="square" rtlCol="0">
            <a:spAutoFit/>
          </a:bodyPr>
          <a:lstStyle/>
          <a:p>
            <a:r>
              <a:rPr lang="de-DE" dirty="0"/>
              <a:t>5.5.3 Maximierung des Erwartungswertes des Risikonutzens</a:t>
            </a:r>
          </a:p>
        </p:txBody>
      </p:sp>
      <mc:AlternateContent xmlns:mc="http://schemas.openxmlformats.org/markup-compatibility/2006" xmlns:a14="http://schemas.microsoft.com/office/drawing/2010/main">
        <mc:Choice Requires="a14">
          <p:sp>
            <p:nvSpPr>
              <p:cNvPr id="4" name="Rechteck 3"/>
              <p:cNvSpPr/>
              <p:nvPr/>
            </p:nvSpPr>
            <p:spPr>
              <a:xfrm>
                <a:off x="457200" y="1603280"/>
                <a:ext cx="6400800" cy="1419876"/>
              </a:xfrm>
              <a:prstGeom prst="rect">
                <a:avLst/>
              </a:prstGeom>
            </p:spPr>
            <p:txBody>
              <a:bodyPr wrap="square">
                <a:spAutoFit/>
              </a:bodyPr>
              <a:lstStyle/>
              <a:p>
                <a:pPr>
                  <a:lnSpc>
                    <a:spcPts val="1300"/>
                  </a:lnSpc>
                  <a:spcAft>
                    <a:spcPts val="600"/>
                  </a:spcAft>
                </a:pPr>
                <a:r>
                  <a:rPr lang="de-DE" sz="1400" dirty="0">
                    <a:latin typeface="Arial Unicode MS" panose="020B0604020202020204" pitchFamily="34" charset="-128"/>
                    <a:ea typeface="Arial Unicode MS" panose="020B0604020202020204" pitchFamily="34" charset="-128"/>
                    <a:cs typeface="Times New Roman" panose="02020603050405020304" pitchFamily="18" charset="0"/>
                  </a:rPr>
                  <a:t>Setzt man z. B.</a:t>
                </a:r>
              </a:p>
              <a:p>
                <a:pPr>
                  <a:lnSpc>
                    <a:spcPct val="150000"/>
                  </a:lnSpc>
                  <a:spcAft>
                    <a:spcPts val="0"/>
                  </a:spcAft>
                </a:pPr>
                <a14:m>
                  <m:oMathPara xmlns:m="http://schemas.openxmlformats.org/officeDocument/2006/math">
                    <m:oMathParaPr>
                      <m:jc m:val="centerGroup"/>
                    </m:oMathParaPr>
                    <m:oMath xmlns:m="http://schemas.openxmlformats.org/officeDocument/2006/math">
                      <m:r>
                        <a:rPr lang="de-DE" sz="1400" i="1">
                          <a:latin typeface="Cambria Math" panose="02040503050406030204" pitchFamily="18" charset="0"/>
                          <a:ea typeface="Arial Unicode MS" panose="020B0604020202020204" pitchFamily="34" charset="-128"/>
                          <a:cs typeface="Times New Roman" panose="02020603050405020304" pitchFamily="18" charset="0"/>
                        </a:rPr>
                        <m:t>𝑢</m:t>
                      </m:r>
                      <m:d>
                        <m:dPr>
                          <m:ctrlPr>
                            <a:rPr lang="de-DE" sz="1400" i="1">
                              <a:latin typeface="Cambria Math" panose="02040503050406030204" pitchFamily="18" charset="0"/>
                              <a:ea typeface="Arial Unicode MS" panose="020B0604020202020204" pitchFamily="34" charset="-128"/>
                              <a:cs typeface="Times New Roman" panose="02020603050405020304" pitchFamily="18" charset="0"/>
                            </a:rPr>
                          </m:ctrlPr>
                        </m:dPr>
                        <m:e>
                          <m:sSub>
                            <m:sSubPr>
                              <m:ctrlPr>
                                <a:rPr lang="de-DE" sz="1400" i="1">
                                  <a:latin typeface="Cambria Math" panose="02040503050406030204" pitchFamily="18" charset="0"/>
                                  <a:ea typeface="Arial Unicode MS" panose="020B0604020202020204" pitchFamily="34" charset="-128"/>
                                  <a:cs typeface="Times New Roman" panose="02020603050405020304" pitchFamily="18" charset="0"/>
                                </a:rPr>
                              </m:ctrlPr>
                            </m:sSubPr>
                            <m:e>
                              <m:r>
                                <a:rPr lang="de-DE" sz="1400" i="1">
                                  <a:latin typeface="Cambria Math" panose="02040503050406030204" pitchFamily="18" charset="0"/>
                                  <a:ea typeface="Arial Unicode MS" panose="020B0604020202020204" pitchFamily="34" charset="-128"/>
                                  <a:cs typeface="Times New Roman" panose="02020603050405020304" pitchFamily="18" charset="0"/>
                                </a:rPr>
                                <m:t>𝐶</m:t>
                              </m:r>
                            </m:e>
                            <m:sub>
                              <m:r>
                                <a:rPr lang="de-DE" sz="1400">
                                  <a:latin typeface="Cambria Math" panose="02040503050406030204" pitchFamily="18" charset="0"/>
                                  <a:ea typeface="Arial Unicode MS" panose="020B0604020202020204" pitchFamily="34" charset="-128"/>
                                  <a:cs typeface="Times New Roman" panose="02020603050405020304" pitchFamily="18" charset="0"/>
                                </a:rPr>
                                <m:t>0</m:t>
                              </m:r>
                              <m:r>
                                <a:rPr lang="de-DE" sz="1400" i="1">
                                  <a:latin typeface="Cambria Math" panose="02040503050406030204" pitchFamily="18" charset="0"/>
                                  <a:ea typeface="Arial Unicode MS" panose="020B0604020202020204" pitchFamily="34" charset="-128"/>
                                  <a:cs typeface="Times New Roman" panose="02020603050405020304" pitchFamily="18" charset="0"/>
                                </a:rPr>
                                <m:t>𝑗𝑖</m:t>
                              </m:r>
                            </m:sub>
                          </m:sSub>
                        </m:e>
                      </m:d>
                      <m:r>
                        <a:rPr lang="de-DE" sz="1400">
                          <a:latin typeface="Cambria Math" panose="02040503050406030204" pitchFamily="18" charset="0"/>
                          <a:ea typeface="Arial Unicode MS" panose="020B0604020202020204" pitchFamily="34" charset="-128"/>
                          <a:cs typeface="Times New Roman" panose="02020603050405020304" pitchFamily="18" charset="0"/>
                        </a:rPr>
                        <m:t>= </m:t>
                      </m:r>
                      <m:f>
                        <m:fPr>
                          <m:ctrlPr>
                            <a:rPr lang="de-DE" sz="1400" i="1">
                              <a:latin typeface="Cambria Math" panose="02040503050406030204" pitchFamily="18" charset="0"/>
                              <a:ea typeface="Arial Unicode MS" panose="020B0604020202020204" pitchFamily="34" charset="-128"/>
                              <a:cs typeface="Times New Roman" panose="02020603050405020304" pitchFamily="18" charset="0"/>
                            </a:rPr>
                          </m:ctrlPr>
                        </m:fPr>
                        <m:num>
                          <m:r>
                            <m:rPr>
                              <m:sty m:val="p"/>
                            </m:rPr>
                            <a:rPr lang="de-DE" sz="1400">
                              <a:latin typeface="Cambria Math" panose="02040503050406030204" pitchFamily="18" charset="0"/>
                              <a:ea typeface="Arial Unicode MS" panose="020B0604020202020204" pitchFamily="34" charset="-128"/>
                              <a:cs typeface="Times New Roman" panose="02020603050405020304" pitchFamily="18" charset="0"/>
                            </a:rPr>
                            <m:t>ln</m:t>
                          </m:r>
                          <m:r>
                            <a:rPr lang="de-DE" sz="1400">
                              <a:latin typeface="Cambria Math" panose="02040503050406030204" pitchFamily="18" charset="0"/>
                              <a:ea typeface="Arial Unicode MS" panose="020B0604020202020204" pitchFamily="34" charset="-128"/>
                              <a:cs typeface="Times New Roman" panose="02020603050405020304" pitchFamily="18" charset="0"/>
                            </a:rPr>
                            <m:t>⁡</m:t>
                          </m:r>
                          <m:r>
                            <a:rPr lang="de-DE" sz="1400" i="1">
                              <a:latin typeface="Cambria Math" panose="02040503050406030204" pitchFamily="18" charset="0"/>
                              <a:ea typeface="Arial Unicode MS" panose="020B0604020202020204" pitchFamily="34" charset="-128"/>
                              <a:cs typeface="Times New Roman" panose="02020603050405020304" pitchFamily="18" charset="0"/>
                            </a:rPr>
                            <m:t>(</m:t>
                          </m:r>
                          <m:sSub>
                            <m:sSubPr>
                              <m:ctrlPr>
                                <a:rPr lang="de-DE" sz="1400" i="1">
                                  <a:latin typeface="Cambria Math" panose="02040503050406030204" pitchFamily="18" charset="0"/>
                                  <a:ea typeface="Arial Unicode MS" panose="020B0604020202020204" pitchFamily="34" charset="-128"/>
                                  <a:cs typeface="Times New Roman" panose="02020603050405020304" pitchFamily="18" charset="0"/>
                                </a:rPr>
                              </m:ctrlPr>
                            </m:sSubPr>
                            <m:e>
                              <m:r>
                                <a:rPr lang="de-DE" sz="1400" i="1">
                                  <a:latin typeface="Cambria Math" panose="02040503050406030204" pitchFamily="18" charset="0"/>
                                  <a:ea typeface="Arial Unicode MS" panose="020B0604020202020204" pitchFamily="34" charset="-128"/>
                                  <a:cs typeface="Times New Roman" panose="02020603050405020304" pitchFamily="18" charset="0"/>
                                </a:rPr>
                                <m:t>𝐶</m:t>
                              </m:r>
                            </m:e>
                            <m:sub>
                              <m:r>
                                <a:rPr lang="de-DE" sz="1400">
                                  <a:latin typeface="Cambria Math" panose="02040503050406030204" pitchFamily="18" charset="0"/>
                                  <a:ea typeface="Arial Unicode MS" panose="020B0604020202020204" pitchFamily="34" charset="-128"/>
                                  <a:cs typeface="Times New Roman" panose="02020603050405020304" pitchFamily="18" charset="0"/>
                                </a:rPr>
                                <m:t>0</m:t>
                              </m:r>
                              <m:r>
                                <a:rPr lang="de-DE" sz="1400" i="1">
                                  <a:latin typeface="Cambria Math" panose="02040503050406030204" pitchFamily="18" charset="0"/>
                                  <a:ea typeface="Arial Unicode MS" panose="020B0604020202020204" pitchFamily="34" charset="-128"/>
                                  <a:cs typeface="Times New Roman" panose="02020603050405020304" pitchFamily="18" charset="0"/>
                                </a:rPr>
                                <m:t>𝑗𝑖</m:t>
                              </m:r>
                            </m:sub>
                          </m:sSub>
                          <m:r>
                            <a:rPr lang="de-DE" sz="1400" i="1">
                              <a:latin typeface="Cambria Math" panose="02040503050406030204" pitchFamily="18" charset="0"/>
                              <a:ea typeface="Arial Unicode MS" panose="020B0604020202020204" pitchFamily="34" charset="-128"/>
                              <a:cs typeface="Times New Roman" panose="02020603050405020304" pitchFamily="18" charset="0"/>
                            </a:rPr>
                            <m:t>+1)</m:t>
                          </m:r>
                        </m:num>
                        <m:den>
                          <m:func>
                            <m:funcPr>
                              <m:ctrlPr>
                                <a:rPr lang="de-DE" sz="1400" i="1">
                                  <a:latin typeface="Cambria Math" panose="02040503050406030204" pitchFamily="18" charset="0"/>
                                  <a:ea typeface="Arial Unicode MS" panose="020B0604020202020204" pitchFamily="34" charset="-128"/>
                                  <a:cs typeface="Times New Roman" panose="02020603050405020304" pitchFamily="18" charset="0"/>
                                </a:rPr>
                              </m:ctrlPr>
                            </m:funcPr>
                            <m:fName>
                              <m:r>
                                <m:rPr>
                                  <m:sty m:val="p"/>
                                </m:rPr>
                                <a:rPr lang="de-DE" sz="1400">
                                  <a:latin typeface="Cambria Math" panose="02040503050406030204" pitchFamily="18" charset="0"/>
                                  <a:ea typeface="Arial Unicode MS" panose="020B0604020202020204" pitchFamily="34" charset="-128"/>
                                  <a:cs typeface="Times New Roman" panose="02020603050405020304" pitchFamily="18" charset="0"/>
                                </a:rPr>
                                <m:t>ln</m:t>
                              </m:r>
                            </m:fName>
                            <m:e>
                              <m:r>
                                <a:rPr lang="de-DE" sz="1400" i="1">
                                  <a:latin typeface="Cambria Math" panose="02040503050406030204" pitchFamily="18" charset="0"/>
                                  <a:ea typeface="Arial Unicode MS" panose="020B0604020202020204" pitchFamily="34" charset="-128"/>
                                  <a:cs typeface="Times New Roman" panose="02020603050405020304" pitchFamily="18" charset="0"/>
                                </a:rPr>
                                <m:t>3.001</m:t>
                              </m:r>
                            </m:e>
                          </m:func>
                        </m:den>
                      </m:f>
                    </m:oMath>
                  </m:oMathPara>
                </a14:m>
                <a:endParaRPr lang="de-DE" sz="1400" dirty="0">
                  <a:latin typeface="Arial Unicode MS" panose="020B0604020202020204" pitchFamily="34" charset="-128"/>
                  <a:ea typeface="Arial Unicode MS" panose="020B0604020202020204" pitchFamily="34" charset="-128"/>
                  <a:cs typeface="Times New Roman" panose="02020603050405020304" pitchFamily="18" charset="0"/>
                </a:endParaRPr>
              </a:p>
              <a:p>
                <a:pPr>
                  <a:lnSpc>
                    <a:spcPts val="1300"/>
                  </a:lnSpc>
                  <a:spcAft>
                    <a:spcPts val="600"/>
                  </a:spcAft>
                </a:pPr>
                <a:r>
                  <a:rPr lang="de-DE" sz="1400" dirty="0">
                    <a:latin typeface="Arial Unicode MS" panose="020B0604020202020204" pitchFamily="34" charset="-128"/>
                    <a:ea typeface="Arial Unicode MS" panose="020B0604020202020204" pitchFamily="34" charset="-128"/>
                    <a:cs typeface="Times New Roman" panose="02020603050405020304" pitchFamily="18" charset="0"/>
                  </a:rPr>
                  <a:t> </a:t>
                </a:r>
              </a:p>
              <a:p>
                <a:r>
                  <a:rPr lang="de-DE" sz="1400" dirty="0">
                    <a:latin typeface="Arial Unicode MS" panose="020B0604020202020204" pitchFamily="34" charset="-128"/>
                    <a:ea typeface="Times New Roman" panose="02020603050405020304" pitchFamily="18" charset="0"/>
                    <a:cs typeface="Times New Roman" panose="02020603050405020304" pitchFamily="18" charset="0"/>
                  </a:rPr>
                  <a:t>so ergeben sich folgende Risikonutzenwerte </a:t>
                </a:r>
                <a:endParaRPr lang="de-DE" sz="1400" dirty="0"/>
              </a:p>
            </p:txBody>
          </p:sp>
        </mc:Choice>
        <mc:Fallback xmlns="">
          <p:sp>
            <p:nvSpPr>
              <p:cNvPr id="4" name="Rechteck 3"/>
              <p:cNvSpPr>
                <a:spLocks noRot="1" noChangeAspect="1" noMove="1" noResize="1" noEditPoints="1" noAdjustHandles="1" noChangeArrowheads="1" noChangeShapeType="1" noTextEdit="1"/>
              </p:cNvSpPr>
              <p:nvPr/>
            </p:nvSpPr>
            <p:spPr>
              <a:xfrm>
                <a:off x="457200" y="1603280"/>
                <a:ext cx="6400800" cy="1419876"/>
              </a:xfrm>
              <a:prstGeom prst="rect">
                <a:avLst/>
              </a:prstGeom>
              <a:blipFill>
                <a:blip r:embed="rId4"/>
                <a:stretch>
                  <a:fillRect l="-286" t="-4292" b="-3863"/>
                </a:stretch>
              </a:blipFill>
            </p:spPr>
            <p:txBody>
              <a:bodyPr/>
              <a:lstStyle/>
              <a:p>
                <a:r>
                  <a:rPr lang="de-DE">
                    <a:noFill/>
                  </a:rPr>
                  <a:t> </a:t>
                </a:r>
              </a:p>
            </p:txBody>
          </p:sp>
        </mc:Fallback>
      </mc:AlternateContent>
      <p:pic>
        <p:nvPicPr>
          <p:cNvPr id="13" name="Grafik 12"/>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290046" y="3298770"/>
            <a:ext cx="5760720" cy="851535"/>
          </a:xfrm>
          <a:prstGeom prst="rect">
            <a:avLst/>
          </a:prstGeom>
          <a:noFill/>
          <a:ln>
            <a:noFill/>
          </a:ln>
        </p:spPr>
      </p:pic>
      <p:sp>
        <p:nvSpPr>
          <p:cNvPr id="10" name="Footer Placeholder 4">
            <a:extLst>
              <a:ext uri="{FF2B5EF4-FFF2-40B4-BE49-F238E27FC236}">
                <a16:creationId xmlns:a16="http://schemas.microsoft.com/office/drawing/2014/main" id="{DD728C5A-A8DC-412C-B958-91E6A77268C8}"/>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25501169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47</a:t>
            </a:fld>
            <a:endParaRPr lang="en-US"/>
          </a:p>
        </p:txBody>
      </p:sp>
      <p:sp>
        <p:nvSpPr>
          <p:cNvPr id="8" name="Titel 1"/>
          <p:cNvSpPr>
            <a:spLocks noGrp="1"/>
          </p:cNvSpPr>
          <p:nvPr>
            <p:ph type="title"/>
          </p:nvPr>
        </p:nvSpPr>
        <p:spPr>
          <a:xfrm>
            <a:off x="457200" y="400050"/>
            <a:ext cx="9255636" cy="742950"/>
          </a:xfrm>
        </p:spPr>
        <p:txBody>
          <a:bodyPr>
            <a:normAutofit/>
          </a:bodyPr>
          <a:lstStyle/>
          <a:p>
            <a:r>
              <a:rPr lang="de-DE" sz="2000" dirty="0"/>
              <a:t>5.5 Erwartungswerte, Streuungen und Risikonutzen als Entscheidungskriterien</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8286077" cy="369332"/>
          </a:xfrm>
          <a:prstGeom prst="rect">
            <a:avLst/>
          </a:prstGeom>
          <a:noFill/>
        </p:spPr>
        <p:txBody>
          <a:bodyPr wrap="square" rtlCol="0">
            <a:spAutoFit/>
          </a:bodyPr>
          <a:lstStyle/>
          <a:p>
            <a:r>
              <a:rPr lang="de-DE" dirty="0"/>
              <a:t>5.5.3 Maximierung des Erwartungswertes des Risikonutzens</a:t>
            </a:r>
          </a:p>
        </p:txBody>
      </p:sp>
      <mc:AlternateContent xmlns:mc="http://schemas.openxmlformats.org/markup-compatibility/2006" xmlns:a14="http://schemas.microsoft.com/office/drawing/2010/main">
        <mc:Choice Requires="a14">
          <p:sp>
            <p:nvSpPr>
              <p:cNvPr id="5" name="Rechteck 4"/>
              <p:cNvSpPr/>
              <p:nvPr/>
            </p:nvSpPr>
            <p:spPr>
              <a:xfrm>
                <a:off x="383060" y="1448439"/>
                <a:ext cx="8007177" cy="3180358"/>
              </a:xfrm>
              <a:prstGeom prst="rect">
                <a:avLst/>
              </a:prstGeom>
            </p:spPr>
            <p:txBody>
              <a:bodyPr wrap="square">
                <a:spAutoFit/>
              </a:bodyPr>
              <a:lstStyle/>
              <a:p>
                <a:pPr>
                  <a:lnSpc>
                    <a:spcPts val="1300"/>
                  </a:lnSpc>
                  <a:spcAft>
                    <a:spcPts val="600"/>
                  </a:spcAft>
                </a:pPr>
                <a:r>
                  <a:rPr lang="de-DE" sz="1400" dirty="0">
                    <a:latin typeface="Arial Unicode MS" panose="020B0604020202020204" pitchFamily="34" charset="-128"/>
                    <a:ea typeface="Arial Unicode MS" panose="020B0604020202020204" pitchFamily="34" charset="-128"/>
                    <a:cs typeface="Times New Roman" panose="02020603050405020304" pitchFamily="18" charset="0"/>
                  </a:rPr>
                  <a:t>Investition </a:t>
                </a:r>
                <a:r>
                  <a:rPr lang="de-DE" sz="1400" i="1" dirty="0">
                    <a:latin typeface="Arial Unicode MS" panose="020B0604020202020204" pitchFamily="34" charset="-128"/>
                    <a:ea typeface="Arial Unicode MS" panose="020B0604020202020204" pitchFamily="34" charset="-128"/>
                    <a:cs typeface="Times New Roman" panose="02020603050405020304" pitchFamily="18" charset="0"/>
                  </a:rPr>
                  <a:t>A</a:t>
                </a:r>
                <a:r>
                  <a:rPr lang="de-DE" sz="1400" dirty="0">
                    <a:latin typeface="Arial Unicode MS" panose="020B0604020202020204" pitchFamily="34" charset="-128"/>
                    <a:ea typeface="Arial Unicode MS" panose="020B0604020202020204" pitchFamily="34" charset="-128"/>
                    <a:cs typeface="Times New Roman" panose="02020603050405020304" pitchFamily="18" charset="0"/>
                  </a:rPr>
                  <a:t>:</a:t>
                </a:r>
                <a:endParaRPr lang="de-DE" sz="1400" i="1" dirty="0">
                  <a:latin typeface="Cambria Math" panose="02040503050406030204" pitchFamily="18" charset="0"/>
                  <a:ea typeface="Arial Unicode MS" panose="020B0604020202020204" pitchFamily="34" charset="-128"/>
                  <a:cs typeface="Times New Roman" panose="02020603050405020304" pitchFamily="18" charset="0"/>
                </a:endParaRPr>
              </a:p>
              <a:p>
                <a:pPr>
                  <a:lnSpc>
                    <a:spcPts val="1300"/>
                  </a:lnSpc>
                  <a:spcAft>
                    <a:spcPts val="600"/>
                  </a:spcAft>
                </a:pPr>
                <a14:m>
                  <m:oMathPara xmlns:m="http://schemas.openxmlformats.org/officeDocument/2006/math">
                    <m:oMathParaPr>
                      <m:jc m:val="centerGroup"/>
                    </m:oMathParaPr>
                    <m:oMath xmlns:m="http://schemas.openxmlformats.org/officeDocument/2006/math">
                      <m:r>
                        <a:rPr lang="de-DE" sz="1400" i="1">
                          <a:latin typeface="Cambria Math" panose="02040503050406030204" pitchFamily="18" charset="0"/>
                          <a:ea typeface="Arial Unicode MS" panose="020B0604020202020204" pitchFamily="34" charset="-128"/>
                          <a:cs typeface="Times New Roman" panose="02020603050405020304" pitchFamily="18" charset="0"/>
                        </a:rPr>
                        <m:t>𝛷</m:t>
                      </m:r>
                      <m:d>
                        <m:dPr>
                          <m:ctrlPr>
                            <a:rPr lang="de-DE" sz="1400" i="1">
                              <a:latin typeface="Cambria Math" panose="02040503050406030204" pitchFamily="18" charset="0"/>
                              <a:ea typeface="Arial Unicode MS" panose="020B0604020202020204" pitchFamily="34" charset="-128"/>
                              <a:cs typeface="Times New Roman" panose="02020603050405020304" pitchFamily="18" charset="0"/>
                            </a:rPr>
                          </m:ctrlPr>
                        </m:dPr>
                        <m:e>
                          <m:sSub>
                            <m:sSubPr>
                              <m:ctrlPr>
                                <a:rPr lang="de-DE" sz="1400" i="1">
                                  <a:latin typeface="Cambria Math" panose="02040503050406030204" pitchFamily="18" charset="0"/>
                                  <a:ea typeface="Arial Unicode MS" panose="020B0604020202020204" pitchFamily="34" charset="-128"/>
                                  <a:cs typeface="Times New Roman" panose="02020603050405020304" pitchFamily="18" charset="0"/>
                                </a:rPr>
                              </m:ctrlPr>
                            </m:sSubPr>
                            <m:e>
                              <m:r>
                                <a:rPr lang="de-DE" sz="1400" i="1">
                                  <a:latin typeface="Cambria Math" panose="02040503050406030204" pitchFamily="18" charset="0"/>
                                  <a:ea typeface="Arial Unicode MS" panose="020B0604020202020204" pitchFamily="34" charset="-128"/>
                                  <a:cs typeface="Times New Roman" panose="02020603050405020304" pitchFamily="18" charset="0"/>
                                </a:rPr>
                                <m:t>𝐼</m:t>
                              </m:r>
                            </m:e>
                            <m:sub>
                              <m:r>
                                <a:rPr lang="de-DE" sz="1400" i="1">
                                  <a:latin typeface="Cambria Math" panose="02040503050406030204" pitchFamily="18" charset="0"/>
                                  <a:ea typeface="Arial Unicode MS" panose="020B0604020202020204" pitchFamily="34" charset="-128"/>
                                  <a:cs typeface="Times New Roman" panose="02020603050405020304" pitchFamily="18" charset="0"/>
                                </a:rPr>
                                <m:t>𝐴</m:t>
                              </m:r>
                            </m:sub>
                          </m:sSub>
                        </m:e>
                      </m:d>
                      <m:r>
                        <a:rPr lang="de-DE" sz="1400">
                          <a:latin typeface="Cambria Math" panose="02040503050406030204" pitchFamily="18" charset="0"/>
                          <a:ea typeface="Arial Unicode MS" panose="020B0604020202020204" pitchFamily="34" charset="-128"/>
                          <a:cs typeface="Times New Roman" panose="02020603050405020304" pitchFamily="18" charset="0"/>
                        </a:rPr>
                        <m:t>=</m:t>
                      </m:r>
                      <m:nary>
                        <m:naryPr>
                          <m:chr m:val="∑"/>
                          <m:limLoc m:val="undOvr"/>
                          <m:ctrlPr>
                            <a:rPr lang="de-DE" sz="1400" i="1">
                              <a:latin typeface="Cambria Math" panose="02040503050406030204" pitchFamily="18" charset="0"/>
                              <a:ea typeface="Arial Unicode MS" panose="020B0604020202020204" pitchFamily="34" charset="-128"/>
                              <a:cs typeface="Times New Roman" panose="02020603050405020304" pitchFamily="18" charset="0"/>
                            </a:rPr>
                          </m:ctrlPr>
                        </m:naryPr>
                        <m:sub>
                          <m:r>
                            <a:rPr lang="de-DE" sz="1400" i="1">
                              <a:latin typeface="Cambria Math" panose="02040503050406030204" pitchFamily="18" charset="0"/>
                              <a:ea typeface="Arial Unicode MS" panose="020B0604020202020204" pitchFamily="34" charset="-128"/>
                              <a:cs typeface="Times New Roman" panose="02020603050405020304" pitchFamily="18" charset="0"/>
                            </a:rPr>
                            <m:t>𝑖</m:t>
                          </m:r>
                          <m:r>
                            <a:rPr lang="de-DE" sz="1400">
                              <a:latin typeface="Cambria Math" panose="02040503050406030204" pitchFamily="18" charset="0"/>
                              <a:ea typeface="Arial Unicode MS" panose="020B0604020202020204" pitchFamily="34" charset="-128"/>
                              <a:cs typeface="Times New Roman" panose="02020603050405020304" pitchFamily="18" charset="0"/>
                            </a:rPr>
                            <m:t>=1</m:t>
                          </m:r>
                        </m:sub>
                        <m:sup>
                          <m:r>
                            <a:rPr lang="de-DE" sz="1400" i="1">
                              <a:latin typeface="Cambria Math" panose="02040503050406030204" pitchFamily="18" charset="0"/>
                              <a:ea typeface="Arial Unicode MS" panose="020B0604020202020204" pitchFamily="34" charset="-128"/>
                              <a:cs typeface="Times New Roman" panose="02020603050405020304" pitchFamily="18" charset="0"/>
                            </a:rPr>
                            <m:t>10</m:t>
                          </m:r>
                        </m:sup>
                        <m:e>
                          <m:r>
                            <a:rPr lang="de-DE" sz="1400" i="1">
                              <a:latin typeface="Cambria Math" panose="02040503050406030204" pitchFamily="18" charset="0"/>
                              <a:ea typeface="Arial Unicode MS" panose="020B0604020202020204" pitchFamily="34" charset="-128"/>
                              <a:cs typeface="Times New Roman" panose="02020603050405020304" pitchFamily="18" charset="0"/>
                            </a:rPr>
                            <m:t>𝑢</m:t>
                          </m:r>
                          <m:r>
                            <a:rPr lang="de-DE" sz="1400">
                              <a:latin typeface="Cambria Math" panose="02040503050406030204" pitchFamily="18" charset="0"/>
                              <a:ea typeface="Arial Unicode MS" panose="020B0604020202020204" pitchFamily="34" charset="-128"/>
                              <a:cs typeface="Times New Roman" panose="02020603050405020304" pitchFamily="18" charset="0"/>
                            </a:rPr>
                            <m:t>(</m:t>
                          </m:r>
                          <m:sSub>
                            <m:sSubPr>
                              <m:ctrlPr>
                                <a:rPr lang="de-DE" sz="1400" i="1">
                                  <a:latin typeface="Cambria Math" panose="02040503050406030204" pitchFamily="18" charset="0"/>
                                  <a:ea typeface="Arial Unicode MS" panose="020B0604020202020204" pitchFamily="34" charset="-128"/>
                                  <a:cs typeface="Times New Roman" panose="02020603050405020304" pitchFamily="18" charset="0"/>
                                </a:rPr>
                              </m:ctrlPr>
                            </m:sSubPr>
                            <m:e>
                              <m:r>
                                <a:rPr lang="de-DE" sz="1400" i="1">
                                  <a:latin typeface="Cambria Math" panose="02040503050406030204" pitchFamily="18" charset="0"/>
                                  <a:ea typeface="Arial Unicode MS" panose="020B0604020202020204" pitchFamily="34" charset="-128"/>
                                  <a:cs typeface="Times New Roman" panose="02020603050405020304" pitchFamily="18" charset="0"/>
                                </a:rPr>
                                <m:t>𝐶</m:t>
                              </m:r>
                            </m:e>
                            <m:sub>
                              <m:r>
                                <a:rPr lang="de-DE" sz="1400">
                                  <a:latin typeface="Cambria Math" panose="02040503050406030204" pitchFamily="18" charset="0"/>
                                  <a:ea typeface="Arial Unicode MS" panose="020B0604020202020204" pitchFamily="34" charset="-128"/>
                                  <a:cs typeface="Times New Roman" panose="02020603050405020304" pitchFamily="18" charset="0"/>
                                </a:rPr>
                                <m:t>0</m:t>
                              </m:r>
                              <m:r>
                                <a:rPr lang="de-DE" sz="1400" i="1">
                                  <a:latin typeface="Cambria Math" panose="02040503050406030204" pitchFamily="18" charset="0"/>
                                  <a:ea typeface="Arial Unicode MS" panose="020B0604020202020204" pitchFamily="34" charset="-128"/>
                                  <a:cs typeface="Times New Roman" panose="02020603050405020304" pitchFamily="18" charset="0"/>
                                </a:rPr>
                                <m:t>𝐴𝑖</m:t>
                              </m:r>
                            </m:sub>
                          </m:sSub>
                          <m:r>
                            <a:rPr lang="de-DE" sz="1400">
                              <a:latin typeface="Cambria Math" panose="02040503050406030204" pitchFamily="18" charset="0"/>
                              <a:ea typeface="Arial Unicode MS" panose="020B0604020202020204" pitchFamily="34" charset="-128"/>
                              <a:cs typeface="Times New Roman" panose="02020603050405020304" pitchFamily="18" charset="0"/>
                            </a:rPr>
                            <m:t>)⋅ </m:t>
                          </m:r>
                          <m:sSub>
                            <m:sSubPr>
                              <m:ctrlPr>
                                <a:rPr lang="de-DE" sz="1400" i="1">
                                  <a:latin typeface="Cambria Math" panose="02040503050406030204" pitchFamily="18" charset="0"/>
                                  <a:ea typeface="Arial Unicode MS" panose="020B0604020202020204" pitchFamily="34" charset="-128"/>
                                  <a:cs typeface="Times New Roman" panose="02020603050405020304" pitchFamily="18" charset="0"/>
                                </a:rPr>
                              </m:ctrlPr>
                            </m:sSubPr>
                            <m:e>
                              <m:r>
                                <a:rPr lang="de-DE" sz="1400" i="1">
                                  <a:latin typeface="Cambria Math" panose="02040503050406030204" pitchFamily="18" charset="0"/>
                                  <a:ea typeface="Arial Unicode MS" panose="020B0604020202020204" pitchFamily="34" charset="-128"/>
                                  <a:cs typeface="Times New Roman" panose="02020603050405020304" pitchFamily="18" charset="0"/>
                                </a:rPr>
                                <m:t>𝑤</m:t>
                              </m:r>
                            </m:e>
                            <m:sub>
                              <m:r>
                                <a:rPr lang="de-DE" sz="1400" i="1">
                                  <a:latin typeface="Cambria Math" panose="02040503050406030204" pitchFamily="18" charset="0"/>
                                  <a:ea typeface="Arial Unicode MS" panose="020B0604020202020204" pitchFamily="34" charset="-128"/>
                                  <a:cs typeface="Times New Roman" panose="02020603050405020304" pitchFamily="18" charset="0"/>
                                </a:rPr>
                                <m:t>𝐴𝑖</m:t>
                              </m:r>
                            </m:sub>
                          </m:sSub>
                          <m:r>
                            <a:rPr lang="de-DE" sz="1400">
                              <a:latin typeface="Cambria Math" panose="02040503050406030204" pitchFamily="18" charset="0"/>
                              <a:ea typeface="Arial Unicode MS" panose="020B0604020202020204" pitchFamily="34" charset="-128"/>
                              <a:cs typeface="Times New Roman" panose="02020603050405020304" pitchFamily="18" charset="0"/>
                            </a:rPr>
                            <m:t>(</m:t>
                          </m:r>
                          <m:sSub>
                            <m:sSubPr>
                              <m:ctrlPr>
                                <a:rPr lang="de-DE" sz="1400" i="1">
                                  <a:latin typeface="Cambria Math" panose="02040503050406030204" pitchFamily="18" charset="0"/>
                                  <a:ea typeface="Arial Unicode MS" panose="020B0604020202020204" pitchFamily="34" charset="-128"/>
                                  <a:cs typeface="Times New Roman" panose="02020603050405020304" pitchFamily="18" charset="0"/>
                                </a:rPr>
                              </m:ctrlPr>
                            </m:sSubPr>
                            <m:e>
                              <m:r>
                                <a:rPr lang="de-DE" sz="1400" i="1">
                                  <a:latin typeface="Cambria Math" panose="02040503050406030204" pitchFamily="18" charset="0"/>
                                  <a:ea typeface="Arial Unicode MS" panose="020B0604020202020204" pitchFamily="34" charset="-128"/>
                                  <a:cs typeface="Times New Roman" panose="02020603050405020304" pitchFamily="18" charset="0"/>
                                </a:rPr>
                                <m:t>𝐶</m:t>
                              </m:r>
                            </m:e>
                            <m:sub>
                              <m:r>
                                <a:rPr lang="de-DE" sz="1400">
                                  <a:latin typeface="Cambria Math" panose="02040503050406030204" pitchFamily="18" charset="0"/>
                                  <a:ea typeface="Arial Unicode MS" panose="020B0604020202020204" pitchFamily="34" charset="-128"/>
                                  <a:cs typeface="Times New Roman" panose="02020603050405020304" pitchFamily="18" charset="0"/>
                                </a:rPr>
                                <m:t>0</m:t>
                              </m:r>
                              <m:r>
                                <a:rPr lang="de-DE" sz="1400" i="1">
                                  <a:latin typeface="Cambria Math" panose="02040503050406030204" pitchFamily="18" charset="0"/>
                                  <a:ea typeface="Arial Unicode MS" panose="020B0604020202020204" pitchFamily="34" charset="-128"/>
                                  <a:cs typeface="Times New Roman" panose="02020603050405020304" pitchFamily="18" charset="0"/>
                                </a:rPr>
                                <m:t>𝐴𝑖</m:t>
                              </m:r>
                            </m:sub>
                          </m:sSub>
                          <m:r>
                            <a:rPr lang="de-DE" sz="1400">
                              <a:latin typeface="Cambria Math" panose="02040503050406030204" pitchFamily="18" charset="0"/>
                              <a:ea typeface="Arial Unicode MS" panose="020B0604020202020204" pitchFamily="34" charset="-128"/>
                              <a:cs typeface="Times New Roman" panose="02020603050405020304" pitchFamily="18" charset="0"/>
                            </a:rPr>
                            <m:t>)</m:t>
                          </m:r>
                        </m:e>
                      </m:nary>
                    </m:oMath>
                  </m:oMathPara>
                </a14:m>
                <a:endParaRPr lang="de-DE" sz="1400" dirty="0">
                  <a:latin typeface="Arial Unicode MS" panose="020B0604020202020204" pitchFamily="34" charset="-128"/>
                  <a:ea typeface="Arial Unicode MS" panose="020B0604020202020204" pitchFamily="34" charset="-128"/>
                  <a:cs typeface="Times New Roman" panose="02020603050405020304" pitchFamily="18" charset="0"/>
                </a:endParaRPr>
              </a:p>
              <a:p>
                <a:pPr>
                  <a:lnSpc>
                    <a:spcPct val="150000"/>
                  </a:lnSpc>
                  <a:spcAft>
                    <a:spcPts val="0"/>
                  </a:spcAft>
                </a:pPr>
                <a14:m>
                  <m:oMathPara xmlns:m="http://schemas.openxmlformats.org/officeDocument/2006/math">
                    <m:oMathParaPr>
                      <m:jc m:val="centerGroup"/>
                    </m:oMathParaPr>
                    <m:oMath xmlns:m="http://schemas.openxmlformats.org/officeDocument/2006/math">
                      <m:r>
                        <a:rPr lang="de-DE" sz="1400" i="1">
                          <a:latin typeface="Cambria Math" panose="02040503050406030204" pitchFamily="18" charset="0"/>
                          <a:ea typeface="Arial Unicode MS" panose="020B0604020202020204" pitchFamily="34" charset="-128"/>
                          <a:cs typeface="Times New Roman" panose="02020603050405020304" pitchFamily="18" charset="0"/>
                        </a:rPr>
                        <m:t>𝛷</m:t>
                      </m:r>
                      <m:d>
                        <m:dPr>
                          <m:ctrlPr>
                            <a:rPr lang="de-DE" sz="1400" i="1">
                              <a:latin typeface="Cambria Math" panose="02040503050406030204" pitchFamily="18" charset="0"/>
                              <a:ea typeface="Arial Unicode MS" panose="020B0604020202020204" pitchFamily="34" charset="-128"/>
                              <a:cs typeface="Times New Roman" panose="02020603050405020304" pitchFamily="18" charset="0"/>
                            </a:rPr>
                          </m:ctrlPr>
                        </m:dPr>
                        <m:e>
                          <m:sSub>
                            <m:sSubPr>
                              <m:ctrlPr>
                                <a:rPr lang="de-DE" sz="1400" i="1">
                                  <a:latin typeface="Cambria Math" panose="02040503050406030204" pitchFamily="18" charset="0"/>
                                  <a:ea typeface="Arial Unicode MS" panose="020B0604020202020204" pitchFamily="34" charset="-128"/>
                                  <a:cs typeface="Times New Roman" panose="02020603050405020304" pitchFamily="18" charset="0"/>
                                </a:rPr>
                              </m:ctrlPr>
                            </m:sSubPr>
                            <m:e>
                              <m:r>
                                <a:rPr lang="de-DE" sz="1400" i="1">
                                  <a:latin typeface="Cambria Math" panose="02040503050406030204" pitchFamily="18" charset="0"/>
                                  <a:ea typeface="Arial Unicode MS" panose="020B0604020202020204" pitchFamily="34" charset="-128"/>
                                  <a:cs typeface="Times New Roman" panose="02020603050405020304" pitchFamily="18" charset="0"/>
                                </a:rPr>
                                <m:t>𝐼</m:t>
                              </m:r>
                            </m:e>
                            <m:sub>
                              <m:r>
                                <a:rPr lang="de-DE" sz="1400" i="1">
                                  <a:latin typeface="Cambria Math" panose="02040503050406030204" pitchFamily="18" charset="0"/>
                                  <a:ea typeface="Arial Unicode MS" panose="020B0604020202020204" pitchFamily="34" charset="-128"/>
                                  <a:cs typeface="Times New Roman" panose="02020603050405020304" pitchFamily="18" charset="0"/>
                                </a:rPr>
                                <m:t>𝐴</m:t>
                              </m:r>
                            </m:sub>
                          </m:sSub>
                        </m:e>
                      </m:d>
                      <m:r>
                        <a:rPr lang="de-DE" sz="1400">
                          <a:latin typeface="Cambria Math" panose="02040503050406030204" pitchFamily="18" charset="0"/>
                          <a:ea typeface="Arial Unicode MS" panose="020B0604020202020204" pitchFamily="34" charset="-128"/>
                          <a:cs typeface="Times New Roman" panose="02020603050405020304" pitchFamily="18" charset="0"/>
                        </a:rPr>
                        <m:t>=0,751⋅0,12+0,850⋅0,28+0,938⋅0,18+0,975⋅0,42</m:t>
                      </m:r>
                    </m:oMath>
                  </m:oMathPara>
                </a14:m>
                <a:endParaRPr lang="de-DE" sz="1400" dirty="0">
                  <a:latin typeface="Arial Unicode MS" panose="020B0604020202020204" pitchFamily="34" charset="-128"/>
                  <a:ea typeface="Arial Unicode MS" panose="020B0604020202020204" pitchFamily="34" charset="-128"/>
                  <a:cs typeface="Times New Roman" panose="02020603050405020304" pitchFamily="18" charset="0"/>
                </a:endParaRPr>
              </a:p>
              <a:p>
                <a:pPr>
                  <a:lnSpc>
                    <a:spcPct val="150000"/>
                  </a:lnSpc>
                  <a:spcAft>
                    <a:spcPts val="0"/>
                  </a:spcAft>
                </a:pPr>
                <a14:m>
                  <m:oMathPara xmlns:m="http://schemas.openxmlformats.org/officeDocument/2006/math">
                    <m:oMathParaPr>
                      <m:jc m:val="centerGroup"/>
                    </m:oMathParaPr>
                    <m:oMath xmlns:m="http://schemas.openxmlformats.org/officeDocument/2006/math">
                      <m:r>
                        <a:rPr lang="de-DE" sz="1400" i="1">
                          <a:latin typeface="Cambria Math" panose="02040503050406030204" pitchFamily="18" charset="0"/>
                          <a:ea typeface="Arial Unicode MS" panose="020B0604020202020204" pitchFamily="34" charset="-128"/>
                          <a:cs typeface="Times New Roman" panose="02020603050405020304" pitchFamily="18" charset="0"/>
                        </a:rPr>
                        <m:t>𝛷</m:t>
                      </m:r>
                      <m:d>
                        <m:dPr>
                          <m:ctrlPr>
                            <a:rPr lang="de-DE" sz="1400" i="1">
                              <a:latin typeface="Cambria Math" panose="02040503050406030204" pitchFamily="18" charset="0"/>
                              <a:ea typeface="Arial Unicode MS" panose="020B0604020202020204" pitchFamily="34" charset="-128"/>
                              <a:cs typeface="Times New Roman" panose="02020603050405020304" pitchFamily="18" charset="0"/>
                            </a:rPr>
                          </m:ctrlPr>
                        </m:dPr>
                        <m:e>
                          <m:sSub>
                            <m:sSubPr>
                              <m:ctrlPr>
                                <a:rPr lang="de-DE" sz="1400" i="1">
                                  <a:latin typeface="Cambria Math" panose="02040503050406030204" pitchFamily="18" charset="0"/>
                                  <a:ea typeface="Arial Unicode MS" panose="020B0604020202020204" pitchFamily="34" charset="-128"/>
                                  <a:cs typeface="Times New Roman" panose="02020603050405020304" pitchFamily="18" charset="0"/>
                                </a:rPr>
                              </m:ctrlPr>
                            </m:sSubPr>
                            <m:e>
                              <m:r>
                                <a:rPr lang="de-DE" sz="1400" i="1">
                                  <a:latin typeface="Cambria Math" panose="02040503050406030204" pitchFamily="18" charset="0"/>
                                  <a:ea typeface="Arial Unicode MS" panose="020B0604020202020204" pitchFamily="34" charset="-128"/>
                                  <a:cs typeface="Times New Roman" panose="02020603050405020304" pitchFamily="18" charset="0"/>
                                </a:rPr>
                                <m:t>𝐼</m:t>
                              </m:r>
                            </m:e>
                            <m:sub>
                              <m:r>
                                <a:rPr lang="de-DE" sz="1400" i="1">
                                  <a:latin typeface="Cambria Math" panose="02040503050406030204" pitchFamily="18" charset="0"/>
                                  <a:ea typeface="Arial Unicode MS" panose="020B0604020202020204" pitchFamily="34" charset="-128"/>
                                  <a:cs typeface="Times New Roman" panose="02020603050405020304" pitchFamily="18" charset="0"/>
                                </a:rPr>
                                <m:t>𝐴</m:t>
                              </m:r>
                            </m:sub>
                          </m:sSub>
                        </m:e>
                      </m:d>
                      <m:r>
                        <a:rPr lang="de-DE" sz="1400">
                          <a:latin typeface="Cambria Math" panose="02040503050406030204" pitchFamily="18" charset="0"/>
                          <a:ea typeface="Arial Unicode MS" panose="020B0604020202020204" pitchFamily="34" charset="-128"/>
                          <a:cs typeface="Times New Roman" panose="02020603050405020304" pitchFamily="18" charset="0"/>
                        </a:rPr>
                        <m:t>=0,906 .</m:t>
                      </m:r>
                    </m:oMath>
                  </m:oMathPara>
                </a14:m>
                <a:endParaRPr lang="de-DE" sz="1400" dirty="0">
                  <a:latin typeface="Arial Unicode MS" panose="020B0604020202020204" pitchFamily="34" charset="-128"/>
                  <a:ea typeface="Arial Unicode MS" panose="020B0604020202020204" pitchFamily="34" charset="-128"/>
                  <a:cs typeface="Times New Roman" panose="02020603050405020304" pitchFamily="18" charset="0"/>
                </a:endParaRPr>
              </a:p>
              <a:p>
                <a:pPr>
                  <a:lnSpc>
                    <a:spcPts val="1300"/>
                  </a:lnSpc>
                  <a:spcAft>
                    <a:spcPts val="600"/>
                  </a:spcAft>
                </a:pPr>
                <a:r>
                  <a:rPr lang="de-DE" sz="1400" dirty="0">
                    <a:latin typeface="Arial Unicode MS" panose="020B0604020202020204" pitchFamily="34" charset="-128"/>
                    <a:ea typeface="Arial Unicode MS" panose="020B0604020202020204" pitchFamily="34" charset="-128"/>
                    <a:cs typeface="Times New Roman" panose="02020603050405020304" pitchFamily="18" charset="0"/>
                  </a:rPr>
                  <a:t> </a:t>
                </a:r>
              </a:p>
              <a:p>
                <a:pPr>
                  <a:lnSpc>
                    <a:spcPts val="1300"/>
                  </a:lnSpc>
                  <a:spcAft>
                    <a:spcPts val="600"/>
                  </a:spcAft>
                </a:pPr>
                <a:r>
                  <a:rPr lang="de-DE" sz="1400" dirty="0">
                    <a:latin typeface="Arial Unicode MS" panose="020B0604020202020204" pitchFamily="34" charset="-128"/>
                    <a:ea typeface="Arial Unicode MS" panose="020B0604020202020204" pitchFamily="34" charset="-128"/>
                    <a:cs typeface="Times New Roman" panose="02020603050405020304" pitchFamily="18" charset="0"/>
                  </a:rPr>
                  <a:t>Investition </a:t>
                </a:r>
                <a:r>
                  <a:rPr lang="de-DE" sz="1400" i="1" dirty="0">
                    <a:latin typeface="Arial Unicode MS" panose="020B0604020202020204" pitchFamily="34" charset="-128"/>
                    <a:ea typeface="Arial Unicode MS" panose="020B0604020202020204" pitchFamily="34" charset="-128"/>
                    <a:cs typeface="Times New Roman" panose="02020603050405020304" pitchFamily="18" charset="0"/>
                  </a:rPr>
                  <a:t>B</a:t>
                </a:r>
                <a:r>
                  <a:rPr lang="de-DE" sz="1400" dirty="0">
                    <a:latin typeface="Arial Unicode MS" panose="020B0604020202020204" pitchFamily="34" charset="-128"/>
                    <a:ea typeface="Arial Unicode MS" panose="020B0604020202020204" pitchFamily="34" charset="-128"/>
                    <a:cs typeface="Times New Roman" panose="02020603050405020304" pitchFamily="18" charset="0"/>
                  </a:rPr>
                  <a:t>:</a:t>
                </a:r>
                <a:endParaRPr lang="de-DE" sz="1400" i="1" dirty="0">
                  <a:latin typeface="Cambria Math" panose="02040503050406030204" pitchFamily="18" charset="0"/>
                  <a:ea typeface="Arial Unicode MS" panose="020B0604020202020204" pitchFamily="34" charset="-128"/>
                  <a:cs typeface="Times New Roman" panose="02020603050405020304" pitchFamily="18" charset="0"/>
                </a:endParaRPr>
              </a:p>
              <a:p>
                <a:pPr>
                  <a:lnSpc>
                    <a:spcPts val="1300"/>
                  </a:lnSpc>
                  <a:spcAft>
                    <a:spcPts val="600"/>
                  </a:spcAft>
                </a:pPr>
                <a14:m>
                  <m:oMathPara xmlns:m="http://schemas.openxmlformats.org/officeDocument/2006/math">
                    <m:oMathParaPr>
                      <m:jc m:val="centerGroup"/>
                    </m:oMathParaPr>
                    <m:oMath xmlns:m="http://schemas.openxmlformats.org/officeDocument/2006/math">
                      <m:r>
                        <a:rPr lang="de-DE" sz="1400" i="1">
                          <a:latin typeface="Cambria Math" panose="02040503050406030204" pitchFamily="18" charset="0"/>
                          <a:ea typeface="Arial Unicode MS" panose="020B0604020202020204" pitchFamily="34" charset="-128"/>
                          <a:cs typeface="Times New Roman" panose="02020603050405020304" pitchFamily="18" charset="0"/>
                        </a:rPr>
                        <m:t>𝛷</m:t>
                      </m:r>
                      <m:d>
                        <m:dPr>
                          <m:ctrlPr>
                            <a:rPr lang="de-DE" sz="1400" i="1">
                              <a:latin typeface="Cambria Math" panose="02040503050406030204" pitchFamily="18" charset="0"/>
                              <a:ea typeface="Arial Unicode MS" panose="020B0604020202020204" pitchFamily="34" charset="-128"/>
                              <a:cs typeface="Times New Roman" panose="02020603050405020304" pitchFamily="18" charset="0"/>
                            </a:rPr>
                          </m:ctrlPr>
                        </m:dPr>
                        <m:e>
                          <m:sSub>
                            <m:sSubPr>
                              <m:ctrlPr>
                                <a:rPr lang="de-DE" sz="1400" i="1">
                                  <a:latin typeface="Cambria Math" panose="02040503050406030204" pitchFamily="18" charset="0"/>
                                  <a:ea typeface="Arial Unicode MS" panose="020B0604020202020204" pitchFamily="34" charset="-128"/>
                                  <a:cs typeface="Times New Roman" panose="02020603050405020304" pitchFamily="18" charset="0"/>
                                </a:rPr>
                              </m:ctrlPr>
                            </m:sSubPr>
                            <m:e>
                              <m:r>
                                <a:rPr lang="de-DE" sz="1400" i="1">
                                  <a:latin typeface="Cambria Math" panose="02040503050406030204" pitchFamily="18" charset="0"/>
                                  <a:ea typeface="Arial Unicode MS" panose="020B0604020202020204" pitchFamily="34" charset="-128"/>
                                  <a:cs typeface="Times New Roman" panose="02020603050405020304" pitchFamily="18" charset="0"/>
                                </a:rPr>
                                <m:t>𝐼</m:t>
                              </m:r>
                            </m:e>
                            <m:sub>
                              <m:r>
                                <a:rPr lang="de-DE" sz="1400" i="1">
                                  <a:latin typeface="Cambria Math" panose="02040503050406030204" pitchFamily="18" charset="0"/>
                                  <a:ea typeface="Arial Unicode MS" panose="020B0604020202020204" pitchFamily="34" charset="-128"/>
                                  <a:cs typeface="Times New Roman" panose="02020603050405020304" pitchFamily="18" charset="0"/>
                                </a:rPr>
                                <m:t>𝐵</m:t>
                              </m:r>
                            </m:sub>
                          </m:sSub>
                        </m:e>
                      </m:d>
                      <m:r>
                        <a:rPr lang="de-DE" sz="1400">
                          <a:latin typeface="Cambria Math" panose="02040503050406030204" pitchFamily="18" charset="0"/>
                          <a:ea typeface="Arial Unicode MS" panose="020B0604020202020204" pitchFamily="34" charset="-128"/>
                          <a:cs typeface="Times New Roman" panose="02020603050405020304" pitchFamily="18" charset="0"/>
                        </a:rPr>
                        <m:t>=</m:t>
                      </m:r>
                      <m:nary>
                        <m:naryPr>
                          <m:chr m:val="∑"/>
                          <m:limLoc m:val="undOvr"/>
                          <m:ctrlPr>
                            <a:rPr lang="de-DE" sz="1400" i="1">
                              <a:latin typeface="Cambria Math" panose="02040503050406030204" pitchFamily="18" charset="0"/>
                              <a:ea typeface="Arial Unicode MS" panose="020B0604020202020204" pitchFamily="34" charset="-128"/>
                              <a:cs typeface="Times New Roman" panose="02020603050405020304" pitchFamily="18" charset="0"/>
                            </a:rPr>
                          </m:ctrlPr>
                        </m:naryPr>
                        <m:sub>
                          <m:r>
                            <a:rPr lang="de-DE" sz="1400" i="1">
                              <a:latin typeface="Cambria Math" panose="02040503050406030204" pitchFamily="18" charset="0"/>
                              <a:ea typeface="Arial Unicode MS" panose="020B0604020202020204" pitchFamily="34" charset="-128"/>
                              <a:cs typeface="Times New Roman" panose="02020603050405020304" pitchFamily="18" charset="0"/>
                            </a:rPr>
                            <m:t>𝑖</m:t>
                          </m:r>
                          <m:r>
                            <a:rPr lang="de-DE" sz="1400">
                              <a:latin typeface="Cambria Math" panose="02040503050406030204" pitchFamily="18" charset="0"/>
                              <a:ea typeface="Arial Unicode MS" panose="020B0604020202020204" pitchFamily="34" charset="-128"/>
                              <a:cs typeface="Times New Roman" panose="02020603050405020304" pitchFamily="18" charset="0"/>
                            </a:rPr>
                            <m:t>=1</m:t>
                          </m:r>
                        </m:sub>
                        <m:sup>
                          <m:r>
                            <a:rPr lang="de-DE" sz="1400" i="1">
                              <a:latin typeface="Cambria Math" panose="02040503050406030204" pitchFamily="18" charset="0"/>
                              <a:ea typeface="Arial Unicode MS" panose="020B0604020202020204" pitchFamily="34" charset="-128"/>
                              <a:cs typeface="Times New Roman" panose="02020603050405020304" pitchFamily="18" charset="0"/>
                            </a:rPr>
                            <m:t>10</m:t>
                          </m:r>
                        </m:sup>
                        <m:e>
                          <m:r>
                            <a:rPr lang="de-DE" sz="1400" i="1">
                              <a:latin typeface="Cambria Math" panose="02040503050406030204" pitchFamily="18" charset="0"/>
                              <a:ea typeface="Arial Unicode MS" panose="020B0604020202020204" pitchFamily="34" charset="-128"/>
                              <a:cs typeface="Times New Roman" panose="02020603050405020304" pitchFamily="18" charset="0"/>
                            </a:rPr>
                            <m:t>𝑢</m:t>
                          </m:r>
                          <m:r>
                            <a:rPr lang="de-DE" sz="1400">
                              <a:latin typeface="Cambria Math" panose="02040503050406030204" pitchFamily="18" charset="0"/>
                              <a:ea typeface="Arial Unicode MS" panose="020B0604020202020204" pitchFamily="34" charset="-128"/>
                              <a:cs typeface="Times New Roman" panose="02020603050405020304" pitchFamily="18" charset="0"/>
                            </a:rPr>
                            <m:t>(</m:t>
                          </m:r>
                          <m:sSub>
                            <m:sSubPr>
                              <m:ctrlPr>
                                <a:rPr lang="de-DE" sz="1400" i="1">
                                  <a:latin typeface="Cambria Math" panose="02040503050406030204" pitchFamily="18" charset="0"/>
                                  <a:ea typeface="Arial Unicode MS" panose="020B0604020202020204" pitchFamily="34" charset="-128"/>
                                  <a:cs typeface="Times New Roman" panose="02020603050405020304" pitchFamily="18" charset="0"/>
                                </a:rPr>
                              </m:ctrlPr>
                            </m:sSubPr>
                            <m:e>
                              <m:r>
                                <a:rPr lang="de-DE" sz="1400" i="1">
                                  <a:latin typeface="Cambria Math" panose="02040503050406030204" pitchFamily="18" charset="0"/>
                                  <a:ea typeface="Arial Unicode MS" panose="020B0604020202020204" pitchFamily="34" charset="-128"/>
                                  <a:cs typeface="Times New Roman" panose="02020603050405020304" pitchFamily="18" charset="0"/>
                                </a:rPr>
                                <m:t>𝐶</m:t>
                              </m:r>
                            </m:e>
                            <m:sub>
                              <m:r>
                                <a:rPr lang="de-DE" sz="1400">
                                  <a:latin typeface="Cambria Math" panose="02040503050406030204" pitchFamily="18" charset="0"/>
                                  <a:ea typeface="Arial Unicode MS" panose="020B0604020202020204" pitchFamily="34" charset="-128"/>
                                  <a:cs typeface="Times New Roman" panose="02020603050405020304" pitchFamily="18" charset="0"/>
                                </a:rPr>
                                <m:t>0</m:t>
                              </m:r>
                              <m:r>
                                <a:rPr lang="de-DE" sz="1400" i="1">
                                  <a:latin typeface="Cambria Math" panose="02040503050406030204" pitchFamily="18" charset="0"/>
                                  <a:ea typeface="Arial Unicode MS" panose="020B0604020202020204" pitchFamily="34" charset="-128"/>
                                  <a:cs typeface="Times New Roman" panose="02020603050405020304" pitchFamily="18" charset="0"/>
                                </a:rPr>
                                <m:t>𝐵𝑖</m:t>
                              </m:r>
                            </m:sub>
                          </m:sSub>
                          <m:r>
                            <a:rPr lang="de-DE" sz="1400">
                              <a:latin typeface="Cambria Math" panose="02040503050406030204" pitchFamily="18" charset="0"/>
                              <a:ea typeface="Arial Unicode MS" panose="020B0604020202020204" pitchFamily="34" charset="-128"/>
                              <a:cs typeface="Times New Roman" panose="02020603050405020304" pitchFamily="18" charset="0"/>
                            </a:rPr>
                            <m:t>)⋅ </m:t>
                          </m:r>
                          <m:sSub>
                            <m:sSubPr>
                              <m:ctrlPr>
                                <a:rPr lang="de-DE" sz="1400" i="1">
                                  <a:latin typeface="Cambria Math" panose="02040503050406030204" pitchFamily="18" charset="0"/>
                                  <a:ea typeface="Arial Unicode MS" panose="020B0604020202020204" pitchFamily="34" charset="-128"/>
                                  <a:cs typeface="Times New Roman" panose="02020603050405020304" pitchFamily="18" charset="0"/>
                                </a:rPr>
                              </m:ctrlPr>
                            </m:sSubPr>
                            <m:e>
                              <m:r>
                                <a:rPr lang="de-DE" sz="1400" i="1">
                                  <a:latin typeface="Cambria Math" panose="02040503050406030204" pitchFamily="18" charset="0"/>
                                  <a:ea typeface="Arial Unicode MS" panose="020B0604020202020204" pitchFamily="34" charset="-128"/>
                                  <a:cs typeface="Times New Roman" panose="02020603050405020304" pitchFamily="18" charset="0"/>
                                </a:rPr>
                                <m:t>𝑤</m:t>
                              </m:r>
                            </m:e>
                            <m:sub>
                              <m:r>
                                <a:rPr lang="de-DE" sz="1400" i="1">
                                  <a:latin typeface="Cambria Math" panose="02040503050406030204" pitchFamily="18" charset="0"/>
                                  <a:ea typeface="Arial Unicode MS" panose="020B0604020202020204" pitchFamily="34" charset="-128"/>
                                  <a:cs typeface="Times New Roman" panose="02020603050405020304" pitchFamily="18" charset="0"/>
                                </a:rPr>
                                <m:t>𝐵𝑖</m:t>
                              </m:r>
                            </m:sub>
                          </m:sSub>
                          <m:r>
                            <a:rPr lang="de-DE" sz="1400">
                              <a:latin typeface="Cambria Math" panose="02040503050406030204" pitchFamily="18" charset="0"/>
                              <a:ea typeface="Arial Unicode MS" panose="020B0604020202020204" pitchFamily="34" charset="-128"/>
                              <a:cs typeface="Times New Roman" panose="02020603050405020304" pitchFamily="18" charset="0"/>
                            </a:rPr>
                            <m:t>(</m:t>
                          </m:r>
                          <m:sSub>
                            <m:sSubPr>
                              <m:ctrlPr>
                                <a:rPr lang="de-DE" sz="1400" i="1">
                                  <a:latin typeface="Cambria Math" panose="02040503050406030204" pitchFamily="18" charset="0"/>
                                  <a:ea typeface="Arial Unicode MS" panose="020B0604020202020204" pitchFamily="34" charset="-128"/>
                                  <a:cs typeface="Times New Roman" panose="02020603050405020304" pitchFamily="18" charset="0"/>
                                </a:rPr>
                              </m:ctrlPr>
                            </m:sSubPr>
                            <m:e>
                              <m:r>
                                <a:rPr lang="de-DE" sz="1400" i="1">
                                  <a:latin typeface="Cambria Math" panose="02040503050406030204" pitchFamily="18" charset="0"/>
                                  <a:ea typeface="Arial Unicode MS" panose="020B0604020202020204" pitchFamily="34" charset="-128"/>
                                  <a:cs typeface="Times New Roman" panose="02020603050405020304" pitchFamily="18" charset="0"/>
                                </a:rPr>
                                <m:t>𝐶</m:t>
                              </m:r>
                            </m:e>
                            <m:sub>
                              <m:r>
                                <a:rPr lang="de-DE" sz="1400">
                                  <a:latin typeface="Cambria Math" panose="02040503050406030204" pitchFamily="18" charset="0"/>
                                  <a:ea typeface="Arial Unicode MS" panose="020B0604020202020204" pitchFamily="34" charset="-128"/>
                                  <a:cs typeface="Times New Roman" panose="02020603050405020304" pitchFamily="18" charset="0"/>
                                </a:rPr>
                                <m:t>0</m:t>
                              </m:r>
                              <m:r>
                                <a:rPr lang="de-DE" sz="1400" i="1">
                                  <a:latin typeface="Cambria Math" panose="02040503050406030204" pitchFamily="18" charset="0"/>
                                  <a:ea typeface="Arial Unicode MS" panose="020B0604020202020204" pitchFamily="34" charset="-128"/>
                                  <a:cs typeface="Times New Roman" panose="02020603050405020304" pitchFamily="18" charset="0"/>
                                </a:rPr>
                                <m:t>𝐵𝑖</m:t>
                              </m:r>
                            </m:sub>
                          </m:sSub>
                          <m:r>
                            <a:rPr lang="de-DE" sz="1400">
                              <a:latin typeface="Cambria Math" panose="02040503050406030204" pitchFamily="18" charset="0"/>
                              <a:ea typeface="Arial Unicode MS" panose="020B0604020202020204" pitchFamily="34" charset="-128"/>
                              <a:cs typeface="Times New Roman" panose="02020603050405020304" pitchFamily="18" charset="0"/>
                            </a:rPr>
                            <m:t>)</m:t>
                          </m:r>
                        </m:e>
                      </m:nary>
                    </m:oMath>
                  </m:oMathPara>
                </a14:m>
                <a:endParaRPr lang="de-DE" sz="1400" dirty="0">
                  <a:latin typeface="Arial Unicode MS" panose="020B0604020202020204" pitchFamily="34" charset="-128"/>
                  <a:ea typeface="Arial Unicode MS" panose="020B0604020202020204" pitchFamily="34" charset="-128"/>
                  <a:cs typeface="Times New Roman" panose="02020603050405020304" pitchFamily="18" charset="0"/>
                </a:endParaRPr>
              </a:p>
              <a:p>
                <a:pPr>
                  <a:lnSpc>
                    <a:spcPct val="150000"/>
                  </a:lnSpc>
                  <a:spcAft>
                    <a:spcPts val="0"/>
                  </a:spcAft>
                </a:pPr>
                <a14:m>
                  <m:oMathPara xmlns:m="http://schemas.openxmlformats.org/officeDocument/2006/math">
                    <m:oMathParaPr>
                      <m:jc m:val="centerGroup"/>
                    </m:oMathParaPr>
                    <m:oMath xmlns:m="http://schemas.openxmlformats.org/officeDocument/2006/math">
                      <m:r>
                        <a:rPr lang="de-DE" sz="1400" i="1">
                          <a:latin typeface="Cambria Math" panose="02040503050406030204" pitchFamily="18" charset="0"/>
                          <a:ea typeface="Arial Unicode MS" panose="020B0604020202020204" pitchFamily="34" charset="-128"/>
                          <a:cs typeface="Times New Roman" panose="02020603050405020304" pitchFamily="18" charset="0"/>
                        </a:rPr>
                        <m:t>𝛷</m:t>
                      </m:r>
                      <m:d>
                        <m:dPr>
                          <m:ctrlPr>
                            <a:rPr lang="de-DE" sz="1400" i="1">
                              <a:latin typeface="Cambria Math" panose="02040503050406030204" pitchFamily="18" charset="0"/>
                              <a:ea typeface="Arial Unicode MS" panose="020B0604020202020204" pitchFamily="34" charset="-128"/>
                              <a:cs typeface="Times New Roman" panose="02020603050405020304" pitchFamily="18" charset="0"/>
                            </a:rPr>
                          </m:ctrlPr>
                        </m:dPr>
                        <m:e>
                          <m:sSub>
                            <m:sSubPr>
                              <m:ctrlPr>
                                <a:rPr lang="de-DE" sz="1400" i="1">
                                  <a:latin typeface="Cambria Math" panose="02040503050406030204" pitchFamily="18" charset="0"/>
                                  <a:ea typeface="Arial Unicode MS" panose="020B0604020202020204" pitchFamily="34" charset="-128"/>
                                  <a:cs typeface="Times New Roman" panose="02020603050405020304" pitchFamily="18" charset="0"/>
                                </a:rPr>
                              </m:ctrlPr>
                            </m:sSubPr>
                            <m:e>
                              <m:r>
                                <a:rPr lang="de-DE" sz="1400" i="1">
                                  <a:latin typeface="Cambria Math" panose="02040503050406030204" pitchFamily="18" charset="0"/>
                                  <a:ea typeface="Arial Unicode MS" panose="020B0604020202020204" pitchFamily="34" charset="-128"/>
                                  <a:cs typeface="Times New Roman" panose="02020603050405020304" pitchFamily="18" charset="0"/>
                                </a:rPr>
                                <m:t>𝐼</m:t>
                              </m:r>
                            </m:e>
                            <m:sub>
                              <m:r>
                                <a:rPr lang="de-DE" sz="1400" i="1">
                                  <a:latin typeface="Cambria Math" panose="02040503050406030204" pitchFamily="18" charset="0"/>
                                  <a:ea typeface="Arial Unicode MS" panose="020B0604020202020204" pitchFamily="34" charset="-128"/>
                                  <a:cs typeface="Times New Roman" panose="02020603050405020304" pitchFamily="18" charset="0"/>
                                </a:rPr>
                                <m:t>𝐴</m:t>
                              </m:r>
                            </m:sub>
                          </m:sSub>
                        </m:e>
                      </m:d>
                      <m:r>
                        <a:rPr lang="de-DE" sz="1400">
                          <a:latin typeface="Cambria Math" panose="02040503050406030204" pitchFamily="18" charset="0"/>
                          <a:ea typeface="Arial Unicode MS" panose="020B0604020202020204" pitchFamily="34" charset="-128"/>
                          <a:cs typeface="Times New Roman" panose="02020603050405020304" pitchFamily="18" charset="0"/>
                        </a:rPr>
                        <m:t>=0,905⋅0,2+0,919⋅0,3+0,929⋅0,2+0,940⋅0,3</m:t>
                      </m:r>
                    </m:oMath>
                  </m:oMathPara>
                </a14:m>
                <a:endParaRPr lang="de-DE" sz="1400" dirty="0">
                  <a:latin typeface="Arial Unicode MS" panose="020B0604020202020204" pitchFamily="34" charset="-128"/>
                  <a:ea typeface="Arial Unicode MS" panose="020B0604020202020204" pitchFamily="34" charset="-128"/>
                  <a:cs typeface="Times New Roman" panose="02020603050405020304" pitchFamily="18" charset="0"/>
                </a:endParaRPr>
              </a:p>
              <a:p>
                <a:pPr>
                  <a:lnSpc>
                    <a:spcPct val="150000"/>
                  </a:lnSpc>
                  <a:spcAft>
                    <a:spcPts val="0"/>
                  </a:spcAft>
                </a:pPr>
                <a14:m>
                  <m:oMathPara xmlns:m="http://schemas.openxmlformats.org/officeDocument/2006/math">
                    <m:oMathParaPr>
                      <m:jc m:val="centerGroup"/>
                    </m:oMathParaPr>
                    <m:oMath xmlns:m="http://schemas.openxmlformats.org/officeDocument/2006/math">
                      <m:r>
                        <a:rPr lang="de-DE" sz="1400" i="1">
                          <a:latin typeface="Cambria Math" panose="02040503050406030204" pitchFamily="18" charset="0"/>
                          <a:ea typeface="Arial Unicode MS" panose="020B0604020202020204" pitchFamily="34" charset="-128"/>
                          <a:cs typeface="Times New Roman" panose="02020603050405020304" pitchFamily="18" charset="0"/>
                        </a:rPr>
                        <m:t>𝛷</m:t>
                      </m:r>
                      <m:d>
                        <m:dPr>
                          <m:ctrlPr>
                            <a:rPr lang="de-DE" sz="1400" i="1">
                              <a:latin typeface="Cambria Math" panose="02040503050406030204" pitchFamily="18" charset="0"/>
                              <a:ea typeface="Arial Unicode MS" panose="020B0604020202020204" pitchFamily="34" charset="-128"/>
                              <a:cs typeface="Times New Roman" panose="02020603050405020304" pitchFamily="18" charset="0"/>
                            </a:rPr>
                          </m:ctrlPr>
                        </m:dPr>
                        <m:e>
                          <m:sSub>
                            <m:sSubPr>
                              <m:ctrlPr>
                                <a:rPr lang="de-DE" sz="1400" i="1">
                                  <a:latin typeface="Cambria Math" panose="02040503050406030204" pitchFamily="18" charset="0"/>
                                  <a:ea typeface="Arial Unicode MS" panose="020B0604020202020204" pitchFamily="34" charset="-128"/>
                                  <a:cs typeface="Times New Roman" panose="02020603050405020304" pitchFamily="18" charset="0"/>
                                </a:rPr>
                              </m:ctrlPr>
                            </m:sSubPr>
                            <m:e>
                              <m:r>
                                <a:rPr lang="de-DE" sz="1400" i="1">
                                  <a:latin typeface="Cambria Math" panose="02040503050406030204" pitchFamily="18" charset="0"/>
                                  <a:ea typeface="Arial Unicode MS" panose="020B0604020202020204" pitchFamily="34" charset="-128"/>
                                  <a:cs typeface="Times New Roman" panose="02020603050405020304" pitchFamily="18" charset="0"/>
                                </a:rPr>
                                <m:t>𝐼</m:t>
                              </m:r>
                            </m:e>
                            <m:sub>
                              <m:r>
                                <a:rPr lang="de-DE" sz="1400" i="1">
                                  <a:latin typeface="Cambria Math" panose="02040503050406030204" pitchFamily="18" charset="0"/>
                                  <a:ea typeface="Arial Unicode MS" panose="020B0604020202020204" pitchFamily="34" charset="-128"/>
                                  <a:cs typeface="Times New Roman" panose="02020603050405020304" pitchFamily="18" charset="0"/>
                                </a:rPr>
                                <m:t>𝐵</m:t>
                              </m:r>
                            </m:sub>
                          </m:sSub>
                        </m:e>
                      </m:d>
                      <m:r>
                        <a:rPr lang="de-DE" sz="1400">
                          <a:latin typeface="Cambria Math" panose="02040503050406030204" pitchFamily="18" charset="0"/>
                          <a:ea typeface="Arial Unicode MS" panose="020B0604020202020204" pitchFamily="34" charset="-128"/>
                          <a:cs typeface="Times New Roman" panose="02020603050405020304" pitchFamily="18" charset="0"/>
                        </a:rPr>
                        <m:t>=0,925 .</m:t>
                      </m:r>
                    </m:oMath>
                  </m:oMathPara>
                </a14:m>
                <a:endParaRPr lang="de-DE" sz="1400" dirty="0">
                  <a:latin typeface="Arial Unicode MS" panose="020B0604020202020204" pitchFamily="34" charset="-128"/>
                  <a:ea typeface="Arial Unicode MS" panose="020B0604020202020204" pitchFamily="34" charset="-128"/>
                  <a:cs typeface="Times New Roman" panose="02020603050405020304" pitchFamily="18" charset="0"/>
                </a:endParaRPr>
              </a:p>
              <a:p>
                <a:pPr>
                  <a:lnSpc>
                    <a:spcPts val="1300"/>
                  </a:lnSpc>
                  <a:spcAft>
                    <a:spcPts val="600"/>
                  </a:spcAft>
                </a:pPr>
                <a:r>
                  <a:rPr lang="de-DE" sz="1400" dirty="0">
                    <a:latin typeface="Arial Unicode MS" panose="020B0604020202020204" pitchFamily="34" charset="-128"/>
                    <a:ea typeface="Arial Unicode MS" panose="020B0604020202020204" pitchFamily="34" charset="-128"/>
                    <a:cs typeface="Times New Roman" panose="02020603050405020304" pitchFamily="18" charset="0"/>
                  </a:rPr>
                  <a:t> </a:t>
                </a:r>
              </a:p>
              <a:p>
                <a:pPr>
                  <a:lnSpc>
                    <a:spcPts val="1300"/>
                  </a:lnSpc>
                  <a:spcAft>
                    <a:spcPts val="600"/>
                  </a:spcAft>
                </a:pPr>
                <a:r>
                  <a:rPr lang="de-DE" sz="1400" dirty="0">
                    <a:latin typeface="Arial Unicode MS" panose="020B0604020202020204" pitchFamily="34" charset="-128"/>
                    <a:ea typeface="Arial Unicode MS" panose="020B0604020202020204" pitchFamily="34" charset="-128"/>
                    <a:cs typeface="Times New Roman" panose="02020603050405020304" pitchFamily="18" charset="0"/>
                  </a:rPr>
                  <a:t>Da Investition </a:t>
                </a:r>
                <a:r>
                  <a:rPr lang="de-DE" sz="1400" i="1" dirty="0">
                    <a:latin typeface="Arial Unicode MS" panose="020B0604020202020204" pitchFamily="34" charset="-128"/>
                    <a:ea typeface="Arial Unicode MS" panose="020B0604020202020204" pitchFamily="34" charset="-128"/>
                    <a:cs typeface="Times New Roman" panose="02020603050405020304" pitchFamily="18" charset="0"/>
                  </a:rPr>
                  <a:t>B</a:t>
                </a:r>
                <a:r>
                  <a:rPr lang="de-DE" sz="1400" dirty="0">
                    <a:latin typeface="Arial Unicode MS" panose="020B0604020202020204" pitchFamily="34" charset="-128"/>
                    <a:ea typeface="Arial Unicode MS" panose="020B0604020202020204" pitchFamily="34" charset="-128"/>
                    <a:cs typeface="Times New Roman" panose="02020603050405020304" pitchFamily="18" charset="0"/>
                  </a:rPr>
                  <a:t> einen höheren Präferenzwert als Investition </a:t>
                </a:r>
                <a:r>
                  <a:rPr lang="de-DE" sz="1400" i="1" dirty="0">
                    <a:latin typeface="Arial Unicode MS" panose="020B0604020202020204" pitchFamily="34" charset="-128"/>
                    <a:ea typeface="Arial Unicode MS" panose="020B0604020202020204" pitchFamily="34" charset="-128"/>
                    <a:cs typeface="Times New Roman" panose="02020603050405020304" pitchFamily="18" charset="0"/>
                  </a:rPr>
                  <a:t>A</a:t>
                </a:r>
                <a:r>
                  <a:rPr lang="de-DE" sz="1400" dirty="0">
                    <a:latin typeface="Arial Unicode MS" panose="020B0604020202020204" pitchFamily="34" charset="-128"/>
                    <a:ea typeface="Arial Unicode MS" panose="020B0604020202020204" pitchFamily="34" charset="-128"/>
                    <a:cs typeface="Times New Roman" panose="02020603050405020304" pitchFamily="18" charset="0"/>
                  </a:rPr>
                  <a:t> aufweist, folgt aus diesem Auswahlkriterium </a:t>
                </a:r>
                <a:r>
                  <a:rPr lang="de-DE" sz="1400" i="1" dirty="0">
                    <a:latin typeface="Arial Unicode MS" panose="020B0604020202020204" pitchFamily="34" charset="-128"/>
                    <a:ea typeface="Arial Unicode MS" panose="020B0604020202020204" pitchFamily="34" charset="-128"/>
                    <a:cs typeface="Times New Roman" panose="02020603050405020304" pitchFamily="18" charset="0"/>
                  </a:rPr>
                  <a:t>I</a:t>
                </a:r>
                <a:r>
                  <a:rPr lang="de-DE" sz="1400" i="1" baseline="-25000" dirty="0">
                    <a:latin typeface="Arial Unicode MS" panose="020B0604020202020204" pitchFamily="34" charset="-128"/>
                    <a:ea typeface="Arial Unicode MS" panose="020B0604020202020204" pitchFamily="34" charset="-128"/>
                    <a:cs typeface="Times New Roman" panose="02020603050405020304" pitchFamily="18" charset="0"/>
                  </a:rPr>
                  <a:t>B</a:t>
                </a:r>
                <a:r>
                  <a:rPr lang="de-DE" sz="1400" dirty="0">
                    <a:latin typeface="Arial Unicode MS" panose="020B0604020202020204" pitchFamily="34" charset="-128"/>
                    <a:ea typeface="Arial Unicode MS" panose="020B0604020202020204" pitchFamily="34" charset="-128"/>
                    <a:cs typeface="Times New Roman" panose="02020603050405020304" pitchFamily="18" charset="0"/>
                  </a:rPr>
                  <a:t> </a:t>
                </a:r>
                <a:r>
                  <a:rPr lang="de-DE" sz="14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de-DE" sz="1400" dirty="0">
                    <a:latin typeface="Arial Unicode MS" panose="020B0604020202020204" pitchFamily="34" charset="-128"/>
                    <a:ea typeface="Arial Unicode MS" panose="020B0604020202020204" pitchFamily="34" charset="-128"/>
                    <a:cs typeface="Times New Roman" panose="02020603050405020304" pitchFamily="18" charset="0"/>
                  </a:rPr>
                  <a:t> </a:t>
                </a:r>
                <a:r>
                  <a:rPr lang="de-DE" sz="1400" i="1" dirty="0">
                    <a:latin typeface="Arial Unicode MS" panose="020B0604020202020204" pitchFamily="34" charset="-128"/>
                    <a:ea typeface="Arial Unicode MS" panose="020B0604020202020204" pitchFamily="34" charset="-128"/>
                    <a:cs typeface="Times New Roman" panose="02020603050405020304" pitchFamily="18" charset="0"/>
                  </a:rPr>
                  <a:t>I</a:t>
                </a:r>
                <a:r>
                  <a:rPr lang="de-DE" sz="1400" i="1" baseline="-25000" dirty="0">
                    <a:latin typeface="Arial Unicode MS" panose="020B0604020202020204" pitchFamily="34" charset="-128"/>
                    <a:ea typeface="Arial Unicode MS" panose="020B0604020202020204" pitchFamily="34" charset="-128"/>
                    <a:cs typeface="Times New Roman" panose="02020603050405020304" pitchFamily="18" charset="0"/>
                  </a:rPr>
                  <a:t>A</a:t>
                </a:r>
                <a:r>
                  <a:rPr lang="de-DE" sz="1400" dirty="0">
                    <a:latin typeface="Arial Unicode MS" panose="020B0604020202020204" pitchFamily="34" charset="-128"/>
                    <a:ea typeface="Arial Unicode MS" panose="020B0604020202020204" pitchFamily="34" charset="-128"/>
                    <a:cs typeface="Times New Roman" panose="02020603050405020304" pitchFamily="18" charset="0"/>
                  </a:rPr>
                  <a:t>.</a:t>
                </a:r>
              </a:p>
            </p:txBody>
          </p:sp>
        </mc:Choice>
        <mc:Fallback xmlns="">
          <p:sp>
            <p:nvSpPr>
              <p:cNvPr id="5" name="Rechteck 4"/>
              <p:cNvSpPr>
                <a:spLocks noRot="1" noChangeAspect="1" noMove="1" noResize="1" noEditPoints="1" noAdjustHandles="1" noChangeArrowheads="1" noChangeShapeType="1" noTextEdit="1"/>
              </p:cNvSpPr>
              <p:nvPr/>
            </p:nvSpPr>
            <p:spPr>
              <a:xfrm>
                <a:off x="383060" y="1448439"/>
                <a:ext cx="8007177" cy="3180358"/>
              </a:xfrm>
              <a:prstGeom prst="rect">
                <a:avLst/>
              </a:prstGeom>
              <a:blipFill>
                <a:blip r:embed="rId4"/>
                <a:stretch>
                  <a:fillRect l="-228" t="-22649" b="-1152"/>
                </a:stretch>
              </a:blipFill>
            </p:spPr>
            <p:txBody>
              <a:bodyPr/>
              <a:lstStyle/>
              <a:p>
                <a:r>
                  <a:rPr lang="de-DE">
                    <a:noFill/>
                  </a:rPr>
                  <a:t> </a:t>
                </a:r>
              </a:p>
            </p:txBody>
          </p:sp>
        </mc:Fallback>
      </mc:AlternateContent>
      <p:sp>
        <p:nvSpPr>
          <p:cNvPr id="7" name="Footer Placeholder 4">
            <a:extLst>
              <a:ext uri="{FF2B5EF4-FFF2-40B4-BE49-F238E27FC236}">
                <a16:creationId xmlns:a16="http://schemas.microsoft.com/office/drawing/2014/main" id="{2AD1B90E-1628-479E-8F10-2DE40B54C93E}"/>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22582662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48</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5.6 Risikoanalyse</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3777108" cy="369332"/>
          </a:xfrm>
          <a:prstGeom prst="rect">
            <a:avLst/>
          </a:prstGeom>
          <a:noFill/>
        </p:spPr>
        <p:txBody>
          <a:bodyPr wrap="none" rtlCol="0">
            <a:spAutoFit/>
          </a:bodyPr>
          <a:lstStyle/>
          <a:p>
            <a:r>
              <a:rPr lang="de-DE" dirty="0"/>
              <a:t>5.6.1 Risikoprofil des Kapitalwertes</a:t>
            </a:r>
          </a:p>
        </p:txBody>
      </p:sp>
      <p:sp>
        <p:nvSpPr>
          <p:cNvPr id="4" name="Textfeld 3"/>
          <p:cNvSpPr txBox="1"/>
          <p:nvPr/>
        </p:nvSpPr>
        <p:spPr>
          <a:xfrm>
            <a:off x="457200" y="1446471"/>
            <a:ext cx="7866256" cy="584776"/>
          </a:xfrm>
          <a:prstGeom prst="rect">
            <a:avLst/>
          </a:prstGeom>
          <a:noFill/>
        </p:spPr>
        <p:txBody>
          <a:bodyPr wrap="none" rtlCol="0">
            <a:spAutoFit/>
          </a:bodyPr>
          <a:lstStyle/>
          <a:p>
            <a:pPr marL="285750" indent="-285750">
              <a:buFont typeface="Wingdings" charset="0"/>
              <a:buChar char="à"/>
            </a:pPr>
            <a:r>
              <a:rPr lang="de-DE" sz="1600" dirty="0">
                <a:sym typeface="Wingdings"/>
              </a:rPr>
              <a:t>Entwicklung eines Risikoprofils aus der Wahrscheinlichkeitsfunktion der Zielgröße</a:t>
            </a:r>
          </a:p>
          <a:p>
            <a:endParaRPr lang="de-DE" sz="1600" dirty="0"/>
          </a:p>
        </p:txBody>
      </p:sp>
      <p:sp>
        <p:nvSpPr>
          <p:cNvPr id="5" name="Textfeld 4"/>
          <p:cNvSpPr txBox="1"/>
          <p:nvPr/>
        </p:nvSpPr>
        <p:spPr>
          <a:xfrm>
            <a:off x="457200" y="2128548"/>
            <a:ext cx="8120056" cy="523220"/>
          </a:xfrm>
          <a:prstGeom prst="rect">
            <a:avLst/>
          </a:prstGeom>
          <a:noFill/>
        </p:spPr>
        <p:txBody>
          <a:bodyPr wrap="square" rtlCol="0">
            <a:spAutoFit/>
          </a:bodyPr>
          <a:lstStyle/>
          <a:p>
            <a:r>
              <a:rPr lang="de-DE" sz="1400" dirty="0"/>
              <a:t>Die diskrete Zufallsvariable </a:t>
            </a:r>
            <a:r>
              <a:rPr lang="de-DE" sz="1400" i="1" dirty="0"/>
              <a:t>C</a:t>
            </a:r>
            <a:r>
              <a:rPr lang="de-DE" sz="1400" i="1" baseline="-25000" dirty="0"/>
              <a:t>0</a:t>
            </a:r>
            <a:r>
              <a:rPr lang="de-DE" sz="1400" dirty="0"/>
              <a:t> lässt sich durch die Wahrscheinlichkeitsfunktion </a:t>
            </a:r>
            <a:r>
              <a:rPr lang="de-DE" sz="1400" dirty="0" err="1"/>
              <a:t>w</a:t>
            </a:r>
            <a:r>
              <a:rPr lang="de-DE" sz="1400" baseline="-25000" dirty="0" err="1"/>
              <a:t>i</a:t>
            </a:r>
            <a:r>
              <a:rPr lang="de-DE" sz="1400" baseline="-25000" dirty="0"/>
              <a:t> </a:t>
            </a:r>
            <a:r>
              <a:rPr lang="de-DE" sz="1400" dirty="0"/>
              <a:t>(C</a:t>
            </a:r>
            <a:r>
              <a:rPr lang="de-DE" sz="1400" baseline="-25000" dirty="0"/>
              <a:t>0i</a:t>
            </a:r>
            <a:r>
              <a:rPr lang="de-DE" sz="1400" dirty="0"/>
              <a:t>) für alle Umweltzustände </a:t>
            </a:r>
            <a:r>
              <a:rPr lang="de-DE" sz="1400" i="1" dirty="0"/>
              <a:t>i</a:t>
            </a:r>
            <a:r>
              <a:rPr lang="de-DE" sz="1400" dirty="0"/>
              <a:t> = 1, ..., m beschreiben, wobei alle </a:t>
            </a:r>
            <a:r>
              <a:rPr lang="de-DE" sz="1400" i="1" dirty="0"/>
              <a:t>C</a:t>
            </a:r>
            <a:r>
              <a:rPr lang="de-DE" sz="1400" i="1" baseline="-25000" dirty="0"/>
              <a:t>0i</a:t>
            </a:r>
            <a:r>
              <a:rPr lang="de-DE" sz="1400" dirty="0"/>
              <a:t> in aufsteigender Folge sortiert sind:</a:t>
            </a:r>
          </a:p>
        </p:txBody>
      </p:sp>
      <p:pic>
        <p:nvPicPr>
          <p:cNvPr id="10" name="Bild 9"/>
          <p:cNvPicPr>
            <a:picLocks noChangeAspect="1"/>
          </p:cNvPicPr>
          <p:nvPr/>
        </p:nvPicPr>
        <p:blipFill rotWithShape="1">
          <a:blip r:embed="rId4"/>
          <a:srcRect l="32223" r="32292"/>
          <a:stretch/>
        </p:blipFill>
        <p:spPr>
          <a:xfrm>
            <a:off x="1987251" y="2838717"/>
            <a:ext cx="2888674" cy="806862"/>
          </a:xfrm>
          <a:prstGeom prst="rect">
            <a:avLst/>
          </a:prstGeom>
        </p:spPr>
      </p:pic>
      <p:sp>
        <p:nvSpPr>
          <p:cNvPr id="11" name="Footer Placeholder 4">
            <a:extLst>
              <a:ext uri="{FF2B5EF4-FFF2-40B4-BE49-F238E27FC236}">
                <a16:creationId xmlns:a16="http://schemas.microsoft.com/office/drawing/2014/main" id="{8FF2532C-513A-4F26-8112-68111667F91C}"/>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21857982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49</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5.6 Risikoanalyse</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3777108" cy="369332"/>
          </a:xfrm>
          <a:prstGeom prst="rect">
            <a:avLst/>
          </a:prstGeom>
          <a:noFill/>
        </p:spPr>
        <p:txBody>
          <a:bodyPr wrap="none" rtlCol="0">
            <a:spAutoFit/>
          </a:bodyPr>
          <a:lstStyle/>
          <a:p>
            <a:r>
              <a:rPr lang="de-DE" dirty="0"/>
              <a:t>5.6.1 Risikoprofil des Kapitalwertes</a:t>
            </a:r>
          </a:p>
        </p:txBody>
      </p:sp>
      <p:sp>
        <p:nvSpPr>
          <p:cNvPr id="12" name="Textfeld 11"/>
          <p:cNvSpPr txBox="1"/>
          <p:nvPr/>
        </p:nvSpPr>
        <p:spPr>
          <a:xfrm>
            <a:off x="457200" y="1537660"/>
            <a:ext cx="5842953" cy="523220"/>
          </a:xfrm>
          <a:prstGeom prst="rect">
            <a:avLst/>
          </a:prstGeom>
          <a:noFill/>
        </p:spPr>
        <p:txBody>
          <a:bodyPr wrap="none" rtlCol="0">
            <a:spAutoFit/>
          </a:bodyPr>
          <a:lstStyle/>
          <a:p>
            <a:r>
              <a:rPr lang="de-DE" sz="1400" dirty="0"/>
              <a:t>Eine Investition hat folgende diskrete Kapitalwertverteilung (in </a:t>
            </a:r>
            <a:r>
              <a:rPr lang="de-DE" sz="1400" dirty="0" err="1"/>
              <a:t>Mio</a:t>
            </a:r>
            <a:r>
              <a:rPr lang="de-DE" sz="1400" dirty="0"/>
              <a:t> GE):</a:t>
            </a:r>
          </a:p>
          <a:p>
            <a:endParaRPr lang="de-DE" sz="1400" dirty="0"/>
          </a:p>
        </p:txBody>
      </p:sp>
      <p:pic>
        <p:nvPicPr>
          <p:cNvPr id="13" name="Bild 12"/>
          <p:cNvPicPr>
            <a:picLocks noChangeAspect="1"/>
          </p:cNvPicPr>
          <p:nvPr/>
        </p:nvPicPr>
        <p:blipFill rotWithShape="1">
          <a:blip r:embed="rId4"/>
          <a:srcRect l="28855" r="28955"/>
          <a:stretch/>
        </p:blipFill>
        <p:spPr>
          <a:xfrm>
            <a:off x="457200" y="1953127"/>
            <a:ext cx="2833712" cy="665743"/>
          </a:xfrm>
          <a:prstGeom prst="rect">
            <a:avLst/>
          </a:prstGeom>
        </p:spPr>
      </p:pic>
      <p:sp>
        <p:nvSpPr>
          <p:cNvPr id="14" name="Rechteck 13"/>
          <p:cNvSpPr/>
          <p:nvPr/>
        </p:nvSpPr>
        <p:spPr>
          <a:xfrm>
            <a:off x="7276789" y="472018"/>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213</a:t>
            </a:r>
          </a:p>
        </p:txBody>
      </p:sp>
      <p:pic>
        <p:nvPicPr>
          <p:cNvPr id="15" name="Grafik 125"/>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17653" y="2877589"/>
            <a:ext cx="3557905" cy="2131695"/>
          </a:xfrm>
          <a:prstGeom prst="rect">
            <a:avLst/>
          </a:prstGeom>
          <a:noFill/>
        </p:spPr>
      </p:pic>
      <p:sp>
        <p:nvSpPr>
          <p:cNvPr id="16" name="Textfeld 15"/>
          <p:cNvSpPr txBox="1"/>
          <p:nvPr/>
        </p:nvSpPr>
        <p:spPr>
          <a:xfrm>
            <a:off x="457200" y="2618870"/>
            <a:ext cx="3942305" cy="276999"/>
          </a:xfrm>
          <a:prstGeom prst="rect">
            <a:avLst/>
          </a:prstGeom>
          <a:noFill/>
        </p:spPr>
        <p:txBody>
          <a:bodyPr wrap="none" rtlCol="0">
            <a:spAutoFit/>
          </a:bodyPr>
          <a:lstStyle/>
          <a:p>
            <a:r>
              <a:rPr lang="de-DE" sz="1200" dirty="0"/>
              <a:t>Diskrete Wahrscheinlichkeitsfunktion des Kapitalwertes</a:t>
            </a:r>
          </a:p>
        </p:txBody>
      </p:sp>
      <p:sp>
        <p:nvSpPr>
          <p:cNvPr id="11" name="Footer Placeholder 4">
            <a:extLst>
              <a:ext uri="{FF2B5EF4-FFF2-40B4-BE49-F238E27FC236}">
                <a16:creationId xmlns:a16="http://schemas.microsoft.com/office/drawing/2014/main" id="{9AB103AE-0172-4172-9556-844691B1C6BD}"/>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1084043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5</a:t>
            </a:fld>
            <a:endParaRPr lang="en-US"/>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14" name="Titel 1"/>
          <p:cNvSpPr>
            <a:spLocks noGrp="1"/>
          </p:cNvSpPr>
          <p:nvPr>
            <p:ph type="title"/>
          </p:nvPr>
        </p:nvSpPr>
        <p:spPr>
          <a:xfrm>
            <a:off x="457200" y="400050"/>
            <a:ext cx="8229600" cy="742950"/>
          </a:xfrm>
        </p:spPr>
        <p:txBody>
          <a:bodyPr>
            <a:normAutofit/>
          </a:bodyPr>
          <a:lstStyle/>
          <a:p>
            <a:r>
              <a:rPr lang="de-DE" sz="2400" dirty="0"/>
              <a:t>5.1 Problemstellung</a:t>
            </a:r>
          </a:p>
        </p:txBody>
      </p:sp>
      <p:graphicFrame>
        <p:nvGraphicFramePr>
          <p:cNvPr id="5" name="Diagramm 4"/>
          <p:cNvGraphicFramePr/>
          <p:nvPr>
            <p:extLst>
              <p:ext uri="{D42A27DB-BD31-4B8C-83A1-F6EECF244321}">
                <p14:modId xmlns:p14="http://schemas.microsoft.com/office/powerpoint/2010/main" val="2836522979"/>
              </p:ext>
            </p:extLst>
          </p:nvPr>
        </p:nvGraphicFramePr>
        <p:xfrm>
          <a:off x="457200" y="1060679"/>
          <a:ext cx="8067989" cy="38841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Footer Placeholder 4">
            <a:extLst>
              <a:ext uri="{FF2B5EF4-FFF2-40B4-BE49-F238E27FC236}">
                <a16:creationId xmlns:a16="http://schemas.microsoft.com/office/drawing/2014/main" id="{2F5BADC9-7711-4527-8CD4-BA30E9FB9DDB}"/>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33715456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50</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5.6 Risikoanalyse</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3777108" cy="369332"/>
          </a:xfrm>
          <a:prstGeom prst="rect">
            <a:avLst/>
          </a:prstGeom>
          <a:noFill/>
        </p:spPr>
        <p:txBody>
          <a:bodyPr wrap="none" rtlCol="0">
            <a:spAutoFit/>
          </a:bodyPr>
          <a:lstStyle/>
          <a:p>
            <a:r>
              <a:rPr lang="de-DE" dirty="0"/>
              <a:t>5.6.1 Risikoprofil des Kapitalwertes</a:t>
            </a:r>
          </a:p>
        </p:txBody>
      </p:sp>
      <p:sp>
        <p:nvSpPr>
          <p:cNvPr id="12" name="Textfeld 11"/>
          <p:cNvSpPr txBox="1"/>
          <p:nvPr/>
        </p:nvSpPr>
        <p:spPr>
          <a:xfrm>
            <a:off x="457200" y="1537660"/>
            <a:ext cx="2410110" cy="523220"/>
          </a:xfrm>
          <a:prstGeom prst="rect">
            <a:avLst/>
          </a:prstGeom>
          <a:noFill/>
        </p:spPr>
        <p:txBody>
          <a:bodyPr wrap="none" rtlCol="0">
            <a:spAutoFit/>
          </a:bodyPr>
          <a:lstStyle/>
          <a:p>
            <a:r>
              <a:rPr lang="de-DE" sz="1400" dirty="0"/>
              <a:t>Diskrete Verteilungsfunktion</a:t>
            </a:r>
          </a:p>
          <a:p>
            <a:endParaRPr lang="de-DE" sz="1400" dirty="0"/>
          </a:p>
        </p:txBody>
      </p:sp>
      <p:sp>
        <p:nvSpPr>
          <p:cNvPr id="14" name="Rechteck 13"/>
          <p:cNvSpPr/>
          <p:nvPr/>
        </p:nvSpPr>
        <p:spPr>
          <a:xfrm>
            <a:off x="7276789" y="472018"/>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213</a:t>
            </a:r>
          </a:p>
        </p:txBody>
      </p:sp>
      <p:pic>
        <p:nvPicPr>
          <p:cNvPr id="17" name="Grafik 126"/>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0751" y="1821869"/>
            <a:ext cx="4574362" cy="3105541"/>
          </a:xfrm>
          <a:prstGeom prst="rect">
            <a:avLst/>
          </a:prstGeom>
          <a:noFill/>
        </p:spPr>
      </p:pic>
      <p:sp>
        <p:nvSpPr>
          <p:cNvPr id="4" name="Textfeld 3"/>
          <p:cNvSpPr txBox="1"/>
          <p:nvPr/>
        </p:nvSpPr>
        <p:spPr>
          <a:xfrm>
            <a:off x="5490686" y="2060880"/>
            <a:ext cx="3171885" cy="2677656"/>
          </a:xfrm>
          <a:prstGeom prst="rect">
            <a:avLst/>
          </a:prstGeom>
          <a:noFill/>
        </p:spPr>
        <p:txBody>
          <a:bodyPr wrap="square" rtlCol="0">
            <a:spAutoFit/>
          </a:bodyPr>
          <a:lstStyle/>
          <a:p>
            <a:r>
              <a:rPr lang="de-DE" sz="1400" dirty="0"/>
              <a:t>Aus der Wahrscheinlichkeitsfunktion wird durch Kumulation der Wahrscheinlichkeiten die Verteilungsfunktion </a:t>
            </a:r>
            <a:r>
              <a:rPr lang="de-DE" sz="1400" i="1" dirty="0"/>
              <a:t>F</a:t>
            </a:r>
            <a:r>
              <a:rPr lang="de-DE" sz="1400" dirty="0"/>
              <a:t> (</a:t>
            </a:r>
            <a:r>
              <a:rPr lang="de-DE" sz="1400" i="1" dirty="0"/>
              <a:t>C</a:t>
            </a:r>
            <a:r>
              <a:rPr lang="de-DE" sz="1400" i="1" baseline="-25000" dirty="0"/>
              <a:t>0</a:t>
            </a:r>
            <a:r>
              <a:rPr lang="de-DE" sz="1400" dirty="0"/>
              <a:t>) ermittelt.</a:t>
            </a:r>
          </a:p>
          <a:p>
            <a:endParaRPr lang="de-DE" sz="1400" dirty="0"/>
          </a:p>
          <a:p>
            <a:r>
              <a:rPr lang="de-DE" sz="1400" dirty="0"/>
              <a:t>Sie gibt die Wahrscheinlichkeit an, dass die Zielgröße </a:t>
            </a:r>
            <a:r>
              <a:rPr lang="de-DE" sz="1400" i="1" dirty="0"/>
              <a:t>C</a:t>
            </a:r>
            <a:r>
              <a:rPr lang="de-DE" sz="1400" i="1" baseline="-25000" dirty="0"/>
              <a:t>0</a:t>
            </a:r>
            <a:r>
              <a:rPr lang="de-DE" sz="1400" dirty="0"/>
              <a:t> einen gegebenen Wert </a:t>
            </a:r>
            <a:r>
              <a:rPr lang="de-DE" sz="1400" i="1" dirty="0"/>
              <a:t>C</a:t>
            </a:r>
            <a:r>
              <a:rPr lang="de-DE" sz="1400" i="1" baseline="-25000" dirty="0"/>
              <a:t>0</a:t>
            </a:r>
            <a:r>
              <a:rPr lang="de-DE" sz="1400" dirty="0"/>
              <a:t> nicht überschreitet.</a:t>
            </a:r>
          </a:p>
          <a:p>
            <a:endParaRPr lang="de-DE" sz="1400" dirty="0"/>
          </a:p>
          <a:p>
            <a:r>
              <a:rPr lang="de-DE" sz="1400" dirty="0"/>
              <a:t>Z.B. </a:t>
            </a:r>
            <a:r>
              <a:rPr lang="de-DE" sz="1400" i="1" dirty="0"/>
              <a:t>F</a:t>
            </a:r>
            <a:r>
              <a:rPr lang="de-DE" sz="1400" dirty="0"/>
              <a:t> (5) = 0,6</a:t>
            </a:r>
          </a:p>
          <a:p>
            <a:r>
              <a:rPr lang="de-DE" sz="1400" dirty="0"/>
              <a:t> </a:t>
            </a:r>
          </a:p>
        </p:txBody>
      </p:sp>
      <p:sp>
        <p:nvSpPr>
          <p:cNvPr id="10" name="Footer Placeholder 4">
            <a:extLst>
              <a:ext uri="{FF2B5EF4-FFF2-40B4-BE49-F238E27FC236}">
                <a16:creationId xmlns:a16="http://schemas.microsoft.com/office/drawing/2014/main" id="{4D50E93F-4698-4FBB-A52C-35592F59D292}"/>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36212602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51</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5.6 Risikoanalyse</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3777108" cy="369332"/>
          </a:xfrm>
          <a:prstGeom prst="rect">
            <a:avLst/>
          </a:prstGeom>
          <a:noFill/>
        </p:spPr>
        <p:txBody>
          <a:bodyPr wrap="none" rtlCol="0">
            <a:spAutoFit/>
          </a:bodyPr>
          <a:lstStyle/>
          <a:p>
            <a:r>
              <a:rPr lang="de-DE" dirty="0"/>
              <a:t>5.6.1 Risikoprofil des Kapitalwertes</a:t>
            </a:r>
          </a:p>
        </p:txBody>
      </p:sp>
      <p:sp>
        <p:nvSpPr>
          <p:cNvPr id="12" name="Textfeld 11"/>
          <p:cNvSpPr txBox="1"/>
          <p:nvPr/>
        </p:nvSpPr>
        <p:spPr>
          <a:xfrm>
            <a:off x="457200" y="1537660"/>
            <a:ext cx="1062623" cy="523220"/>
          </a:xfrm>
          <a:prstGeom prst="rect">
            <a:avLst/>
          </a:prstGeom>
          <a:noFill/>
        </p:spPr>
        <p:txBody>
          <a:bodyPr wrap="none" rtlCol="0">
            <a:spAutoFit/>
          </a:bodyPr>
          <a:lstStyle/>
          <a:p>
            <a:r>
              <a:rPr lang="de-DE" sz="1400" dirty="0"/>
              <a:t>Risikoprofil</a:t>
            </a:r>
          </a:p>
          <a:p>
            <a:endParaRPr lang="de-DE" sz="1400" dirty="0"/>
          </a:p>
        </p:txBody>
      </p:sp>
      <p:pic>
        <p:nvPicPr>
          <p:cNvPr id="11" name="Grafik 127"/>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9512" y="1805958"/>
            <a:ext cx="4657913" cy="3015614"/>
          </a:xfrm>
          <a:prstGeom prst="rect">
            <a:avLst/>
          </a:prstGeom>
          <a:noFill/>
        </p:spPr>
      </p:pic>
      <p:sp>
        <p:nvSpPr>
          <p:cNvPr id="13" name="Textfeld 12"/>
          <p:cNvSpPr txBox="1"/>
          <p:nvPr/>
        </p:nvSpPr>
        <p:spPr>
          <a:xfrm>
            <a:off x="5490686" y="2060880"/>
            <a:ext cx="3171885" cy="1600438"/>
          </a:xfrm>
          <a:prstGeom prst="rect">
            <a:avLst/>
          </a:prstGeom>
          <a:noFill/>
        </p:spPr>
        <p:txBody>
          <a:bodyPr wrap="square" rtlCol="0">
            <a:spAutoFit/>
          </a:bodyPr>
          <a:lstStyle/>
          <a:p>
            <a:r>
              <a:rPr lang="de-DE" sz="1400" dirty="0"/>
              <a:t>Aus der Verteilungsfunktion wird graphisch durch Spiegelung an der Parallelen zur Abszisse durch den Ordinatenpunkt 0,5 das Risikoprofil abgeleitet.</a:t>
            </a:r>
          </a:p>
          <a:p>
            <a:endParaRPr lang="de-DE" sz="1400" dirty="0"/>
          </a:p>
          <a:p>
            <a:r>
              <a:rPr lang="de-DE" sz="1400" dirty="0"/>
              <a:t> </a:t>
            </a:r>
          </a:p>
        </p:txBody>
      </p:sp>
      <p:sp>
        <p:nvSpPr>
          <p:cNvPr id="10" name="Footer Placeholder 4">
            <a:extLst>
              <a:ext uri="{FF2B5EF4-FFF2-40B4-BE49-F238E27FC236}">
                <a16:creationId xmlns:a16="http://schemas.microsoft.com/office/drawing/2014/main" id="{03B6D39A-2A2E-47DB-B78B-28D3F5CC7A78}"/>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700256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52</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5.6 Risikoanalyse</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3777108" cy="369332"/>
          </a:xfrm>
          <a:prstGeom prst="rect">
            <a:avLst/>
          </a:prstGeom>
          <a:noFill/>
        </p:spPr>
        <p:txBody>
          <a:bodyPr wrap="none" rtlCol="0">
            <a:spAutoFit/>
          </a:bodyPr>
          <a:lstStyle/>
          <a:p>
            <a:r>
              <a:rPr lang="de-DE" dirty="0"/>
              <a:t>5.6.1 Risikoprofil des Kapitalwertes</a:t>
            </a:r>
          </a:p>
        </p:txBody>
      </p:sp>
      <p:sp>
        <p:nvSpPr>
          <p:cNvPr id="12" name="Textfeld 11"/>
          <p:cNvSpPr txBox="1"/>
          <p:nvPr/>
        </p:nvSpPr>
        <p:spPr>
          <a:xfrm>
            <a:off x="457200" y="1537660"/>
            <a:ext cx="2998775" cy="523220"/>
          </a:xfrm>
          <a:prstGeom prst="rect">
            <a:avLst/>
          </a:prstGeom>
          <a:noFill/>
        </p:spPr>
        <p:txBody>
          <a:bodyPr wrap="none" rtlCol="0">
            <a:spAutoFit/>
          </a:bodyPr>
          <a:lstStyle/>
          <a:p>
            <a:r>
              <a:rPr lang="de-DE" sz="1400" dirty="0"/>
              <a:t>Stochastische Dominanz 1. Grades</a:t>
            </a:r>
          </a:p>
          <a:p>
            <a:endParaRPr lang="de-DE" sz="1400" dirty="0"/>
          </a:p>
        </p:txBody>
      </p:sp>
      <p:sp>
        <p:nvSpPr>
          <p:cNvPr id="13" name="Textfeld 12"/>
          <p:cNvSpPr txBox="1"/>
          <p:nvPr/>
        </p:nvSpPr>
        <p:spPr>
          <a:xfrm>
            <a:off x="5490686" y="2060880"/>
            <a:ext cx="3171885" cy="2318583"/>
          </a:xfrm>
          <a:prstGeom prst="rect">
            <a:avLst/>
          </a:prstGeom>
          <a:noFill/>
        </p:spPr>
        <p:txBody>
          <a:bodyPr wrap="square" rtlCol="0">
            <a:spAutoFit/>
          </a:bodyPr>
          <a:lstStyle/>
          <a:p>
            <a:r>
              <a:rPr lang="de-DE" sz="1400" i="1" dirty="0"/>
              <a:t>I</a:t>
            </a:r>
            <a:r>
              <a:rPr lang="de-DE" sz="1400" i="1" baseline="-25000" dirty="0"/>
              <a:t>2</a:t>
            </a:r>
            <a:r>
              <a:rPr lang="de-DE" sz="1400" dirty="0"/>
              <a:t> wird als von </a:t>
            </a:r>
            <a:r>
              <a:rPr lang="de-DE" sz="1400" i="1" dirty="0"/>
              <a:t>I</a:t>
            </a:r>
            <a:r>
              <a:rPr lang="de-DE" sz="1400" i="1" baseline="-25000" dirty="0"/>
              <a:t>1</a:t>
            </a:r>
            <a:r>
              <a:rPr lang="de-DE" sz="1400" i="1" dirty="0"/>
              <a:t> </a:t>
            </a:r>
            <a:r>
              <a:rPr lang="de-DE" sz="1400" dirty="0"/>
              <a:t>stochastisch dominiert bezeichnet, wenn für jeden Wert der kumulierten Wahrscheinlichkeit für den Vergleich der Risikoprofile gilt:</a:t>
            </a:r>
          </a:p>
          <a:p>
            <a:r>
              <a:rPr lang="de-DE" sz="1400" i="1" dirty="0"/>
              <a:t>C</a:t>
            </a:r>
            <a:r>
              <a:rPr lang="de-DE" sz="1400" i="1" baseline="-25000" dirty="0"/>
              <a:t>01</a:t>
            </a:r>
            <a:r>
              <a:rPr lang="de-DE" sz="1400" dirty="0"/>
              <a:t> &gt; </a:t>
            </a:r>
            <a:r>
              <a:rPr lang="de-DE" sz="1400" i="1" dirty="0"/>
              <a:t>C</a:t>
            </a:r>
            <a:r>
              <a:rPr lang="de-DE" sz="1400" i="1" baseline="-25000" dirty="0"/>
              <a:t>02</a:t>
            </a:r>
          </a:p>
          <a:p>
            <a:endParaRPr lang="de-DE" sz="1400" i="1" baseline="-25000" dirty="0"/>
          </a:p>
          <a:p>
            <a:endParaRPr lang="de-DE" sz="1400" i="1" baseline="-25000" dirty="0"/>
          </a:p>
          <a:p>
            <a:r>
              <a:rPr lang="de-DE" sz="1400" dirty="0"/>
              <a:t>Präferenzfolge: </a:t>
            </a:r>
            <a:r>
              <a:rPr lang="de-DE" sz="1400" i="1" dirty="0"/>
              <a:t>I</a:t>
            </a:r>
            <a:r>
              <a:rPr lang="de-DE" sz="1400" baseline="-25000" dirty="0"/>
              <a:t>1</a:t>
            </a:r>
            <a:r>
              <a:rPr lang="de-DE" sz="1400" dirty="0"/>
              <a:t> ≻ </a:t>
            </a:r>
            <a:r>
              <a:rPr lang="de-DE" sz="1400" i="1" dirty="0"/>
              <a:t>I</a:t>
            </a:r>
            <a:r>
              <a:rPr lang="de-DE" sz="1400" baseline="-25000" dirty="0"/>
              <a:t>2</a:t>
            </a:r>
            <a:r>
              <a:rPr lang="de-DE" sz="1400" dirty="0"/>
              <a:t>  </a:t>
            </a:r>
          </a:p>
          <a:p>
            <a:endParaRPr lang="de-DE" sz="1400" dirty="0"/>
          </a:p>
          <a:p>
            <a:r>
              <a:rPr lang="de-DE" sz="1400" dirty="0"/>
              <a:t> </a:t>
            </a:r>
          </a:p>
        </p:txBody>
      </p:sp>
      <p:pic>
        <p:nvPicPr>
          <p:cNvPr id="15" name="Grafik 128"/>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1715" y="1811112"/>
            <a:ext cx="4643952" cy="2951660"/>
          </a:xfrm>
          <a:prstGeom prst="rect">
            <a:avLst/>
          </a:prstGeom>
          <a:noFill/>
        </p:spPr>
      </p:pic>
      <p:sp>
        <p:nvSpPr>
          <p:cNvPr id="10" name="Footer Placeholder 4">
            <a:extLst>
              <a:ext uri="{FF2B5EF4-FFF2-40B4-BE49-F238E27FC236}">
                <a16:creationId xmlns:a16="http://schemas.microsoft.com/office/drawing/2014/main" id="{26788A70-FF83-449E-84D7-F279B248FC67}"/>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3074589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53</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5.6 Risikoanalyse</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3777108" cy="369332"/>
          </a:xfrm>
          <a:prstGeom prst="rect">
            <a:avLst/>
          </a:prstGeom>
          <a:noFill/>
        </p:spPr>
        <p:txBody>
          <a:bodyPr wrap="none" rtlCol="0">
            <a:spAutoFit/>
          </a:bodyPr>
          <a:lstStyle/>
          <a:p>
            <a:r>
              <a:rPr lang="de-DE" dirty="0"/>
              <a:t>5.6.1 Risikoprofil des Kapitalwertes</a:t>
            </a:r>
          </a:p>
        </p:txBody>
      </p:sp>
      <p:sp>
        <p:nvSpPr>
          <p:cNvPr id="11" name="Rechteck 10"/>
          <p:cNvSpPr/>
          <p:nvPr/>
        </p:nvSpPr>
        <p:spPr>
          <a:xfrm>
            <a:off x="7276789" y="472018"/>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216</a:t>
            </a:r>
          </a:p>
        </p:txBody>
      </p:sp>
      <p:pic>
        <p:nvPicPr>
          <p:cNvPr id="14" name="Grafik 88"/>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0" y="2290340"/>
            <a:ext cx="4105246" cy="1823035"/>
          </a:xfrm>
          <a:prstGeom prst="rect">
            <a:avLst/>
          </a:prstGeom>
          <a:noFill/>
          <a:ln>
            <a:noFill/>
          </a:ln>
        </p:spPr>
      </p:pic>
      <p:sp>
        <p:nvSpPr>
          <p:cNvPr id="17" name="Textfeld 16"/>
          <p:cNvSpPr txBox="1"/>
          <p:nvPr/>
        </p:nvSpPr>
        <p:spPr>
          <a:xfrm>
            <a:off x="5114356" y="1761725"/>
            <a:ext cx="2393278" cy="307777"/>
          </a:xfrm>
          <a:prstGeom prst="rect">
            <a:avLst/>
          </a:prstGeom>
          <a:noFill/>
        </p:spPr>
        <p:txBody>
          <a:bodyPr wrap="none" rtlCol="0">
            <a:spAutoFit/>
          </a:bodyPr>
          <a:lstStyle/>
          <a:p>
            <a:r>
              <a:rPr lang="de-DE" sz="1400" dirty="0"/>
              <a:t>Wahrscheinlichkeitsfunktion</a:t>
            </a:r>
          </a:p>
        </p:txBody>
      </p:sp>
      <p:pic>
        <p:nvPicPr>
          <p:cNvPr id="18" name="Grafik 130"/>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114356" y="2069502"/>
            <a:ext cx="3587750" cy="2526030"/>
          </a:xfrm>
          <a:prstGeom prst="rect">
            <a:avLst/>
          </a:prstGeom>
          <a:noFill/>
        </p:spPr>
      </p:pic>
      <p:sp>
        <p:nvSpPr>
          <p:cNvPr id="10" name="Footer Placeholder 4">
            <a:extLst>
              <a:ext uri="{FF2B5EF4-FFF2-40B4-BE49-F238E27FC236}">
                <a16:creationId xmlns:a16="http://schemas.microsoft.com/office/drawing/2014/main" id="{99B3C487-F0C9-4BE4-B5D6-A54F73DEA019}"/>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2858815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54</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5.6 Risikoanalyse</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3777108" cy="369332"/>
          </a:xfrm>
          <a:prstGeom prst="rect">
            <a:avLst/>
          </a:prstGeom>
          <a:noFill/>
        </p:spPr>
        <p:txBody>
          <a:bodyPr wrap="none" rtlCol="0">
            <a:spAutoFit/>
          </a:bodyPr>
          <a:lstStyle/>
          <a:p>
            <a:r>
              <a:rPr lang="de-DE" dirty="0"/>
              <a:t>5.6.1 Risikoprofil des Kapitalwertes</a:t>
            </a:r>
          </a:p>
        </p:txBody>
      </p:sp>
      <p:sp>
        <p:nvSpPr>
          <p:cNvPr id="11" name="Rechteck 10"/>
          <p:cNvSpPr/>
          <p:nvPr/>
        </p:nvSpPr>
        <p:spPr>
          <a:xfrm>
            <a:off x="7276789" y="472018"/>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216</a:t>
            </a:r>
          </a:p>
        </p:txBody>
      </p:sp>
      <p:pic>
        <p:nvPicPr>
          <p:cNvPr id="13" name="Grafik 13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11616" y="1421308"/>
            <a:ext cx="4258430" cy="3604592"/>
          </a:xfrm>
          <a:prstGeom prst="rect">
            <a:avLst/>
          </a:prstGeom>
          <a:noFill/>
        </p:spPr>
      </p:pic>
      <p:sp>
        <p:nvSpPr>
          <p:cNvPr id="5" name="Textfeld 4"/>
          <p:cNvSpPr txBox="1"/>
          <p:nvPr/>
        </p:nvSpPr>
        <p:spPr>
          <a:xfrm rot="16200000">
            <a:off x="-93419" y="2810623"/>
            <a:ext cx="1325290" cy="307777"/>
          </a:xfrm>
          <a:prstGeom prst="rect">
            <a:avLst/>
          </a:prstGeom>
          <a:noFill/>
        </p:spPr>
        <p:txBody>
          <a:bodyPr wrap="none" rtlCol="0">
            <a:spAutoFit/>
          </a:bodyPr>
          <a:lstStyle/>
          <a:p>
            <a:r>
              <a:rPr lang="de-DE" sz="1400" dirty="0"/>
              <a:t>Verteilfunktion</a:t>
            </a:r>
          </a:p>
        </p:txBody>
      </p:sp>
      <p:sp>
        <p:nvSpPr>
          <p:cNvPr id="10" name="Footer Placeholder 4">
            <a:extLst>
              <a:ext uri="{FF2B5EF4-FFF2-40B4-BE49-F238E27FC236}">
                <a16:creationId xmlns:a16="http://schemas.microsoft.com/office/drawing/2014/main" id="{695AC80B-063F-4D92-834F-6D21675F1A39}"/>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26531900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55</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5.6 Risikoanalyse</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3777108" cy="369332"/>
          </a:xfrm>
          <a:prstGeom prst="rect">
            <a:avLst/>
          </a:prstGeom>
          <a:noFill/>
        </p:spPr>
        <p:txBody>
          <a:bodyPr wrap="none" rtlCol="0">
            <a:spAutoFit/>
          </a:bodyPr>
          <a:lstStyle/>
          <a:p>
            <a:r>
              <a:rPr lang="de-DE" dirty="0"/>
              <a:t>5.6.1 Risikoprofil des Kapitalwertes</a:t>
            </a:r>
          </a:p>
        </p:txBody>
      </p:sp>
      <p:sp>
        <p:nvSpPr>
          <p:cNvPr id="11" name="Rechteck 10"/>
          <p:cNvSpPr/>
          <p:nvPr/>
        </p:nvSpPr>
        <p:spPr>
          <a:xfrm>
            <a:off x="7276789" y="472018"/>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216</a:t>
            </a:r>
          </a:p>
        </p:txBody>
      </p:sp>
      <p:sp>
        <p:nvSpPr>
          <p:cNvPr id="5" name="Textfeld 4"/>
          <p:cNvSpPr txBox="1"/>
          <p:nvPr/>
        </p:nvSpPr>
        <p:spPr>
          <a:xfrm rot="16200000">
            <a:off x="37918" y="3022303"/>
            <a:ext cx="1062623" cy="307777"/>
          </a:xfrm>
          <a:prstGeom prst="rect">
            <a:avLst/>
          </a:prstGeom>
          <a:noFill/>
        </p:spPr>
        <p:txBody>
          <a:bodyPr wrap="none" rtlCol="0">
            <a:spAutoFit/>
          </a:bodyPr>
          <a:lstStyle/>
          <a:p>
            <a:r>
              <a:rPr lang="de-DE" sz="1400" dirty="0"/>
              <a:t>Risikoprofil</a:t>
            </a:r>
          </a:p>
        </p:txBody>
      </p:sp>
      <p:pic>
        <p:nvPicPr>
          <p:cNvPr id="12" name="Grafik 132"/>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3114" y="1444649"/>
            <a:ext cx="4109785" cy="3541562"/>
          </a:xfrm>
          <a:prstGeom prst="rect">
            <a:avLst/>
          </a:prstGeom>
          <a:noFill/>
        </p:spPr>
      </p:pic>
      <p:sp>
        <p:nvSpPr>
          <p:cNvPr id="4" name="Textfeld 3"/>
          <p:cNvSpPr txBox="1"/>
          <p:nvPr/>
        </p:nvSpPr>
        <p:spPr>
          <a:xfrm>
            <a:off x="5385568" y="2134350"/>
            <a:ext cx="3099014" cy="2246769"/>
          </a:xfrm>
          <a:prstGeom prst="rect">
            <a:avLst/>
          </a:prstGeom>
          <a:noFill/>
        </p:spPr>
        <p:txBody>
          <a:bodyPr wrap="square" rtlCol="0">
            <a:spAutoFit/>
          </a:bodyPr>
          <a:lstStyle/>
          <a:p>
            <a:pPr marL="285750" indent="-285750">
              <a:buFont typeface="Wingdings" charset="0"/>
              <a:buChar char="à"/>
            </a:pPr>
            <a:r>
              <a:rPr lang="de-DE" sz="1400" i="1" dirty="0">
                <a:sym typeface="Wingdings"/>
              </a:rPr>
              <a:t>I</a:t>
            </a:r>
            <a:r>
              <a:rPr lang="de-DE" sz="1400" i="1" baseline="-25000" dirty="0">
                <a:sym typeface="Wingdings"/>
              </a:rPr>
              <a:t>1</a:t>
            </a:r>
            <a:r>
              <a:rPr lang="de-DE" sz="1400" dirty="0">
                <a:sym typeface="Wingdings"/>
              </a:rPr>
              <a:t> dominiert </a:t>
            </a:r>
            <a:r>
              <a:rPr lang="de-DE" sz="1400" i="1" dirty="0">
                <a:sym typeface="Wingdings"/>
              </a:rPr>
              <a:t>I</a:t>
            </a:r>
            <a:r>
              <a:rPr lang="de-DE" sz="1400" baseline="-25000" dirty="0">
                <a:sym typeface="Wingdings"/>
              </a:rPr>
              <a:t>2</a:t>
            </a:r>
            <a:r>
              <a:rPr lang="de-DE" sz="1400" dirty="0">
                <a:sym typeface="Wingdings"/>
              </a:rPr>
              <a:t> nicht absolut, weil für die Umweltzustände 1,3 und 4 gilt: </a:t>
            </a:r>
            <a:r>
              <a:rPr lang="de-DE" sz="1400" i="1" dirty="0">
                <a:sym typeface="Wingdings"/>
              </a:rPr>
              <a:t>C</a:t>
            </a:r>
            <a:r>
              <a:rPr lang="de-DE" sz="1400" i="1" baseline="-25000" dirty="0">
                <a:sym typeface="Wingdings"/>
              </a:rPr>
              <a:t>01</a:t>
            </a:r>
            <a:r>
              <a:rPr lang="de-DE" sz="1400" dirty="0">
                <a:sym typeface="Wingdings"/>
              </a:rPr>
              <a:t> &lt; </a:t>
            </a:r>
            <a:r>
              <a:rPr lang="de-DE" sz="1400" i="1" dirty="0">
                <a:sym typeface="Wingdings"/>
              </a:rPr>
              <a:t>C</a:t>
            </a:r>
            <a:r>
              <a:rPr lang="de-DE" sz="1400" i="1" baseline="-25000" dirty="0">
                <a:sym typeface="Wingdings"/>
              </a:rPr>
              <a:t>02</a:t>
            </a:r>
            <a:r>
              <a:rPr lang="de-DE" sz="1400" dirty="0">
                <a:sym typeface="Wingdings"/>
              </a:rPr>
              <a:t>.</a:t>
            </a:r>
          </a:p>
          <a:p>
            <a:pPr marL="285750" indent="-285750">
              <a:buFont typeface="Wingdings" charset="0"/>
              <a:buChar char="à"/>
            </a:pPr>
            <a:endParaRPr lang="de-DE" sz="1400" dirty="0">
              <a:sym typeface="Wingdings"/>
            </a:endParaRPr>
          </a:p>
          <a:p>
            <a:pPr marL="285750" indent="-285750">
              <a:buFont typeface="Wingdings" charset="0"/>
              <a:buChar char="à"/>
            </a:pPr>
            <a:r>
              <a:rPr lang="de-DE" sz="1400" i="1" dirty="0">
                <a:sym typeface="Wingdings"/>
              </a:rPr>
              <a:t>I</a:t>
            </a:r>
            <a:r>
              <a:rPr lang="de-DE" sz="1400" i="1" baseline="-25000" dirty="0">
                <a:sym typeface="Wingdings"/>
              </a:rPr>
              <a:t>1</a:t>
            </a:r>
            <a:r>
              <a:rPr lang="de-DE" sz="1400" dirty="0">
                <a:sym typeface="Wingdings"/>
              </a:rPr>
              <a:t> dominiert </a:t>
            </a:r>
            <a:r>
              <a:rPr lang="de-DE" sz="1400" i="1" dirty="0">
                <a:sym typeface="Wingdings"/>
              </a:rPr>
              <a:t>I</a:t>
            </a:r>
            <a:r>
              <a:rPr lang="de-DE" sz="1400" i="1" baseline="-25000" dirty="0">
                <a:sym typeface="Wingdings"/>
              </a:rPr>
              <a:t>2</a:t>
            </a:r>
            <a:r>
              <a:rPr lang="de-DE" sz="1400" dirty="0">
                <a:sym typeface="Wingdings"/>
              </a:rPr>
              <a:t> jedoch stochastisch vom 1. Grad.</a:t>
            </a:r>
          </a:p>
          <a:p>
            <a:pPr marL="285750" indent="-285750">
              <a:buFont typeface="Wingdings" charset="0"/>
              <a:buChar char="à"/>
            </a:pPr>
            <a:endParaRPr lang="de-DE" sz="1400" i="1" dirty="0">
              <a:sym typeface="Wingdings"/>
            </a:endParaRPr>
          </a:p>
          <a:p>
            <a:pPr marL="285750" indent="-285750">
              <a:buFont typeface="Wingdings" charset="0"/>
              <a:buChar char="à"/>
            </a:pPr>
            <a:r>
              <a:rPr lang="de-DE" sz="1400" dirty="0">
                <a:sym typeface="Wingdings"/>
              </a:rPr>
              <a:t>Die stochastische Dominanz kann somit als Vorauswahlregel betrachtet werden.</a:t>
            </a:r>
            <a:endParaRPr lang="de-DE" sz="1400" dirty="0"/>
          </a:p>
        </p:txBody>
      </p:sp>
      <p:sp>
        <p:nvSpPr>
          <p:cNvPr id="10" name="Footer Placeholder 4">
            <a:extLst>
              <a:ext uri="{FF2B5EF4-FFF2-40B4-BE49-F238E27FC236}">
                <a16:creationId xmlns:a16="http://schemas.microsoft.com/office/drawing/2014/main" id="{1CB84B38-53B3-4174-B866-A9238D339A26}"/>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10504012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56</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5.6 Risikoanalyse</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6304430" cy="369332"/>
          </a:xfrm>
          <a:prstGeom prst="rect">
            <a:avLst/>
          </a:prstGeom>
          <a:noFill/>
        </p:spPr>
        <p:txBody>
          <a:bodyPr wrap="none" rtlCol="0">
            <a:spAutoFit/>
          </a:bodyPr>
          <a:lstStyle/>
          <a:p>
            <a:r>
              <a:rPr lang="de-DE" dirty="0"/>
              <a:t>5.6.1 Entwicklung des Risikoprofils aus der Risikosimulation</a:t>
            </a:r>
          </a:p>
        </p:txBody>
      </p:sp>
      <p:sp>
        <p:nvSpPr>
          <p:cNvPr id="11" name="Rechteck 10"/>
          <p:cNvSpPr/>
          <p:nvPr/>
        </p:nvSpPr>
        <p:spPr>
          <a:xfrm>
            <a:off x="2775183" y="1669910"/>
            <a:ext cx="3433506" cy="82861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600" b="1" dirty="0"/>
              <a:t>Zusammenfassung der Wahrscheinlichkeitsverteilung aller Einflussgrößen</a:t>
            </a:r>
          </a:p>
        </p:txBody>
      </p:sp>
      <p:sp>
        <p:nvSpPr>
          <p:cNvPr id="12" name="Rechteck 11"/>
          <p:cNvSpPr/>
          <p:nvPr/>
        </p:nvSpPr>
        <p:spPr>
          <a:xfrm>
            <a:off x="1375789" y="2780763"/>
            <a:ext cx="2728148" cy="68841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400" dirty="0"/>
              <a:t>Analytische Methode</a:t>
            </a:r>
          </a:p>
        </p:txBody>
      </p:sp>
      <p:cxnSp>
        <p:nvCxnSpPr>
          <p:cNvPr id="14" name="Gerade Verbindung 13"/>
          <p:cNvCxnSpPr>
            <a:stCxn id="11" idx="2"/>
            <a:endCxn id="12" idx="0"/>
          </p:cNvCxnSpPr>
          <p:nvPr/>
        </p:nvCxnSpPr>
        <p:spPr>
          <a:xfrm flipH="1">
            <a:off x="2739863" y="2498525"/>
            <a:ext cx="1752073" cy="2822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Gerade Verbindung 14"/>
          <p:cNvCxnSpPr>
            <a:stCxn id="11" idx="2"/>
          </p:cNvCxnSpPr>
          <p:nvPr/>
        </p:nvCxnSpPr>
        <p:spPr>
          <a:xfrm>
            <a:off x="4491936" y="2498525"/>
            <a:ext cx="1518305" cy="2822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Rechteck 22"/>
          <p:cNvSpPr/>
          <p:nvPr/>
        </p:nvSpPr>
        <p:spPr>
          <a:xfrm>
            <a:off x="1375789" y="3772348"/>
            <a:ext cx="2728148" cy="118413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200" dirty="0"/>
              <a:t>Algebraische Zusammenfassung der Einzelverteilungen nach den Regeln der Wahrscheinlichkeitsrechnung </a:t>
            </a:r>
          </a:p>
        </p:txBody>
      </p:sp>
      <p:sp>
        <p:nvSpPr>
          <p:cNvPr id="26" name="Rechteck 25"/>
          <p:cNvSpPr/>
          <p:nvPr/>
        </p:nvSpPr>
        <p:spPr>
          <a:xfrm>
            <a:off x="4646167" y="2780763"/>
            <a:ext cx="2728148" cy="68841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400" dirty="0" err="1"/>
              <a:t>Simulative</a:t>
            </a:r>
            <a:r>
              <a:rPr lang="de-DE" sz="1400" dirty="0"/>
              <a:t> Methode</a:t>
            </a:r>
          </a:p>
        </p:txBody>
      </p:sp>
      <p:sp>
        <p:nvSpPr>
          <p:cNvPr id="28" name="Rechteck 27"/>
          <p:cNvSpPr/>
          <p:nvPr/>
        </p:nvSpPr>
        <p:spPr>
          <a:xfrm>
            <a:off x="4646167" y="3772348"/>
            <a:ext cx="2728148" cy="1184139"/>
          </a:xfrm>
          <a:prstGeom prst="rect">
            <a:avLst/>
          </a:prstGeom>
          <a:ln>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200" dirty="0"/>
              <a:t>Experimentelle Ermittlung der Verteilung der Zielgröße aus den Verteilungen der Einzelgrößen</a:t>
            </a:r>
          </a:p>
        </p:txBody>
      </p:sp>
      <p:cxnSp>
        <p:nvCxnSpPr>
          <p:cNvPr id="30" name="Gerade Verbindung 29"/>
          <p:cNvCxnSpPr>
            <a:stCxn id="12" idx="2"/>
            <a:endCxn id="23" idx="0"/>
          </p:cNvCxnSpPr>
          <p:nvPr/>
        </p:nvCxnSpPr>
        <p:spPr>
          <a:xfrm>
            <a:off x="2739863" y="3469180"/>
            <a:ext cx="0" cy="3031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Gerade Verbindung 31"/>
          <p:cNvCxnSpPr>
            <a:stCxn id="26" idx="2"/>
            <a:endCxn id="28" idx="0"/>
          </p:cNvCxnSpPr>
          <p:nvPr/>
        </p:nvCxnSpPr>
        <p:spPr>
          <a:xfrm>
            <a:off x="6010241" y="3469180"/>
            <a:ext cx="0" cy="30316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Footer Placeholder 4">
            <a:extLst>
              <a:ext uri="{FF2B5EF4-FFF2-40B4-BE49-F238E27FC236}">
                <a16:creationId xmlns:a16="http://schemas.microsoft.com/office/drawing/2014/main" id="{C9B10401-ADC5-4899-A676-0D6EE01FF3D9}"/>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38495568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57</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5.6 Risikoanalyse</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6304430" cy="369332"/>
          </a:xfrm>
          <a:prstGeom prst="rect">
            <a:avLst/>
          </a:prstGeom>
          <a:noFill/>
        </p:spPr>
        <p:txBody>
          <a:bodyPr wrap="none" rtlCol="0">
            <a:spAutoFit/>
          </a:bodyPr>
          <a:lstStyle/>
          <a:p>
            <a:r>
              <a:rPr lang="de-DE" dirty="0"/>
              <a:t>5.6.1 Entwicklung des Risikoprofils aus der Risikosimulation</a:t>
            </a:r>
          </a:p>
        </p:txBody>
      </p:sp>
      <p:sp>
        <p:nvSpPr>
          <p:cNvPr id="4" name="Textfeld 3"/>
          <p:cNvSpPr txBox="1"/>
          <p:nvPr/>
        </p:nvSpPr>
        <p:spPr>
          <a:xfrm>
            <a:off x="457200" y="2009742"/>
            <a:ext cx="8009194" cy="1538883"/>
          </a:xfrm>
          <a:prstGeom prst="rect">
            <a:avLst/>
          </a:prstGeom>
          <a:noFill/>
        </p:spPr>
        <p:txBody>
          <a:bodyPr wrap="square" rtlCol="0">
            <a:spAutoFit/>
          </a:bodyPr>
          <a:lstStyle/>
          <a:p>
            <a:r>
              <a:rPr lang="de-DE" sz="1600" b="1" u="sng" dirty="0"/>
              <a:t>Monte-Carlo-Simulation</a:t>
            </a:r>
          </a:p>
          <a:p>
            <a:endParaRPr lang="de-DE" sz="1600" b="1" u="sng" dirty="0"/>
          </a:p>
          <a:p>
            <a:pPr marL="285750" indent="-285750">
              <a:buFont typeface="Wingdings" charset="0"/>
              <a:buChar char="à"/>
            </a:pPr>
            <a:r>
              <a:rPr lang="de-DE" sz="1600" dirty="0">
                <a:sym typeface="Wingdings"/>
              </a:rPr>
              <a:t>Erzeugt aufgrund geschätzter Wahrscheinlichkeitsverteilungen der einzelnen Einflussgrößen unter Benutzung von Zufallszahlen eine Wahrscheinlichkeitsverteilung der Zielgröße einer Strategie</a:t>
            </a:r>
          </a:p>
          <a:p>
            <a:pPr marL="285750" indent="-285750">
              <a:buFont typeface="Wingdings" charset="0"/>
              <a:buChar char="à"/>
            </a:pPr>
            <a:endParaRPr lang="de-DE" sz="1400" dirty="0"/>
          </a:p>
        </p:txBody>
      </p:sp>
      <p:sp>
        <p:nvSpPr>
          <p:cNvPr id="7" name="Footer Placeholder 4">
            <a:extLst>
              <a:ext uri="{FF2B5EF4-FFF2-40B4-BE49-F238E27FC236}">
                <a16:creationId xmlns:a16="http://schemas.microsoft.com/office/drawing/2014/main" id="{F1B98F49-835E-4DA6-A5EC-399F7F1248EC}"/>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17103967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58</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5.6 Risikoanalyse</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6304430" cy="369332"/>
          </a:xfrm>
          <a:prstGeom prst="rect">
            <a:avLst/>
          </a:prstGeom>
          <a:noFill/>
        </p:spPr>
        <p:txBody>
          <a:bodyPr wrap="none" rtlCol="0">
            <a:spAutoFit/>
          </a:bodyPr>
          <a:lstStyle/>
          <a:p>
            <a:r>
              <a:rPr lang="de-DE" dirty="0"/>
              <a:t>5.6.1 Entwicklung des Risikoprofils aus der Risikosimulation</a:t>
            </a:r>
          </a:p>
        </p:txBody>
      </p:sp>
      <p:sp>
        <p:nvSpPr>
          <p:cNvPr id="4" name="Textfeld 3"/>
          <p:cNvSpPr txBox="1"/>
          <p:nvPr/>
        </p:nvSpPr>
        <p:spPr>
          <a:xfrm>
            <a:off x="457200" y="1386466"/>
            <a:ext cx="8009194" cy="338554"/>
          </a:xfrm>
          <a:prstGeom prst="rect">
            <a:avLst/>
          </a:prstGeom>
          <a:noFill/>
        </p:spPr>
        <p:txBody>
          <a:bodyPr wrap="square" rtlCol="0">
            <a:spAutoFit/>
          </a:bodyPr>
          <a:lstStyle/>
          <a:p>
            <a:r>
              <a:rPr lang="de-DE" sz="1600" b="1" u="sng" dirty="0"/>
              <a:t>Monte-Carlo-Simulation</a:t>
            </a:r>
          </a:p>
        </p:txBody>
      </p:sp>
      <p:graphicFrame>
        <p:nvGraphicFramePr>
          <p:cNvPr id="10" name="Diagramm 9"/>
          <p:cNvGraphicFramePr/>
          <p:nvPr>
            <p:extLst>
              <p:ext uri="{D42A27DB-BD31-4B8C-83A1-F6EECF244321}">
                <p14:modId xmlns:p14="http://schemas.microsoft.com/office/powerpoint/2010/main" val="4064130789"/>
              </p:ext>
            </p:extLst>
          </p:nvPr>
        </p:nvGraphicFramePr>
        <p:xfrm>
          <a:off x="759672" y="1822789"/>
          <a:ext cx="7459785" cy="32348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Footer Placeholder 4">
            <a:extLst>
              <a:ext uri="{FF2B5EF4-FFF2-40B4-BE49-F238E27FC236}">
                <a16:creationId xmlns:a16="http://schemas.microsoft.com/office/drawing/2014/main" id="{910BE9F0-E693-439F-855B-C30BF89C2C37}"/>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24044302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59</a:t>
            </a:fld>
            <a:endParaRPr lang="en-US"/>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pic>
        <p:nvPicPr>
          <p:cNvPr id="10" name="Grafik 259"/>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07055" y="529196"/>
            <a:ext cx="5430784" cy="4435343"/>
          </a:xfrm>
          <a:prstGeom prst="rect">
            <a:avLst/>
          </a:prstGeom>
          <a:noFill/>
        </p:spPr>
      </p:pic>
      <p:sp>
        <p:nvSpPr>
          <p:cNvPr id="4" name="Textfeld 3"/>
          <p:cNvSpPr txBox="1"/>
          <p:nvPr/>
        </p:nvSpPr>
        <p:spPr>
          <a:xfrm rot="16200000">
            <a:off x="-587178" y="2764643"/>
            <a:ext cx="3147015" cy="307777"/>
          </a:xfrm>
          <a:prstGeom prst="rect">
            <a:avLst/>
          </a:prstGeom>
          <a:noFill/>
        </p:spPr>
        <p:txBody>
          <a:bodyPr wrap="none" rtlCol="0">
            <a:spAutoFit/>
          </a:bodyPr>
          <a:lstStyle/>
          <a:p>
            <a:r>
              <a:rPr lang="de-DE" sz="1400" b="1" dirty="0"/>
              <a:t>Ablauf der Monte-Carlo-Simulation</a:t>
            </a:r>
          </a:p>
        </p:txBody>
      </p:sp>
      <p:sp>
        <p:nvSpPr>
          <p:cNvPr id="7" name="Footer Placeholder 4">
            <a:extLst>
              <a:ext uri="{FF2B5EF4-FFF2-40B4-BE49-F238E27FC236}">
                <a16:creationId xmlns:a16="http://schemas.microsoft.com/office/drawing/2014/main" id="{FF5D5B66-2716-4189-BD7D-769D4CACB762}"/>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3507499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6</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5.2 Korrekturverfahren</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4534189" cy="369332"/>
          </a:xfrm>
          <a:prstGeom prst="rect">
            <a:avLst/>
          </a:prstGeom>
          <a:noFill/>
        </p:spPr>
        <p:txBody>
          <a:bodyPr wrap="none" rtlCol="0">
            <a:spAutoFit/>
          </a:bodyPr>
          <a:lstStyle/>
          <a:p>
            <a:r>
              <a:rPr lang="de-DE" dirty="0"/>
              <a:t>5.2.1 Korrektur des Kalkulationszinssatzes</a:t>
            </a:r>
          </a:p>
        </p:txBody>
      </p:sp>
      <p:sp>
        <p:nvSpPr>
          <p:cNvPr id="10" name="Rechteck 9"/>
          <p:cNvSpPr/>
          <p:nvPr/>
        </p:nvSpPr>
        <p:spPr>
          <a:xfrm>
            <a:off x="776087" y="2859949"/>
            <a:ext cx="1610972" cy="67979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400" b="1" dirty="0"/>
              <a:t>Kalkulationszins</a:t>
            </a:r>
          </a:p>
        </p:txBody>
      </p:sp>
      <p:sp>
        <p:nvSpPr>
          <p:cNvPr id="11" name="Rechteck 10"/>
          <p:cNvSpPr/>
          <p:nvPr/>
        </p:nvSpPr>
        <p:spPr>
          <a:xfrm>
            <a:off x="3296255" y="1799271"/>
            <a:ext cx="2259566" cy="100368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400" dirty="0"/>
              <a:t>Maßzahl für Zeitpräferenz</a:t>
            </a:r>
          </a:p>
        </p:txBody>
      </p:sp>
      <p:sp>
        <p:nvSpPr>
          <p:cNvPr id="12" name="Rechteck 11"/>
          <p:cNvSpPr/>
          <p:nvPr/>
        </p:nvSpPr>
        <p:spPr>
          <a:xfrm>
            <a:off x="3296255" y="3764663"/>
            <a:ext cx="2259566" cy="100368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400" dirty="0"/>
              <a:t>Risikozuschlag</a:t>
            </a:r>
          </a:p>
        </p:txBody>
      </p:sp>
      <p:cxnSp>
        <p:nvCxnSpPr>
          <p:cNvPr id="5" name="Gerade Verbindung 4"/>
          <p:cNvCxnSpPr>
            <a:stCxn id="10" idx="0"/>
            <a:endCxn id="11" idx="1"/>
          </p:cNvCxnSpPr>
          <p:nvPr/>
        </p:nvCxnSpPr>
        <p:spPr>
          <a:xfrm flipV="1">
            <a:off x="1581573" y="2301114"/>
            <a:ext cx="1714682" cy="558835"/>
          </a:xfrm>
          <a:prstGeom prst="line">
            <a:avLst/>
          </a:prstGeom>
          <a:ln>
            <a:solidFill>
              <a:srgbClr val="292934"/>
            </a:solidFill>
          </a:ln>
        </p:spPr>
        <p:style>
          <a:lnRef idx="2">
            <a:schemeClr val="accent1"/>
          </a:lnRef>
          <a:fillRef idx="0">
            <a:schemeClr val="accent1"/>
          </a:fillRef>
          <a:effectRef idx="1">
            <a:schemeClr val="accent1"/>
          </a:effectRef>
          <a:fontRef idx="minor">
            <a:schemeClr val="tx1"/>
          </a:fontRef>
        </p:style>
      </p:cxnSp>
      <p:cxnSp>
        <p:nvCxnSpPr>
          <p:cNvPr id="14" name="Gerade Verbindung 13"/>
          <p:cNvCxnSpPr>
            <a:stCxn id="10" idx="2"/>
            <a:endCxn id="12" idx="1"/>
          </p:cNvCxnSpPr>
          <p:nvPr/>
        </p:nvCxnSpPr>
        <p:spPr>
          <a:xfrm>
            <a:off x="1581573" y="3539739"/>
            <a:ext cx="1714682" cy="726767"/>
          </a:xfrm>
          <a:prstGeom prst="line">
            <a:avLst/>
          </a:prstGeom>
          <a:ln>
            <a:solidFill>
              <a:srgbClr val="292934"/>
            </a:solidFill>
          </a:ln>
        </p:spPr>
        <p:style>
          <a:lnRef idx="2">
            <a:schemeClr val="accent1"/>
          </a:lnRef>
          <a:fillRef idx="0">
            <a:schemeClr val="accent1"/>
          </a:fillRef>
          <a:effectRef idx="1">
            <a:schemeClr val="accent1"/>
          </a:effectRef>
          <a:fontRef idx="minor">
            <a:schemeClr val="tx1"/>
          </a:fontRef>
        </p:style>
      </p:cxnSp>
      <p:sp>
        <p:nvSpPr>
          <p:cNvPr id="15" name="Textfeld 14"/>
          <p:cNvSpPr txBox="1"/>
          <p:nvPr/>
        </p:nvSpPr>
        <p:spPr>
          <a:xfrm>
            <a:off x="5815250" y="3821979"/>
            <a:ext cx="2292982" cy="923330"/>
          </a:xfrm>
          <a:prstGeom prst="rect">
            <a:avLst/>
          </a:prstGeom>
          <a:noFill/>
        </p:spPr>
        <p:txBody>
          <a:bodyPr wrap="square" rtlCol="0">
            <a:spAutoFit/>
          </a:bodyPr>
          <a:lstStyle/>
          <a:p>
            <a:r>
              <a:rPr lang="de-DE" dirty="0"/>
              <a:t>Wie soll das Risiko einer Investition gemessen werden?</a:t>
            </a:r>
          </a:p>
        </p:txBody>
      </p:sp>
      <p:sp>
        <p:nvSpPr>
          <p:cNvPr id="13" name="Footer Placeholder 4">
            <a:extLst>
              <a:ext uri="{FF2B5EF4-FFF2-40B4-BE49-F238E27FC236}">
                <a16:creationId xmlns:a16="http://schemas.microsoft.com/office/drawing/2014/main" id="{91463780-AB87-456C-9E8E-4C4818969C37}"/>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7661059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60</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5.6 Risikoanalyse</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6304430" cy="369332"/>
          </a:xfrm>
          <a:prstGeom prst="rect">
            <a:avLst/>
          </a:prstGeom>
          <a:noFill/>
        </p:spPr>
        <p:txBody>
          <a:bodyPr wrap="none" rtlCol="0">
            <a:spAutoFit/>
          </a:bodyPr>
          <a:lstStyle/>
          <a:p>
            <a:r>
              <a:rPr lang="de-DE" dirty="0"/>
              <a:t>5.6.1 Entwicklung des Risikoprofils aus der Risikosimulation</a:t>
            </a:r>
          </a:p>
        </p:txBody>
      </p:sp>
      <p:sp>
        <p:nvSpPr>
          <p:cNvPr id="11" name="Rechteck 10"/>
          <p:cNvSpPr/>
          <p:nvPr/>
        </p:nvSpPr>
        <p:spPr>
          <a:xfrm>
            <a:off x="7276789" y="472018"/>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220</a:t>
            </a:r>
          </a:p>
        </p:txBody>
      </p:sp>
      <p:sp>
        <p:nvSpPr>
          <p:cNvPr id="5" name="Textfeld 4"/>
          <p:cNvSpPr txBox="1"/>
          <p:nvPr/>
        </p:nvSpPr>
        <p:spPr>
          <a:xfrm>
            <a:off x="457200" y="1658151"/>
            <a:ext cx="1941194" cy="307777"/>
          </a:xfrm>
          <a:prstGeom prst="rect">
            <a:avLst/>
          </a:prstGeom>
          <a:noFill/>
        </p:spPr>
        <p:txBody>
          <a:bodyPr wrap="none" rtlCol="0">
            <a:spAutoFit/>
          </a:bodyPr>
          <a:lstStyle/>
          <a:p>
            <a:r>
              <a:rPr lang="de-DE" sz="1400" u="sng" dirty="0"/>
              <a:t>Entscheidungsmodell:</a:t>
            </a:r>
          </a:p>
        </p:txBody>
      </p:sp>
      <p:pic>
        <p:nvPicPr>
          <p:cNvPr id="12" name="Bild 11"/>
          <p:cNvPicPr>
            <a:picLocks noChangeAspect="1"/>
          </p:cNvPicPr>
          <p:nvPr/>
        </p:nvPicPr>
        <p:blipFill rotWithShape="1">
          <a:blip r:embed="rId4"/>
          <a:srcRect l="37190" r="38133"/>
          <a:stretch/>
        </p:blipFill>
        <p:spPr>
          <a:xfrm>
            <a:off x="2187150" y="1540714"/>
            <a:ext cx="1639158" cy="658393"/>
          </a:xfrm>
          <a:prstGeom prst="rect">
            <a:avLst/>
          </a:prstGeom>
        </p:spPr>
      </p:pic>
      <p:sp>
        <p:nvSpPr>
          <p:cNvPr id="13" name="Textfeld 12"/>
          <p:cNvSpPr txBox="1"/>
          <p:nvPr/>
        </p:nvSpPr>
        <p:spPr>
          <a:xfrm>
            <a:off x="457200" y="2269667"/>
            <a:ext cx="4288353" cy="954107"/>
          </a:xfrm>
          <a:prstGeom prst="rect">
            <a:avLst/>
          </a:prstGeom>
          <a:noFill/>
        </p:spPr>
        <p:txBody>
          <a:bodyPr wrap="none" rtlCol="0">
            <a:spAutoFit/>
          </a:bodyPr>
          <a:lstStyle/>
          <a:p>
            <a:r>
              <a:rPr lang="de-DE" sz="1400" u="sng" dirty="0"/>
              <a:t>Relevante Einflussgrößen:</a:t>
            </a:r>
          </a:p>
          <a:p>
            <a:pPr marL="285750" indent="-285750">
              <a:buFontTx/>
              <a:buChar char="-"/>
            </a:pPr>
            <a:r>
              <a:rPr lang="de-DE" sz="1400" dirty="0"/>
              <a:t>Anschaffungsausgabe </a:t>
            </a:r>
            <a:r>
              <a:rPr lang="de-DE" sz="1400" i="1" dirty="0"/>
              <a:t>a</a:t>
            </a:r>
            <a:r>
              <a:rPr lang="de-DE" sz="1400" i="1" baseline="-25000" dirty="0"/>
              <a:t>0</a:t>
            </a:r>
            <a:r>
              <a:rPr lang="de-DE" sz="1400" dirty="0"/>
              <a:t> (90 GE ≤ </a:t>
            </a:r>
            <a:r>
              <a:rPr lang="de-DE" sz="1400" i="1" dirty="0"/>
              <a:t>a</a:t>
            </a:r>
            <a:r>
              <a:rPr lang="de-DE" sz="1400" i="1" baseline="-25000" dirty="0"/>
              <a:t>0</a:t>
            </a:r>
            <a:r>
              <a:rPr lang="de-DE" sz="1400" dirty="0"/>
              <a:t> ≤ 110 GE)</a:t>
            </a:r>
          </a:p>
          <a:p>
            <a:pPr marL="285750" indent="-285750">
              <a:buFontTx/>
              <a:buChar char="-"/>
            </a:pPr>
            <a:r>
              <a:rPr lang="de-DE" sz="1400" dirty="0"/>
              <a:t>Nutzungsdauer (6 Jahre ≤ </a:t>
            </a:r>
            <a:r>
              <a:rPr lang="de-DE" sz="1400" i="1" dirty="0" err="1"/>
              <a:t>n</a:t>
            </a:r>
            <a:r>
              <a:rPr lang="de-DE" sz="1400" dirty="0"/>
              <a:t> ≤ 9 Jahre)</a:t>
            </a:r>
          </a:p>
          <a:p>
            <a:pPr marL="285750" indent="-285750">
              <a:buFontTx/>
              <a:buChar char="-"/>
            </a:pPr>
            <a:endParaRPr lang="de-DE" sz="1400" dirty="0"/>
          </a:p>
        </p:txBody>
      </p:sp>
      <p:sp>
        <p:nvSpPr>
          <p:cNvPr id="15" name="Textfeld 14"/>
          <p:cNvSpPr txBox="1"/>
          <p:nvPr/>
        </p:nvSpPr>
        <p:spPr>
          <a:xfrm>
            <a:off x="468959" y="3282095"/>
            <a:ext cx="2792501" cy="1815882"/>
          </a:xfrm>
          <a:prstGeom prst="rect">
            <a:avLst/>
          </a:prstGeom>
          <a:noFill/>
        </p:spPr>
        <p:txBody>
          <a:bodyPr wrap="none" rtlCol="0">
            <a:spAutoFit/>
          </a:bodyPr>
          <a:lstStyle/>
          <a:p>
            <a:r>
              <a:rPr lang="de-DE" sz="1400" u="sng" dirty="0"/>
              <a:t>Wahrscheinlichkeitsverteilungen:</a:t>
            </a:r>
          </a:p>
          <a:p>
            <a:pPr marL="285750" indent="-285750">
              <a:buFontTx/>
              <a:buChar char="-"/>
            </a:pPr>
            <a:r>
              <a:rPr lang="de-DE" sz="1400" i="1" dirty="0"/>
              <a:t>a</a:t>
            </a:r>
            <a:r>
              <a:rPr lang="de-DE" sz="1400" i="1" baseline="-25000" dirty="0"/>
              <a:t>0</a:t>
            </a:r>
            <a:r>
              <a:rPr lang="de-DE" sz="1400" dirty="0"/>
              <a:t>: gleichverteilt im Intervall</a:t>
            </a:r>
          </a:p>
          <a:p>
            <a:pPr marL="285750" indent="-285750">
              <a:buFontTx/>
              <a:buChar char="-"/>
            </a:pPr>
            <a:r>
              <a:rPr lang="de-DE" sz="1400" dirty="0"/>
              <a:t>Für </a:t>
            </a:r>
            <a:r>
              <a:rPr lang="de-DE" sz="1400" i="1" dirty="0" err="1"/>
              <a:t>n</a:t>
            </a:r>
            <a:r>
              <a:rPr lang="de-DE" sz="1400" i="1" dirty="0"/>
              <a:t>: </a:t>
            </a:r>
          </a:p>
          <a:p>
            <a:pPr marL="742950" lvl="1" indent="-285750">
              <a:buFontTx/>
              <a:buChar char="-"/>
            </a:pPr>
            <a:r>
              <a:rPr lang="de-DE" sz="1400" i="1" dirty="0" err="1"/>
              <a:t>n</a:t>
            </a:r>
            <a:r>
              <a:rPr lang="de-DE" sz="1400" i="1" dirty="0"/>
              <a:t>=6</a:t>
            </a:r>
            <a:r>
              <a:rPr lang="de-DE" sz="1400" dirty="0"/>
              <a:t> Jahre mit </a:t>
            </a:r>
            <a:r>
              <a:rPr lang="de-DE" sz="1400" i="1" dirty="0" err="1"/>
              <a:t>w</a:t>
            </a:r>
            <a:r>
              <a:rPr lang="de-DE" sz="1400" i="1" dirty="0"/>
              <a:t>=0,2 </a:t>
            </a:r>
          </a:p>
          <a:p>
            <a:pPr marL="742950" lvl="1" indent="-285750">
              <a:buFontTx/>
              <a:buChar char="-"/>
            </a:pPr>
            <a:r>
              <a:rPr lang="de-DE" sz="1400" i="1" dirty="0" err="1"/>
              <a:t>n</a:t>
            </a:r>
            <a:r>
              <a:rPr lang="de-DE" sz="1400" i="1" dirty="0"/>
              <a:t>=7</a:t>
            </a:r>
            <a:r>
              <a:rPr lang="de-DE" sz="1400" dirty="0"/>
              <a:t> Jahre mit </a:t>
            </a:r>
            <a:r>
              <a:rPr lang="de-DE" sz="1400" i="1" dirty="0" err="1"/>
              <a:t>w</a:t>
            </a:r>
            <a:r>
              <a:rPr lang="de-DE" sz="1400" i="1" dirty="0"/>
              <a:t>=0,3 </a:t>
            </a:r>
            <a:endParaRPr lang="de-DE" sz="1400" dirty="0"/>
          </a:p>
          <a:p>
            <a:pPr marL="742950" lvl="1" indent="-285750">
              <a:buFontTx/>
              <a:buChar char="-"/>
            </a:pPr>
            <a:r>
              <a:rPr lang="de-DE" sz="1400" i="1" dirty="0" err="1"/>
              <a:t>n</a:t>
            </a:r>
            <a:r>
              <a:rPr lang="de-DE" sz="1400" i="1" dirty="0"/>
              <a:t>=8</a:t>
            </a:r>
            <a:r>
              <a:rPr lang="de-DE" sz="1400" dirty="0"/>
              <a:t> Jahre mit </a:t>
            </a:r>
            <a:r>
              <a:rPr lang="de-DE" sz="1400" i="1" dirty="0" err="1"/>
              <a:t>w</a:t>
            </a:r>
            <a:r>
              <a:rPr lang="de-DE" sz="1400" i="1" dirty="0"/>
              <a:t>=0,4 </a:t>
            </a:r>
            <a:endParaRPr lang="de-DE" sz="1400" dirty="0"/>
          </a:p>
          <a:p>
            <a:pPr marL="742950" lvl="1" indent="-285750">
              <a:buFontTx/>
              <a:buChar char="-"/>
            </a:pPr>
            <a:r>
              <a:rPr lang="de-DE" sz="1400" i="1" dirty="0" err="1"/>
              <a:t>n</a:t>
            </a:r>
            <a:r>
              <a:rPr lang="de-DE" sz="1400" i="1" dirty="0"/>
              <a:t>=9</a:t>
            </a:r>
            <a:r>
              <a:rPr lang="de-DE" sz="1400" dirty="0"/>
              <a:t> Jahre mit </a:t>
            </a:r>
            <a:r>
              <a:rPr lang="de-DE" sz="1400" i="1" dirty="0" err="1"/>
              <a:t>w</a:t>
            </a:r>
            <a:r>
              <a:rPr lang="de-DE" sz="1400" i="1" dirty="0"/>
              <a:t>=0,1 </a:t>
            </a:r>
            <a:endParaRPr lang="de-DE" sz="1400" dirty="0"/>
          </a:p>
          <a:p>
            <a:pPr marL="742950" lvl="1" indent="-285750">
              <a:buFontTx/>
              <a:buChar char="-"/>
            </a:pPr>
            <a:endParaRPr lang="de-DE" sz="1400" dirty="0"/>
          </a:p>
        </p:txBody>
      </p:sp>
      <p:sp>
        <p:nvSpPr>
          <p:cNvPr id="16" name="Textfeld 15"/>
          <p:cNvSpPr txBox="1"/>
          <p:nvPr/>
        </p:nvSpPr>
        <p:spPr>
          <a:xfrm>
            <a:off x="6011058" y="2271220"/>
            <a:ext cx="2531462" cy="738664"/>
          </a:xfrm>
          <a:prstGeom prst="rect">
            <a:avLst/>
          </a:prstGeom>
          <a:noFill/>
        </p:spPr>
        <p:txBody>
          <a:bodyPr wrap="none" rtlCol="0">
            <a:spAutoFit/>
          </a:bodyPr>
          <a:lstStyle/>
          <a:p>
            <a:r>
              <a:rPr lang="de-DE" sz="1400" u="sng" dirty="0"/>
              <a:t>Sichere Größen:</a:t>
            </a:r>
          </a:p>
          <a:p>
            <a:pPr marL="285750" indent="-285750">
              <a:buFontTx/>
              <a:buChar char="-"/>
            </a:pPr>
            <a:r>
              <a:rPr lang="de-DE" sz="1400" dirty="0"/>
              <a:t>Kalkulationszins </a:t>
            </a:r>
            <a:r>
              <a:rPr lang="de-DE" sz="1400" i="1" dirty="0"/>
              <a:t>i</a:t>
            </a:r>
            <a:r>
              <a:rPr lang="de-DE" sz="1400" dirty="0"/>
              <a:t> = 10%</a:t>
            </a:r>
          </a:p>
          <a:p>
            <a:pPr marL="285750" indent="-285750">
              <a:buFontTx/>
              <a:buChar char="-"/>
            </a:pPr>
            <a:r>
              <a:rPr lang="de-DE" sz="1400" dirty="0"/>
              <a:t>Jährliche EZÜs </a:t>
            </a:r>
            <a:r>
              <a:rPr lang="de-DE" sz="1400" i="1" dirty="0"/>
              <a:t>c</a:t>
            </a:r>
            <a:r>
              <a:rPr lang="de-DE" sz="1400" dirty="0"/>
              <a:t> = 20 GE</a:t>
            </a:r>
          </a:p>
        </p:txBody>
      </p:sp>
      <p:sp>
        <p:nvSpPr>
          <p:cNvPr id="14" name="Footer Placeholder 4">
            <a:extLst>
              <a:ext uri="{FF2B5EF4-FFF2-40B4-BE49-F238E27FC236}">
                <a16:creationId xmlns:a16="http://schemas.microsoft.com/office/drawing/2014/main" id="{22640ED7-0E43-4364-9C57-101A0059B577}"/>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34032532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61</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5.6 Risikoanalyse</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6304430" cy="369332"/>
          </a:xfrm>
          <a:prstGeom prst="rect">
            <a:avLst/>
          </a:prstGeom>
          <a:noFill/>
        </p:spPr>
        <p:txBody>
          <a:bodyPr wrap="none" rtlCol="0">
            <a:spAutoFit/>
          </a:bodyPr>
          <a:lstStyle/>
          <a:p>
            <a:r>
              <a:rPr lang="de-DE" dirty="0"/>
              <a:t>5.6.1 Entwicklung des Risikoprofils aus der Risikosimulation</a:t>
            </a:r>
          </a:p>
        </p:txBody>
      </p:sp>
      <p:sp>
        <p:nvSpPr>
          <p:cNvPr id="11" name="Rechteck 10"/>
          <p:cNvSpPr/>
          <p:nvPr/>
        </p:nvSpPr>
        <p:spPr>
          <a:xfrm>
            <a:off x="7276789" y="472018"/>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220</a:t>
            </a:r>
          </a:p>
        </p:txBody>
      </p:sp>
      <p:pic>
        <p:nvPicPr>
          <p:cNvPr id="14" name="Grafik 135"/>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7544" y="2190830"/>
            <a:ext cx="3592195" cy="2558415"/>
          </a:xfrm>
          <a:prstGeom prst="rect">
            <a:avLst/>
          </a:prstGeom>
          <a:noFill/>
        </p:spPr>
      </p:pic>
      <p:pic>
        <p:nvPicPr>
          <p:cNvPr id="17" name="Grafik 136"/>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95695" y="1668860"/>
            <a:ext cx="3531870" cy="3080385"/>
          </a:xfrm>
          <a:prstGeom prst="rect">
            <a:avLst/>
          </a:prstGeom>
          <a:noFill/>
        </p:spPr>
      </p:pic>
      <p:sp>
        <p:nvSpPr>
          <p:cNvPr id="4" name="Textfeld 3"/>
          <p:cNvSpPr txBox="1"/>
          <p:nvPr/>
        </p:nvSpPr>
        <p:spPr>
          <a:xfrm>
            <a:off x="574790" y="4758990"/>
            <a:ext cx="4076982" cy="307777"/>
          </a:xfrm>
          <a:prstGeom prst="rect">
            <a:avLst/>
          </a:prstGeom>
          <a:noFill/>
        </p:spPr>
        <p:txBody>
          <a:bodyPr wrap="none" rtlCol="0">
            <a:spAutoFit/>
          </a:bodyPr>
          <a:lstStyle/>
          <a:p>
            <a:r>
              <a:rPr lang="de-DE" sz="1400" dirty="0"/>
              <a:t>Verteilungsfunktion für die Anschaffungsausgabe</a:t>
            </a:r>
          </a:p>
        </p:txBody>
      </p:sp>
      <p:sp>
        <p:nvSpPr>
          <p:cNvPr id="18" name="Textfeld 17"/>
          <p:cNvSpPr txBox="1"/>
          <p:nvPr/>
        </p:nvSpPr>
        <p:spPr>
          <a:xfrm>
            <a:off x="4995695" y="4758990"/>
            <a:ext cx="3531736" cy="307777"/>
          </a:xfrm>
          <a:prstGeom prst="rect">
            <a:avLst/>
          </a:prstGeom>
          <a:noFill/>
        </p:spPr>
        <p:txBody>
          <a:bodyPr wrap="none" rtlCol="0">
            <a:spAutoFit/>
          </a:bodyPr>
          <a:lstStyle/>
          <a:p>
            <a:r>
              <a:rPr lang="de-DE" sz="1400" dirty="0"/>
              <a:t>Verteilungsfunktion für die Nutzungsdauer</a:t>
            </a:r>
          </a:p>
        </p:txBody>
      </p:sp>
      <p:sp>
        <p:nvSpPr>
          <p:cNvPr id="12" name="Footer Placeholder 4">
            <a:extLst>
              <a:ext uri="{FF2B5EF4-FFF2-40B4-BE49-F238E27FC236}">
                <a16:creationId xmlns:a16="http://schemas.microsoft.com/office/drawing/2014/main" id="{73453325-DD75-499C-8A79-EC60569C7A4D}"/>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4083701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62</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5.6 Risikoanalyse</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6304430" cy="369332"/>
          </a:xfrm>
          <a:prstGeom prst="rect">
            <a:avLst/>
          </a:prstGeom>
          <a:noFill/>
        </p:spPr>
        <p:txBody>
          <a:bodyPr wrap="none" rtlCol="0">
            <a:spAutoFit/>
          </a:bodyPr>
          <a:lstStyle/>
          <a:p>
            <a:r>
              <a:rPr lang="de-DE" dirty="0"/>
              <a:t>5.6.1 Entwicklung des Risikoprofils aus der Risikosimulation</a:t>
            </a:r>
          </a:p>
        </p:txBody>
      </p:sp>
      <p:sp>
        <p:nvSpPr>
          <p:cNvPr id="11" name="Rechteck 10"/>
          <p:cNvSpPr/>
          <p:nvPr/>
        </p:nvSpPr>
        <p:spPr>
          <a:xfrm>
            <a:off x="7276789" y="472018"/>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220</a:t>
            </a:r>
          </a:p>
        </p:txBody>
      </p:sp>
      <p:pic>
        <p:nvPicPr>
          <p:cNvPr id="13" name="Grafik 137"/>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5811" y="1432889"/>
            <a:ext cx="3011170" cy="3423285"/>
          </a:xfrm>
          <a:prstGeom prst="rect">
            <a:avLst/>
          </a:prstGeom>
          <a:noFill/>
          <a:ln>
            <a:noFill/>
          </a:ln>
        </p:spPr>
      </p:pic>
      <p:sp>
        <p:nvSpPr>
          <p:cNvPr id="5" name="Textfeld 4"/>
          <p:cNvSpPr txBox="1"/>
          <p:nvPr/>
        </p:nvSpPr>
        <p:spPr>
          <a:xfrm rot="16200000">
            <a:off x="-623153" y="2762377"/>
            <a:ext cx="2160705" cy="307777"/>
          </a:xfrm>
          <a:prstGeom prst="rect">
            <a:avLst/>
          </a:prstGeom>
          <a:noFill/>
        </p:spPr>
        <p:txBody>
          <a:bodyPr wrap="none" rtlCol="0">
            <a:spAutoFit/>
          </a:bodyPr>
          <a:lstStyle/>
          <a:p>
            <a:r>
              <a:rPr lang="de-DE" sz="1400" dirty="0"/>
              <a:t>Simulation mit 20 Läufen</a:t>
            </a:r>
          </a:p>
        </p:txBody>
      </p:sp>
      <p:sp>
        <p:nvSpPr>
          <p:cNvPr id="10" name="Textfeld 9"/>
          <p:cNvSpPr txBox="1"/>
          <p:nvPr/>
        </p:nvSpPr>
        <p:spPr>
          <a:xfrm>
            <a:off x="3892855" y="1835913"/>
            <a:ext cx="4585299" cy="2893100"/>
          </a:xfrm>
          <a:prstGeom prst="rect">
            <a:avLst/>
          </a:prstGeom>
          <a:noFill/>
        </p:spPr>
        <p:txBody>
          <a:bodyPr wrap="square" rtlCol="0">
            <a:spAutoFit/>
          </a:bodyPr>
          <a:lstStyle/>
          <a:p>
            <a:pPr marL="285750" indent="-285750">
              <a:buFont typeface="Wingdings" charset="0"/>
              <a:buChar char="à"/>
            </a:pPr>
            <a:r>
              <a:rPr lang="de-DE" sz="1400" dirty="0">
                <a:sym typeface="Wingdings"/>
              </a:rPr>
              <a:t>Mittels eines Zufallszahlengenerators wird für jede Einflussgröße eine Zufallszahl Z ermittelt</a:t>
            </a:r>
          </a:p>
          <a:p>
            <a:pPr marL="285750" indent="-285750">
              <a:buFont typeface="Wingdings" charset="0"/>
              <a:buChar char="à"/>
            </a:pPr>
            <a:endParaRPr lang="de-DE" sz="1400" dirty="0">
              <a:sym typeface="Wingdings"/>
            </a:endParaRPr>
          </a:p>
          <a:p>
            <a:pPr marL="285750" indent="-285750">
              <a:buFont typeface="Wingdings" charset="0"/>
              <a:buChar char="à"/>
            </a:pPr>
            <a:r>
              <a:rPr lang="de-DE" sz="1400" dirty="0">
                <a:sym typeface="Wingdings"/>
              </a:rPr>
              <a:t>Werden diese Zufallszahlen den Wahrscheinlichkeiten der Verteilungsfunktionen gleichgesetzt, können die zugehörigen Anschaffungsausgaben und Nutzungsdauern direkt aus den Verteilungsfunktionen ermittelt werden.</a:t>
            </a:r>
          </a:p>
          <a:p>
            <a:pPr marL="285750" indent="-285750">
              <a:buFont typeface="Wingdings" charset="0"/>
              <a:buChar char="à"/>
            </a:pPr>
            <a:endParaRPr lang="de-DE" sz="1400" dirty="0">
              <a:sym typeface="Wingdings"/>
            </a:endParaRPr>
          </a:p>
          <a:p>
            <a:pPr marL="285750" indent="-285750">
              <a:buFont typeface="Wingdings" charset="0"/>
              <a:buChar char="à"/>
            </a:pPr>
            <a:r>
              <a:rPr lang="de-DE" sz="1400" dirty="0">
                <a:sym typeface="Wingdings"/>
              </a:rPr>
              <a:t>Für jeden Lauf wird eine Zielgröße berechnet.</a:t>
            </a:r>
          </a:p>
          <a:p>
            <a:pPr marL="285750" indent="-285750">
              <a:buFont typeface="Wingdings" charset="0"/>
              <a:buChar char="à"/>
            </a:pPr>
            <a:endParaRPr lang="de-DE" sz="1400" dirty="0">
              <a:sym typeface="Wingdings"/>
            </a:endParaRPr>
          </a:p>
          <a:p>
            <a:pPr marL="285750" indent="-285750">
              <a:buFont typeface="Wingdings" charset="0"/>
              <a:buChar char="à"/>
            </a:pPr>
            <a:r>
              <a:rPr lang="de-DE" sz="1400" dirty="0">
                <a:sym typeface="Wingdings"/>
              </a:rPr>
              <a:t>Der Vorgang wird so oft wiederholt, bis eine stabile Häufigkeitsverteilung des Kapitalwertes vorliegt.</a:t>
            </a:r>
            <a:endParaRPr lang="de-DE" sz="1400" dirty="0"/>
          </a:p>
        </p:txBody>
      </p:sp>
      <p:sp>
        <p:nvSpPr>
          <p:cNvPr id="12" name="Footer Placeholder 4">
            <a:extLst>
              <a:ext uri="{FF2B5EF4-FFF2-40B4-BE49-F238E27FC236}">
                <a16:creationId xmlns:a16="http://schemas.microsoft.com/office/drawing/2014/main" id="{2172CC42-1AF7-403C-909C-9CE6A4D3C2BC}"/>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26104862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63</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5.6 Risikoanalyse</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6304430" cy="369332"/>
          </a:xfrm>
          <a:prstGeom prst="rect">
            <a:avLst/>
          </a:prstGeom>
          <a:noFill/>
        </p:spPr>
        <p:txBody>
          <a:bodyPr wrap="none" rtlCol="0">
            <a:spAutoFit/>
          </a:bodyPr>
          <a:lstStyle/>
          <a:p>
            <a:r>
              <a:rPr lang="de-DE" dirty="0"/>
              <a:t>5.6.1 Entwicklung des Risikoprofils aus der Risikosimulation</a:t>
            </a:r>
          </a:p>
        </p:txBody>
      </p:sp>
      <p:sp>
        <p:nvSpPr>
          <p:cNvPr id="11" name="Rechteck 10"/>
          <p:cNvSpPr/>
          <p:nvPr/>
        </p:nvSpPr>
        <p:spPr>
          <a:xfrm>
            <a:off x="7276789" y="472018"/>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220</a:t>
            </a:r>
          </a:p>
        </p:txBody>
      </p:sp>
      <p:pic>
        <p:nvPicPr>
          <p:cNvPr id="12" name="Grafik 138"/>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4750" y="1882948"/>
            <a:ext cx="6804349" cy="2303587"/>
          </a:xfrm>
          <a:prstGeom prst="rect">
            <a:avLst/>
          </a:prstGeom>
          <a:noFill/>
          <a:ln>
            <a:noFill/>
          </a:ln>
        </p:spPr>
      </p:pic>
      <p:sp>
        <p:nvSpPr>
          <p:cNvPr id="4" name="Textfeld 3"/>
          <p:cNvSpPr txBox="1"/>
          <p:nvPr/>
        </p:nvSpPr>
        <p:spPr>
          <a:xfrm>
            <a:off x="554750" y="1575831"/>
            <a:ext cx="3680248" cy="307777"/>
          </a:xfrm>
          <a:prstGeom prst="rect">
            <a:avLst/>
          </a:prstGeom>
          <a:noFill/>
        </p:spPr>
        <p:txBody>
          <a:bodyPr wrap="none" rtlCol="0">
            <a:spAutoFit/>
          </a:bodyPr>
          <a:lstStyle/>
          <a:p>
            <a:r>
              <a:rPr lang="de-DE" sz="1400" dirty="0"/>
              <a:t>Häufigkeitsverteilung bzw. </a:t>
            </a:r>
            <a:r>
              <a:rPr lang="de-DE" sz="1400" i="1" dirty="0"/>
              <a:t>F</a:t>
            </a:r>
            <a:r>
              <a:rPr lang="de-DE" sz="1400" dirty="0"/>
              <a:t> (</a:t>
            </a:r>
            <a:r>
              <a:rPr lang="de-DE" sz="1400" i="1" dirty="0"/>
              <a:t>C</a:t>
            </a:r>
            <a:r>
              <a:rPr lang="de-DE" sz="1400" i="1" baseline="-25000" dirty="0"/>
              <a:t>0</a:t>
            </a:r>
            <a:r>
              <a:rPr lang="de-DE" sz="1400" dirty="0"/>
              <a:t>) und </a:t>
            </a:r>
            <a:r>
              <a:rPr lang="de-DE" sz="1400" i="1" dirty="0"/>
              <a:t>R </a:t>
            </a:r>
            <a:r>
              <a:rPr lang="de-DE" sz="1400" dirty="0"/>
              <a:t>(</a:t>
            </a:r>
            <a:r>
              <a:rPr lang="de-DE" sz="1400" i="1" dirty="0"/>
              <a:t>C</a:t>
            </a:r>
            <a:r>
              <a:rPr lang="de-DE" sz="1400" i="1" baseline="-25000" dirty="0"/>
              <a:t>0</a:t>
            </a:r>
            <a:r>
              <a:rPr lang="de-DE" sz="1400" dirty="0"/>
              <a:t>)</a:t>
            </a:r>
          </a:p>
        </p:txBody>
      </p:sp>
      <p:sp>
        <p:nvSpPr>
          <p:cNvPr id="10" name="Footer Placeholder 4">
            <a:extLst>
              <a:ext uri="{FF2B5EF4-FFF2-40B4-BE49-F238E27FC236}">
                <a16:creationId xmlns:a16="http://schemas.microsoft.com/office/drawing/2014/main" id="{4FCFFBE9-02F5-438C-8AE3-863134542BDB}"/>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622803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64</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5.6 Risikoanalyse</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6304430" cy="369332"/>
          </a:xfrm>
          <a:prstGeom prst="rect">
            <a:avLst/>
          </a:prstGeom>
          <a:noFill/>
        </p:spPr>
        <p:txBody>
          <a:bodyPr wrap="none" rtlCol="0">
            <a:spAutoFit/>
          </a:bodyPr>
          <a:lstStyle/>
          <a:p>
            <a:r>
              <a:rPr lang="de-DE" dirty="0"/>
              <a:t>5.6.1 Entwicklung des Risikoprofils aus der Risikosimulation</a:t>
            </a:r>
          </a:p>
        </p:txBody>
      </p:sp>
      <p:sp>
        <p:nvSpPr>
          <p:cNvPr id="11" name="Rechteck 10"/>
          <p:cNvSpPr/>
          <p:nvPr/>
        </p:nvSpPr>
        <p:spPr>
          <a:xfrm>
            <a:off x="7276789" y="472018"/>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220</a:t>
            </a:r>
          </a:p>
        </p:txBody>
      </p:sp>
      <p:sp>
        <p:nvSpPr>
          <p:cNvPr id="4" name="Textfeld 3"/>
          <p:cNvSpPr txBox="1"/>
          <p:nvPr/>
        </p:nvSpPr>
        <p:spPr>
          <a:xfrm>
            <a:off x="457200" y="1421942"/>
            <a:ext cx="5563479" cy="307777"/>
          </a:xfrm>
          <a:prstGeom prst="rect">
            <a:avLst/>
          </a:prstGeom>
          <a:noFill/>
        </p:spPr>
        <p:txBody>
          <a:bodyPr wrap="none" rtlCol="0">
            <a:spAutoFit/>
          </a:bodyPr>
          <a:lstStyle/>
          <a:p>
            <a:r>
              <a:rPr lang="de-DE" sz="1400" dirty="0"/>
              <a:t>Aufstellen eines Risikoprofils aus der relativen Häufigkeitsverteilung:</a:t>
            </a:r>
          </a:p>
        </p:txBody>
      </p:sp>
      <p:pic>
        <p:nvPicPr>
          <p:cNvPr id="13" name="Grafik 139"/>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5994" y="1729719"/>
            <a:ext cx="5563479" cy="3197692"/>
          </a:xfrm>
          <a:prstGeom prst="rect">
            <a:avLst/>
          </a:prstGeom>
          <a:noFill/>
        </p:spPr>
      </p:pic>
      <p:sp>
        <p:nvSpPr>
          <p:cNvPr id="10" name="Footer Placeholder 4">
            <a:extLst>
              <a:ext uri="{FF2B5EF4-FFF2-40B4-BE49-F238E27FC236}">
                <a16:creationId xmlns:a16="http://schemas.microsoft.com/office/drawing/2014/main" id="{44C5C884-B9B5-4139-B198-B25A6A4C1126}"/>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29388644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65</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5.6 Risikoanalyse</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6304430" cy="369332"/>
          </a:xfrm>
          <a:prstGeom prst="rect">
            <a:avLst/>
          </a:prstGeom>
          <a:noFill/>
        </p:spPr>
        <p:txBody>
          <a:bodyPr wrap="none" rtlCol="0">
            <a:spAutoFit/>
          </a:bodyPr>
          <a:lstStyle/>
          <a:p>
            <a:r>
              <a:rPr lang="de-DE" dirty="0"/>
              <a:t>5.6.1 Entwicklung des Risikoprofils aus der Risikosimulation</a:t>
            </a:r>
          </a:p>
        </p:txBody>
      </p:sp>
      <p:sp>
        <p:nvSpPr>
          <p:cNvPr id="5" name="Plus 4"/>
          <p:cNvSpPr/>
          <p:nvPr/>
        </p:nvSpPr>
        <p:spPr>
          <a:xfrm>
            <a:off x="870157" y="1822789"/>
            <a:ext cx="1246441" cy="1340633"/>
          </a:xfrm>
          <a:prstGeom prst="mathPlu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sp>
        <p:nvSpPr>
          <p:cNvPr id="10" name="Minus 9"/>
          <p:cNvSpPr/>
          <p:nvPr/>
        </p:nvSpPr>
        <p:spPr>
          <a:xfrm>
            <a:off x="870157" y="3716138"/>
            <a:ext cx="1246441" cy="1227443"/>
          </a:xfrm>
          <a:prstGeom prst="mathMinu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sp>
        <p:nvSpPr>
          <p:cNvPr id="12" name="Textfeld 11"/>
          <p:cNvSpPr txBox="1"/>
          <p:nvPr/>
        </p:nvSpPr>
        <p:spPr>
          <a:xfrm>
            <a:off x="2998515" y="1822789"/>
            <a:ext cx="5744762" cy="1415772"/>
          </a:xfrm>
          <a:prstGeom prst="rect">
            <a:avLst/>
          </a:prstGeom>
          <a:noFill/>
        </p:spPr>
        <p:txBody>
          <a:bodyPr wrap="square" rtlCol="0">
            <a:spAutoFit/>
          </a:bodyPr>
          <a:lstStyle/>
          <a:p>
            <a:r>
              <a:rPr lang="de-DE" sz="1400" u="sng" dirty="0"/>
              <a:t>Vorteile</a:t>
            </a:r>
          </a:p>
          <a:p>
            <a:pPr marL="285750" indent="-285750">
              <a:buFontTx/>
              <a:buChar char="-"/>
            </a:pPr>
            <a:r>
              <a:rPr lang="de-DE" sz="1200" dirty="0"/>
              <a:t>Lässt sich auf alle Typen von Wahrscheinlichkeitsverteilungen anwenden</a:t>
            </a:r>
          </a:p>
          <a:p>
            <a:pPr marL="285750" indent="-285750">
              <a:buFontTx/>
              <a:buChar char="-"/>
            </a:pPr>
            <a:r>
              <a:rPr lang="de-DE" sz="1200" dirty="0"/>
              <a:t>Erlaubt die Berücksichtigung einer Vielzahl von Einflussgrößen</a:t>
            </a:r>
          </a:p>
          <a:p>
            <a:pPr marL="285750" indent="-285750">
              <a:buFontTx/>
              <a:buChar char="-"/>
            </a:pPr>
            <a:r>
              <a:rPr lang="de-DE" sz="1200" dirty="0"/>
              <a:t>Ist auch bei solchen Verteilungen anwendbar, wo analytische Verfahren zu rechenaufwendig sind oder nicht existieren</a:t>
            </a:r>
          </a:p>
          <a:p>
            <a:pPr marL="285750" indent="-285750">
              <a:buFontTx/>
              <a:buChar char="-"/>
            </a:pPr>
            <a:r>
              <a:rPr lang="de-DE" sz="1200" dirty="0"/>
              <a:t>Mit Hilfe von Standard-Tabellenkalkulationsprogrammen sind gewöhnlich hinreichend viele Simulationsläufe mit vertretbarem Rechenaufwand möglich</a:t>
            </a:r>
          </a:p>
        </p:txBody>
      </p:sp>
      <p:sp>
        <p:nvSpPr>
          <p:cNvPr id="13" name="Textfeld 12"/>
          <p:cNvSpPr txBox="1"/>
          <p:nvPr/>
        </p:nvSpPr>
        <p:spPr>
          <a:xfrm>
            <a:off x="2998515" y="3884822"/>
            <a:ext cx="5744762" cy="1046440"/>
          </a:xfrm>
          <a:prstGeom prst="rect">
            <a:avLst/>
          </a:prstGeom>
          <a:noFill/>
        </p:spPr>
        <p:txBody>
          <a:bodyPr wrap="square" rtlCol="0">
            <a:spAutoFit/>
          </a:bodyPr>
          <a:lstStyle/>
          <a:p>
            <a:r>
              <a:rPr lang="de-DE" sz="1400" u="sng" dirty="0"/>
              <a:t>Nachteile</a:t>
            </a:r>
          </a:p>
          <a:p>
            <a:pPr marL="285750" indent="-285750">
              <a:buFontTx/>
              <a:buChar char="-"/>
            </a:pPr>
            <a:r>
              <a:rPr lang="de-DE" sz="1200" dirty="0"/>
              <a:t>Liefert nur Näherungswerte</a:t>
            </a:r>
          </a:p>
          <a:p>
            <a:pPr marL="285750" indent="-285750">
              <a:buFontTx/>
              <a:buChar char="-"/>
            </a:pPr>
            <a:r>
              <a:rPr lang="de-DE" sz="1200" dirty="0"/>
              <a:t>Verfahrenstechniken der Risikosimulation (z.B. Runden, Zahl der Simulationsläufe, Startbedingungen) beeinflussen das Ergebnis in schwer kontrollierbarer Weise</a:t>
            </a:r>
          </a:p>
        </p:txBody>
      </p:sp>
      <p:sp>
        <p:nvSpPr>
          <p:cNvPr id="11" name="Footer Placeholder 4">
            <a:extLst>
              <a:ext uri="{FF2B5EF4-FFF2-40B4-BE49-F238E27FC236}">
                <a16:creationId xmlns:a16="http://schemas.microsoft.com/office/drawing/2014/main" id="{AF2375A2-ED23-4D0E-A85F-79E3C9CEBCD1}"/>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11458853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66</a:t>
            </a:fld>
            <a:endParaRPr lang="en-US"/>
          </a:p>
        </p:txBody>
      </p:sp>
      <p:sp>
        <p:nvSpPr>
          <p:cNvPr id="7" name="Titel 1"/>
          <p:cNvSpPr>
            <a:spLocks noGrp="1"/>
          </p:cNvSpPr>
          <p:nvPr>
            <p:ph type="title"/>
          </p:nvPr>
        </p:nvSpPr>
        <p:spPr>
          <a:xfrm>
            <a:off x="457200" y="400050"/>
            <a:ext cx="8229600" cy="742950"/>
          </a:xfrm>
        </p:spPr>
        <p:txBody>
          <a:bodyPr>
            <a:normAutofit/>
          </a:bodyPr>
          <a:lstStyle/>
          <a:p>
            <a:r>
              <a:rPr lang="de-DE" sz="2400" dirty="0"/>
              <a:t>5.7 Zusammenfassung</a:t>
            </a:r>
          </a:p>
        </p:txBody>
      </p:sp>
      <p:sp>
        <p:nvSpPr>
          <p:cNvPr id="11" name="Rechteck 10"/>
          <p:cNvSpPr/>
          <p:nvPr/>
        </p:nvSpPr>
        <p:spPr>
          <a:xfrm>
            <a:off x="2537139" y="1143000"/>
            <a:ext cx="5447141" cy="7503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dirty="0">
                <a:solidFill>
                  <a:schemeClr val="tx1"/>
                </a:solidFill>
              </a:rPr>
              <a:t>Investitionsobjekte können nur unter Ungewissheit geplant werden.</a:t>
            </a:r>
          </a:p>
        </p:txBody>
      </p:sp>
      <p:sp>
        <p:nvSpPr>
          <p:cNvPr id="14" name="Rechteck 13"/>
          <p:cNvSpPr/>
          <p:nvPr/>
        </p:nvSpPr>
        <p:spPr>
          <a:xfrm>
            <a:off x="457200" y="1143000"/>
            <a:ext cx="2036449" cy="3690332"/>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b="1" dirty="0">
                <a:solidFill>
                  <a:schemeClr val="tx1"/>
                </a:solidFill>
              </a:rPr>
              <a:t>Ungewissheit bei Einzelinvestitionen</a:t>
            </a:r>
          </a:p>
        </p:txBody>
      </p:sp>
      <p:sp>
        <p:nvSpPr>
          <p:cNvPr id="17" name="Rechteck 16"/>
          <p:cNvSpPr/>
          <p:nvPr/>
        </p:nvSpPr>
        <p:spPr>
          <a:xfrm>
            <a:off x="2537139" y="2130835"/>
            <a:ext cx="5447141" cy="7503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dirty="0">
                <a:solidFill>
                  <a:schemeClr val="tx1"/>
                </a:solidFill>
              </a:rPr>
              <a:t>Investitionsrechnung können dazu beitragen, sich Art und Ausmaß des Risikos bewusst zu machen, abzuschätzen und zu berücksichtigen.</a:t>
            </a:r>
          </a:p>
        </p:txBody>
      </p:sp>
      <p:sp>
        <p:nvSpPr>
          <p:cNvPr id="19" name="Rechteck 18"/>
          <p:cNvSpPr/>
          <p:nvPr/>
        </p:nvSpPr>
        <p:spPr>
          <a:xfrm>
            <a:off x="2537139" y="3114717"/>
            <a:ext cx="5447141" cy="7503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dirty="0">
                <a:solidFill>
                  <a:schemeClr val="tx1"/>
                </a:solidFill>
              </a:rPr>
              <a:t>Insbesondere die Abschätzung von Wahrscheinlichkeiten für die Inputgrößen der Investitionskalküle sind stark subjektiv geprägt.</a:t>
            </a:r>
          </a:p>
        </p:txBody>
      </p:sp>
      <p:sp>
        <p:nvSpPr>
          <p:cNvPr id="20" name="Rechteck 19"/>
          <p:cNvSpPr/>
          <p:nvPr/>
        </p:nvSpPr>
        <p:spPr>
          <a:xfrm>
            <a:off x="2537139" y="4082983"/>
            <a:ext cx="5447141" cy="7503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dirty="0">
                <a:solidFill>
                  <a:schemeClr val="tx1"/>
                </a:solidFill>
              </a:rPr>
              <a:t>In der Praxis werden einfach und robuste Verfahren, wie eine maximale Kapitalrückflussdauer oder eine Risikosimulation bevorzugt.</a:t>
            </a:r>
          </a:p>
        </p:txBody>
      </p:sp>
      <p:pic>
        <p:nvPicPr>
          <p:cNvPr id="12" name="Bild 11"/>
          <p:cNvPicPr>
            <a:picLocks noChangeAspect="1"/>
          </p:cNvPicPr>
          <p:nvPr/>
        </p:nvPicPr>
        <p:blipFill rotWithShape="1">
          <a:blip r:embed="rId2"/>
          <a:srcRect r="81971"/>
          <a:stretch/>
        </p:blipFill>
        <p:spPr>
          <a:xfrm>
            <a:off x="8743277" y="4634897"/>
            <a:ext cx="400723" cy="508603"/>
          </a:xfrm>
          <a:prstGeom prst="rect">
            <a:avLst/>
          </a:prstGeom>
        </p:spPr>
      </p:pic>
      <p:sp>
        <p:nvSpPr>
          <p:cNvPr id="10" name="Footer Placeholder 4">
            <a:extLst>
              <a:ext uri="{FF2B5EF4-FFF2-40B4-BE49-F238E27FC236}">
                <a16:creationId xmlns:a16="http://schemas.microsoft.com/office/drawing/2014/main" id="{CD9A1604-8AB3-4E16-A587-DA8B1F8DA02F}"/>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3488607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7</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5.2 Korrekturverfahren</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4534189" cy="369332"/>
          </a:xfrm>
          <a:prstGeom prst="rect">
            <a:avLst/>
          </a:prstGeom>
          <a:noFill/>
        </p:spPr>
        <p:txBody>
          <a:bodyPr wrap="none" rtlCol="0">
            <a:spAutoFit/>
          </a:bodyPr>
          <a:lstStyle/>
          <a:p>
            <a:r>
              <a:rPr lang="de-DE" dirty="0"/>
              <a:t>5.2.1 Korrektur des Kalkulationszinssatzes</a:t>
            </a:r>
          </a:p>
        </p:txBody>
      </p:sp>
      <p:pic>
        <p:nvPicPr>
          <p:cNvPr id="16" name="Grafik 104"/>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3682" y="1460211"/>
            <a:ext cx="4751984" cy="3718569"/>
          </a:xfrm>
          <a:prstGeom prst="rect">
            <a:avLst/>
          </a:prstGeom>
          <a:noFill/>
        </p:spPr>
      </p:pic>
      <p:sp>
        <p:nvSpPr>
          <p:cNvPr id="4" name="Textfeld 3"/>
          <p:cNvSpPr txBox="1"/>
          <p:nvPr/>
        </p:nvSpPr>
        <p:spPr>
          <a:xfrm>
            <a:off x="5591115" y="1815804"/>
            <a:ext cx="2745932" cy="1600438"/>
          </a:xfrm>
          <a:prstGeom prst="rect">
            <a:avLst/>
          </a:prstGeom>
          <a:noFill/>
        </p:spPr>
        <p:txBody>
          <a:bodyPr wrap="square" rtlCol="0">
            <a:spAutoFit/>
          </a:bodyPr>
          <a:lstStyle/>
          <a:p>
            <a:r>
              <a:rPr lang="de-DE" sz="1400" i="1" u="sng" dirty="0"/>
              <a:t>Indifferenzkurve:</a:t>
            </a:r>
          </a:p>
          <a:p>
            <a:r>
              <a:rPr lang="de-DE" sz="1400" dirty="0"/>
              <a:t>Gleiche Nutzenschätzung bei steigendem Risiko und steigendem Kalkulationszins</a:t>
            </a:r>
          </a:p>
          <a:p>
            <a:endParaRPr lang="de-DE" sz="1400" dirty="0"/>
          </a:p>
          <a:p>
            <a:r>
              <a:rPr lang="de-DE" sz="1400" dirty="0">
                <a:sym typeface="Wingdings"/>
              </a:rPr>
              <a:t> </a:t>
            </a:r>
            <a:r>
              <a:rPr lang="de-DE" sz="1400" dirty="0"/>
              <a:t>Stellt die Risikobereitschaft des Investors dar</a:t>
            </a:r>
          </a:p>
        </p:txBody>
      </p:sp>
      <p:sp>
        <p:nvSpPr>
          <p:cNvPr id="11" name="Textfeld 10"/>
          <p:cNvSpPr txBox="1"/>
          <p:nvPr/>
        </p:nvSpPr>
        <p:spPr>
          <a:xfrm>
            <a:off x="5591115" y="3881718"/>
            <a:ext cx="2745932" cy="738664"/>
          </a:xfrm>
          <a:prstGeom prst="rect">
            <a:avLst/>
          </a:prstGeom>
          <a:noFill/>
        </p:spPr>
        <p:txBody>
          <a:bodyPr wrap="square" rtlCol="0">
            <a:spAutoFit/>
          </a:bodyPr>
          <a:lstStyle/>
          <a:p>
            <a:r>
              <a:rPr lang="de-DE" sz="1400" i="1" u="sng" dirty="0"/>
              <a:t>Zinseffekt:</a:t>
            </a:r>
          </a:p>
          <a:p>
            <a:r>
              <a:rPr lang="de-DE" sz="1400" dirty="0"/>
              <a:t>Risikogewichtung steigt in späteren Perioden!</a:t>
            </a:r>
          </a:p>
        </p:txBody>
      </p:sp>
      <p:sp>
        <p:nvSpPr>
          <p:cNvPr id="10" name="Footer Placeholder 4">
            <a:extLst>
              <a:ext uri="{FF2B5EF4-FFF2-40B4-BE49-F238E27FC236}">
                <a16:creationId xmlns:a16="http://schemas.microsoft.com/office/drawing/2014/main" id="{7DBB92A7-2ABE-4D00-B795-4E08DA34D097}"/>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422779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8</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5.2 Korrekturverfahren</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4534189" cy="369332"/>
          </a:xfrm>
          <a:prstGeom prst="rect">
            <a:avLst/>
          </a:prstGeom>
          <a:noFill/>
        </p:spPr>
        <p:txBody>
          <a:bodyPr wrap="none" rtlCol="0">
            <a:spAutoFit/>
          </a:bodyPr>
          <a:lstStyle/>
          <a:p>
            <a:r>
              <a:rPr lang="de-DE" dirty="0"/>
              <a:t>5.2.1 Korrektur des Kalkulationszinssatzes</a:t>
            </a:r>
          </a:p>
        </p:txBody>
      </p:sp>
      <p:sp>
        <p:nvSpPr>
          <p:cNvPr id="4" name="Textfeld 3"/>
          <p:cNvSpPr txBox="1"/>
          <p:nvPr/>
        </p:nvSpPr>
        <p:spPr>
          <a:xfrm>
            <a:off x="258696" y="2187349"/>
            <a:ext cx="2704311" cy="307777"/>
          </a:xfrm>
          <a:prstGeom prst="rect">
            <a:avLst/>
          </a:prstGeom>
          <a:noFill/>
        </p:spPr>
        <p:txBody>
          <a:bodyPr wrap="none" rtlCol="0">
            <a:spAutoFit/>
          </a:bodyPr>
          <a:lstStyle/>
          <a:p>
            <a:r>
              <a:rPr lang="de-DE" sz="1400" dirty="0"/>
              <a:t>Risikolose Diskontierung </a:t>
            </a:r>
            <a:r>
              <a:rPr lang="de-DE" sz="1400" i="1" dirty="0"/>
              <a:t>i = </a:t>
            </a:r>
            <a:r>
              <a:rPr lang="de-DE" sz="1400" dirty="0"/>
              <a:t>6%</a:t>
            </a:r>
          </a:p>
        </p:txBody>
      </p:sp>
      <p:sp>
        <p:nvSpPr>
          <p:cNvPr id="10" name="Textfeld 9"/>
          <p:cNvSpPr txBox="1"/>
          <p:nvPr/>
        </p:nvSpPr>
        <p:spPr>
          <a:xfrm>
            <a:off x="258696" y="3033054"/>
            <a:ext cx="3231707" cy="307777"/>
          </a:xfrm>
          <a:prstGeom prst="rect">
            <a:avLst/>
          </a:prstGeom>
          <a:noFill/>
        </p:spPr>
        <p:txBody>
          <a:bodyPr wrap="none" rtlCol="0">
            <a:spAutoFit/>
          </a:bodyPr>
          <a:lstStyle/>
          <a:p>
            <a:r>
              <a:rPr lang="de-DE" sz="1400" dirty="0"/>
              <a:t>Risikobehaftete Diskontierung </a:t>
            </a:r>
            <a:r>
              <a:rPr lang="de-DE" sz="1400" i="1" dirty="0"/>
              <a:t>i = </a:t>
            </a:r>
            <a:r>
              <a:rPr lang="de-DE" sz="1400" dirty="0"/>
              <a:t>10%</a:t>
            </a:r>
          </a:p>
        </p:txBody>
      </p:sp>
      <p:sp>
        <p:nvSpPr>
          <p:cNvPr id="11" name="Textfeld 10"/>
          <p:cNvSpPr txBox="1"/>
          <p:nvPr/>
        </p:nvSpPr>
        <p:spPr>
          <a:xfrm>
            <a:off x="258696" y="4009180"/>
            <a:ext cx="3634328" cy="523220"/>
          </a:xfrm>
          <a:prstGeom prst="rect">
            <a:avLst/>
          </a:prstGeom>
          <a:noFill/>
        </p:spPr>
        <p:txBody>
          <a:bodyPr wrap="none" rtlCol="0">
            <a:spAutoFit/>
          </a:bodyPr>
          <a:lstStyle/>
          <a:p>
            <a:r>
              <a:rPr lang="de-DE" sz="1400" dirty="0"/>
              <a:t>Verhältnis der Barwerte bei risikobehafteter </a:t>
            </a:r>
          </a:p>
          <a:p>
            <a:r>
              <a:rPr lang="de-DE" sz="1400" dirty="0"/>
              <a:t>im Vergleich zu risikoloser Diskontierung</a:t>
            </a:r>
          </a:p>
        </p:txBody>
      </p:sp>
      <p:sp>
        <p:nvSpPr>
          <p:cNvPr id="12" name="Textfeld 11"/>
          <p:cNvSpPr txBox="1"/>
          <p:nvPr/>
        </p:nvSpPr>
        <p:spPr>
          <a:xfrm>
            <a:off x="4400664" y="1660171"/>
            <a:ext cx="1003099" cy="307777"/>
          </a:xfrm>
          <a:prstGeom prst="rect">
            <a:avLst/>
          </a:prstGeom>
          <a:noFill/>
        </p:spPr>
        <p:txBody>
          <a:bodyPr wrap="none" rtlCol="0">
            <a:spAutoFit/>
          </a:bodyPr>
          <a:lstStyle/>
          <a:p>
            <a:r>
              <a:rPr lang="de-DE" sz="1400" dirty="0"/>
              <a:t>1. Periode</a:t>
            </a:r>
          </a:p>
        </p:txBody>
      </p:sp>
      <p:sp>
        <p:nvSpPr>
          <p:cNvPr id="13" name="Textfeld 12"/>
          <p:cNvSpPr txBox="1"/>
          <p:nvPr/>
        </p:nvSpPr>
        <p:spPr>
          <a:xfrm>
            <a:off x="6855424" y="1658152"/>
            <a:ext cx="1102949" cy="307777"/>
          </a:xfrm>
          <a:prstGeom prst="rect">
            <a:avLst/>
          </a:prstGeom>
          <a:noFill/>
        </p:spPr>
        <p:txBody>
          <a:bodyPr wrap="none" rtlCol="0">
            <a:spAutoFit/>
          </a:bodyPr>
          <a:lstStyle/>
          <a:p>
            <a:r>
              <a:rPr lang="de-DE" sz="1400" dirty="0"/>
              <a:t>10. Periode</a:t>
            </a:r>
          </a:p>
        </p:txBody>
      </p:sp>
      <p:sp>
        <p:nvSpPr>
          <p:cNvPr id="14" name="Textfeld 13"/>
          <p:cNvSpPr txBox="1"/>
          <p:nvPr/>
        </p:nvSpPr>
        <p:spPr>
          <a:xfrm>
            <a:off x="4515410" y="2187349"/>
            <a:ext cx="770764" cy="369332"/>
          </a:xfrm>
          <a:prstGeom prst="rect">
            <a:avLst/>
          </a:prstGeom>
          <a:noFill/>
        </p:spPr>
        <p:txBody>
          <a:bodyPr wrap="none" rtlCol="0">
            <a:spAutoFit/>
          </a:bodyPr>
          <a:lstStyle/>
          <a:p>
            <a:r>
              <a:rPr lang="de-DE" dirty="0"/>
              <a:t>1,06</a:t>
            </a:r>
            <a:r>
              <a:rPr lang="de-DE" baseline="30000" dirty="0"/>
              <a:t>-1</a:t>
            </a:r>
            <a:endParaRPr lang="de-DE" dirty="0"/>
          </a:p>
        </p:txBody>
      </p:sp>
      <p:sp>
        <p:nvSpPr>
          <p:cNvPr id="15" name="Textfeld 14"/>
          <p:cNvSpPr txBox="1"/>
          <p:nvPr/>
        </p:nvSpPr>
        <p:spPr>
          <a:xfrm>
            <a:off x="6986825" y="2187349"/>
            <a:ext cx="856349" cy="369332"/>
          </a:xfrm>
          <a:prstGeom prst="rect">
            <a:avLst/>
          </a:prstGeom>
          <a:noFill/>
        </p:spPr>
        <p:txBody>
          <a:bodyPr wrap="none" rtlCol="0">
            <a:spAutoFit/>
          </a:bodyPr>
          <a:lstStyle/>
          <a:p>
            <a:r>
              <a:rPr lang="de-DE" dirty="0"/>
              <a:t>1,06</a:t>
            </a:r>
            <a:r>
              <a:rPr lang="de-DE" baseline="30000" dirty="0"/>
              <a:t>-10</a:t>
            </a:r>
            <a:endParaRPr lang="de-DE" dirty="0"/>
          </a:p>
        </p:txBody>
      </p:sp>
      <p:sp>
        <p:nvSpPr>
          <p:cNvPr id="16" name="Textfeld 15"/>
          <p:cNvSpPr txBox="1"/>
          <p:nvPr/>
        </p:nvSpPr>
        <p:spPr>
          <a:xfrm>
            <a:off x="4515410" y="2999793"/>
            <a:ext cx="770764" cy="369332"/>
          </a:xfrm>
          <a:prstGeom prst="rect">
            <a:avLst/>
          </a:prstGeom>
          <a:noFill/>
        </p:spPr>
        <p:txBody>
          <a:bodyPr wrap="none" rtlCol="0">
            <a:spAutoFit/>
          </a:bodyPr>
          <a:lstStyle/>
          <a:p>
            <a:r>
              <a:rPr lang="de-DE" dirty="0"/>
              <a:t>1,10</a:t>
            </a:r>
            <a:r>
              <a:rPr lang="de-DE" baseline="30000" dirty="0"/>
              <a:t>-1</a:t>
            </a:r>
            <a:endParaRPr lang="de-DE" dirty="0"/>
          </a:p>
        </p:txBody>
      </p:sp>
      <p:sp>
        <p:nvSpPr>
          <p:cNvPr id="17" name="Textfeld 16"/>
          <p:cNvSpPr txBox="1"/>
          <p:nvPr/>
        </p:nvSpPr>
        <p:spPr>
          <a:xfrm>
            <a:off x="6986825" y="2999793"/>
            <a:ext cx="856349" cy="369332"/>
          </a:xfrm>
          <a:prstGeom prst="rect">
            <a:avLst/>
          </a:prstGeom>
          <a:noFill/>
        </p:spPr>
        <p:txBody>
          <a:bodyPr wrap="none" rtlCol="0">
            <a:spAutoFit/>
          </a:bodyPr>
          <a:lstStyle/>
          <a:p>
            <a:r>
              <a:rPr lang="de-DE" dirty="0"/>
              <a:t>1,10</a:t>
            </a:r>
            <a:r>
              <a:rPr lang="de-DE" baseline="30000" dirty="0"/>
              <a:t>-10</a:t>
            </a:r>
            <a:endParaRPr lang="de-DE" dirty="0"/>
          </a:p>
        </p:txBody>
      </p:sp>
      <p:pic>
        <p:nvPicPr>
          <p:cNvPr id="20" name="Bild 19"/>
          <p:cNvPicPr>
            <a:picLocks noChangeAspect="1"/>
          </p:cNvPicPr>
          <p:nvPr/>
        </p:nvPicPr>
        <p:blipFill rotWithShape="1">
          <a:blip r:embed="rId4"/>
          <a:srcRect l="43066" r="43566"/>
          <a:stretch/>
        </p:blipFill>
        <p:spPr>
          <a:xfrm>
            <a:off x="4515410" y="3937235"/>
            <a:ext cx="1034782" cy="767262"/>
          </a:xfrm>
          <a:prstGeom prst="rect">
            <a:avLst/>
          </a:prstGeom>
        </p:spPr>
      </p:pic>
      <p:pic>
        <p:nvPicPr>
          <p:cNvPr id="21" name="Bild 20"/>
          <p:cNvPicPr>
            <a:picLocks noChangeAspect="1"/>
          </p:cNvPicPr>
          <p:nvPr/>
        </p:nvPicPr>
        <p:blipFill rotWithShape="1">
          <a:blip r:embed="rId5"/>
          <a:srcRect l="40453" r="39561"/>
          <a:stretch/>
        </p:blipFill>
        <p:spPr>
          <a:xfrm>
            <a:off x="6806003" y="3815497"/>
            <a:ext cx="1382274" cy="1066360"/>
          </a:xfrm>
          <a:prstGeom prst="rect">
            <a:avLst/>
          </a:prstGeom>
        </p:spPr>
      </p:pic>
      <p:cxnSp>
        <p:nvCxnSpPr>
          <p:cNvPr id="23" name="Gerade Verbindung 22"/>
          <p:cNvCxnSpPr/>
          <p:nvPr/>
        </p:nvCxnSpPr>
        <p:spPr>
          <a:xfrm>
            <a:off x="258696" y="1967948"/>
            <a:ext cx="8066592" cy="0"/>
          </a:xfrm>
          <a:prstGeom prst="line">
            <a:avLst/>
          </a:prstGeom>
          <a:ln>
            <a:solidFill>
              <a:srgbClr val="292934"/>
            </a:solidFill>
          </a:ln>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3893024" y="1658152"/>
            <a:ext cx="0" cy="3046345"/>
          </a:xfrm>
          <a:prstGeom prst="line">
            <a:avLst/>
          </a:prstGeom>
          <a:ln>
            <a:solidFill>
              <a:srgbClr val="292934"/>
            </a:solidFill>
          </a:ln>
        </p:spPr>
        <p:style>
          <a:lnRef idx="2">
            <a:schemeClr val="accent1"/>
          </a:lnRef>
          <a:fillRef idx="0">
            <a:schemeClr val="accent1"/>
          </a:fillRef>
          <a:effectRef idx="1">
            <a:schemeClr val="accent1"/>
          </a:effectRef>
          <a:fontRef idx="minor">
            <a:schemeClr val="tx1"/>
          </a:fontRef>
        </p:style>
      </p:cxnSp>
      <p:sp>
        <p:nvSpPr>
          <p:cNvPr id="26" name="Rechteck 25"/>
          <p:cNvSpPr/>
          <p:nvPr/>
        </p:nvSpPr>
        <p:spPr>
          <a:xfrm>
            <a:off x="7387426" y="472018"/>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190</a:t>
            </a:r>
          </a:p>
        </p:txBody>
      </p:sp>
      <p:sp>
        <p:nvSpPr>
          <p:cNvPr id="22" name="Footer Placeholder 4">
            <a:extLst>
              <a:ext uri="{FF2B5EF4-FFF2-40B4-BE49-F238E27FC236}">
                <a16:creationId xmlns:a16="http://schemas.microsoft.com/office/drawing/2014/main" id="{C892DFE2-4780-43ED-85A2-AE64DF22A5F6}"/>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2526668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9</a:t>
            </a:fld>
            <a:endParaRPr lang="en-US"/>
          </a:p>
        </p:txBody>
      </p:sp>
      <p:sp>
        <p:nvSpPr>
          <p:cNvPr id="8" name="Titel 1"/>
          <p:cNvSpPr>
            <a:spLocks noGrp="1"/>
          </p:cNvSpPr>
          <p:nvPr>
            <p:ph type="title"/>
          </p:nvPr>
        </p:nvSpPr>
        <p:spPr>
          <a:xfrm>
            <a:off x="457200" y="400050"/>
            <a:ext cx="8229600" cy="742950"/>
          </a:xfrm>
        </p:spPr>
        <p:txBody>
          <a:bodyPr>
            <a:normAutofit/>
          </a:bodyPr>
          <a:lstStyle/>
          <a:p>
            <a:r>
              <a:rPr lang="de-DE" sz="2400" dirty="0"/>
              <a:t>5.2 Korrekturverfahren</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3" name="Textfeld 2"/>
          <p:cNvSpPr txBox="1"/>
          <p:nvPr/>
        </p:nvSpPr>
        <p:spPr>
          <a:xfrm>
            <a:off x="457200" y="958334"/>
            <a:ext cx="3854315" cy="369332"/>
          </a:xfrm>
          <a:prstGeom prst="rect">
            <a:avLst/>
          </a:prstGeom>
          <a:noFill/>
        </p:spPr>
        <p:txBody>
          <a:bodyPr wrap="none" rtlCol="0">
            <a:spAutoFit/>
          </a:bodyPr>
          <a:lstStyle/>
          <a:p>
            <a:r>
              <a:rPr lang="de-DE" dirty="0"/>
              <a:t>5.2.2 Korrektur der Zahlungsgrößen</a:t>
            </a:r>
          </a:p>
        </p:txBody>
      </p:sp>
      <p:sp>
        <p:nvSpPr>
          <p:cNvPr id="10" name="Textfeld 9"/>
          <p:cNvSpPr txBox="1"/>
          <p:nvPr/>
        </p:nvSpPr>
        <p:spPr>
          <a:xfrm>
            <a:off x="457200" y="1582816"/>
            <a:ext cx="8373720" cy="1107996"/>
          </a:xfrm>
          <a:prstGeom prst="rect">
            <a:avLst/>
          </a:prstGeom>
          <a:noFill/>
        </p:spPr>
        <p:txBody>
          <a:bodyPr wrap="square" rtlCol="0">
            <a:spAutoFit/>
          </a:bodyPr>
          <a:lstStyle/>
          <a:p>
            <a:r>
              <a:rPr lang="de-DE" i="1" u="sng" dirty="0"/>
              <a:t>Sicherheitsäquivalent</a:t>
            </a:r>
          </a:p>
          <a:p>
            <a:r>
              <a:rPr lang="de-DE" sz="1600" dirty="0"/>
              <a:t>Sicherheitsäquivalent einer künftigen Einnahme im Zeitpunkt </a:t>
            </a:r>
            <a:r>
              <a:rPr lang="de-DE" sz="1600" i="1" dirty="0"/>
              <a:t>t </a:t>
            </a:r>
            <a:r>
              <a:rPr lang="de-DE" sz="1600" dirty="0"/>
              <a:t>(</a:t>
            </a:r>
            <a:r>
              <a:rPr lang="de-DE" sz="1600" i="1" dirty="0"/>
              <a:t>b</a:t>
            </a:r>
            <a:r>
              <a:rPr lang="de-DE" sz="1600" dirty="0"/>
              <a:t>) </a:t>
            </a:r>
          </a:p>
          <a:p>
            <a:r>
              <a:rPr lang="de-DE" sz="1600" dirty="0"/>
              <a:t>= eine sichere Einnahme, die jemand als gleich gut empfindet, wie eine zufallsabhängige Einnahme </a:t>
            </a:r>
            <a:r>
              <a:rPr lang="de-DE" sz="1600" i="1" dirty="0"/>
              <a:t>b </a:t>
            </a:r>
            <a:r>
              <a:rPr lang="de-DE" sz="1600" dirty="0"/>
              <a:t>(</a:t>
            </a:r>
            <a:r>
              <a:rPr lang="de-DE" sz="1600" i="1" dirty="0"/>
              <a:t>t</a:t>
            </a:r>
            <a:r>
              <a:rPr lang="de-DE" sz="1600" dirty="0"/>
              <a:t>). </a:t>
            </a:r>
          </a:p>
        </p:txBody>
      </p:sp>
      <p:sp>
        <p:nvSpPr>
          <p:cNvPr id="11" name="Textfeld 10"/>
          <p:cNvSpPr txBox="1"/>
          <p:nvPr/>
        </p:nvSpPr>
        <p:spPr>
          <a:xfrm>
            <a:off x="457200" y="3092862"/>
            <a:ext cx="5332008" cy="338554"/>
          </a:xfrm>
          <a:prstGeom prst="rect">
            <a:avLst/>
          </a:prstGeom>
          <a:noFill/>
        </p:spPr>
        <p:txBody>
          <a:bodyPr wrap="none" rtlCol="0">
            <a:spAutoFit/>
          </a:bodyPr>
          <a:lstStyle/>
          <a:p>
            <a:r>
              <a:rPr lang="de-DE" sz="1600" dirty="0"/>
              <a:t>Wahrscheinlichkeitsverteilung für alternative Einnahmen:</a:t>
            </a:r>
          </a:p>
        </p:txBody>
      </p:sp>
      <p:pic>
        <p:nvPicPr>
          <p:cNvPr id="12" name="Bild 11"/>
          <p:cNvPicPr>
            <a:picLocks noChangeAspect="1"/>
          </p:cNvPicPr>
          <p:nvPr/>
        </p:nvPicPr>
        <p:blipFill rotWithShape="1">
          <a:blip r:embed="rId4"/>
          <a:srcRect l="24985" r="24846"/>
          <a:stretch/>
        </p:blipFill>
        <p:spPr>
          <a:xfrm>
            <a:off x="5542807" y="2972651"/>
            <a:ext cx="3429221" cy="677502"/>
          </a:xfrm>
          <a:prstGeom prst="rect">
            <a:avLst/>
          </a:prstGeom>
        </p:spPr>
      </p:pic>
      <p:sp>
        <p:nvSpPr>
          <p:cNvPr id="13" name="Textfeld 12"/>
          <p:cNvSpPr txBox="1"/>
          <p:nvPr/>
        </p:nvSpPr>
        <p:spPr>
          <a:xfrm>
            <a:off x="457200" y="3904297"/>
            <a:ext cx="2050862" cy="338554"/>
          </a:xfrm>
          <a:prstGeom prst="rect">
            <a:avLst/>
          </a:prstGeom>
          <a:noFill/>
        </p:spPr>
        <p:txBody>
          <a:bodyPr wrap="none" rtlCol="0">
            <a:spAutoFit/>
          </a:bodyPr>
          <a:lstStyle/>
          <a:p>
            <a:r>
              <a:rPr lang="de-DE" sz="1600" dirty="0"/>
              <a:t>Erwartungswert EW: </a:t>
            </a:r>
          </a:p>
        </p:txBody>
      </p:sp>
      <p:pic>
        <p:nvPicPr>
          <p:cNvPr id="14" name="Bild 13"/>
          <p:cNvPicPr>
            <a:picLocks noChangeAspect="1"/>
          </p:cNvPicPr>
          <p:nvPr/>
        </p:nvPicPr>
        <p:blipFill rotWithShape="1">
          <a:blip r:embed="rId5"/>
          <a:srcRect l="34947" t="3232" r="35278" b="20415"/>
          <a:stretch/>
        </p:blipFill>
        <p:spPr>
          <a:xfrm>
            <a:off x="2472785" y="3682949"/>
            <a:ext cx="2367798" cy="762305"/>
          </a:xfrm>
          <a:prstGeom prst="rect">
            <a:avLst/>
          </a:prstGeom>
        </p:spPr>
      </p:pic>
      <p:sp>
        <p:nvSpPr>
          <p:cNvPr id="15" name="Footer Placeholder 4">
            <a:extLst>
              <a:ext uri="{FF2B5EF4-FFF2-40B4-BE49-F238E27FC236}">
                <a16:creationId xmlns:a16="http://schemas.microsoft.com/office/drawing/2014/main" id="{68EE8A8A-3045-4174-8476-8257ADE0636D}"/>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25351905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larheit">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Klarheit.thmx</Template>
  <TotalTime>0</TotalTime>
  <Words>3495</Words>
  <Application>Microsoft Office PowerPoint</Application>
  <PresentationFormat>Bildschirmpräsentation (16:9)</PresentationFormat>
  <Paragraphs>653</Paragraphs>
  <Slides>66</Slides>
  <Notes>64</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66</vt:i4>
      </vt:variant>
    </vt:vector>
  </HeadingPairs>
  <TitlesOfParts>
    <vt:vector size="73" baseType="lpstr">
      <vt:lpstr>Arial</vt:lpstr>
      <vt:lpstr>Arial Unicode MS</vt:lpstr>
      <vt:lpstr>Calibri</vt:lpstr>
      <vt:lpstr>Cambria Math</vt:lpstr>
      <vt:lpstr>Wingdings</vt:lpstr>
      <vt:lpstr>Klarheit</vt:lpstr>
      <vt:lpstr>Image</vt:lpstr>
      <vt:lpstr>Investitionstheorie und  Investitionsrechnung</vt:lpstr>
      <vt:lpstr>5.1 Problemstellung</vt:lpstr>
      <vt:lpstr>5.1 Problemstellung</vt:lpstr>
      <vt:lpstr>5.1 Problemstellung: Unsicherheit vs. Risiko</vt:lpstr>
      <vt:lpstr>5.1 Problemstellung</vt:lpstr>
      <vt:lpstr>5.2 Korrekturverfahren</vt:lpstr>
      <vt:lpstr>5.2 Korrekturverfahren</vt:lpstr>
      <vt:lpstr>5.2 Korrekturverfahren</vt:lpstr>
      <vt:lpstr>5.2 Korrekturverfahren</vt:lpstr>
      <vt:lpstr>5.2 Korrekturverfahren</vt:lpstr>
      <vt:lpstr>5.2 Korrekturverfahren</vt:lpstr>
      <vt:lpstr>5.2 Korrekturverfahren</vt:lpstr>
      <vt:lpstr>5.3 Szenariotechnik</vt:lpstr>
      <vt:lpstr>5.3 Szenariotechnik</vt:lpstr>
      <vt:lpstr>5.3 Szenariotechnik</vt:lpstr>
      <vt:lpstr>5.4 Sensitivitätsanalyse</vt:lpstr>
      <vt:lpstr>5.4 Sensitivitätsanalyse</vt:lpstr>
      <vt:lpstr>5.4 Sensitivitätsanalyse</vt:lpstr>
      <vt:lpstr>5.4 Sensitivitätsanalyse</vt:lpstr>
      <vt:lpstr>5.4 Sensitivitätsanalyse</vt:lpstr>
      <vt:lpstr>5.4 Sensitivitätsanalyse</vt:lpstr>
      <vt:lpstr>5.5 Erwartungswerte, Streuungen und Risikonutzen als Entscheidungskriterien</vt:lpstr>
      <vt:lpstr>5.5 Erwartungswerte, Streuungen und Risikonutzen als Entscheidungskriterien</vt:lpstr>
      <vt:lpstr>5.5 Erwartungswerte, Streuungen und Risikonutzen als Entscheidungskriterien</vt:lpstr>
      <vt:lpstr>5.5 Erwartungswerte, Streuungen und Risikonutzen als Entscheidungskriterien</vt:lpstr>
      <vt:lpstr>5.5 Erwartungswerte, Streuungen und Risikonutzen als Entscheidungskriterien</vt:lpstr>
      <vt:lpstr>5.5 Erwartungswerte, Streuungen und Risikonutzen als Entscheidungskriterien</vt:lpstr>
      <vt:lpstr>5.5 Erwartungswerte, Streuungen und Risikonutzen als Entscheidungskriterien</vt:lpstr>
      <vt:lpstr>5.5 Erwartungswerte, Streuungen und Risikonutzen als Entscheidungskriterien</vt:lpstr>
      <vt:lpstr>5.5 Erwartungswerte, Streuungen und Risikonutzen als Entscheidungskriterien</vt:lpstr>
      <vt:lpstr>5.5 Erwartungswerte, Streuungen und Risikonutzen als Entscheidungskriterien</vt:lpstr>
      <vt:lpstr>5.5 Erwartungswerte, Streuungen und Risikonutzen als Entscheidungskriterien</vt:lpstr>
      <vt:lpstr>5.5 Erwartungswerte, Streuungen und Risikonutzen als Entscheidungskriterien</vt:lpstr>
      <vt:lpstr>5.5 Erwartungswerte, Streuungen und Risikonutzen als Entscheidungskriterien</vt:lpstr>
      <vt:lpstr>5.5 Erwartungswerte, Streuungen und Risikonutzen als Entscheidungskriterien</vt:lpstr>
      <vt:lpstr>5.5 Erwartungswerte, Streuungen und Risikonutzen als Entscheidungskriterien</vt:lpstr>
      <vt:lpstr>5.5 Erwartungswerte, Streuungen und Risikonutzen als Entscheidungskriterien</vt:lpstr>
      <vt:lpstr>5.5 Erwartungswerte, Streuungen und Risikonutzen als Entscheidungskriterien</vt:lpstr>
      <vt:lpstr>5.5 Erwartungswerte, Streuungen und Risikonutzen als Entscheidungskriterien</vt:lpstr>
      <vt:lpstr>5.5 Erwartungswerte, Streuungen und Risikonutzen als Entscheidungskriterien</vt:lpstr>
      <vt:lpstr>5.5 Erwartungswerte, Streuungen und Risikonutzen als Entscheidungskriterien</vt:lpstr>
      <vt:lpstr>5.5 Erwartungswerte, Streuungen und Risikonutzen als Entscheidungskriterien</vt:lpstr>
      <vt:lpstr>5.5 Erwartungswerte, Streuungen und Risikonutzen als Entscheidungskriterien</vt:lpstr>
      <vt:lpstr>5.5 Erwartungswerte, Streuungen und Risikonutzen als Entscheidungskriterien</vt:lpstr>
      <vt:lpstr>5.5 Erwartungswerte, Streuungen und Risikonutzen als Entscheidungskriterien</vt:lpstr>
      <vt:lpstr>5.5 Erwartungswerte, Streuungen und Risikonutzen als Entscheidungskriterien</vt:lpstr>
      <vt:lpstr>5.5 Erwartungswerte, Streuungen und Risikonutzen als Entscheidungskriterien</vt:lpstr>
      <vt:lpstr>5.6 Risikoanalyse</vt:lpstr>
      <vt:lpstr>5.6 Risikoanalyse</vt:lpstr>
      <vt:lpstr>5.6 Risikoanalyse</vt:lpstr>
      <vt:lpstr>5.6 Risikoanalyse</vt:lpstr>
      <vt:lpstr>5.6 Risikoanalyse</vt:lpstr>
      <vt:lpstr>5.6 Risikoanalyse</vt:lpstr>
      <vt:lpstr>5.6 Risikoanalyse</vt:lpstr>
      <vt:lpstr>5.6 Risikoanalyse</vt:lpstr>
      <vt:lpstr>5.6 Risikoanalyse</vt:lpstr>
      <vt:lpstr>5.6 Risikoanalyse</vt:lpstr>
      <vt:lpstr>5.6 Risikoanalyse</vt:lpstr>
      <vt:lpstr>PowerPoint-Präsentation</vt:lpstr>
      <vt:lpstr>5.6 Risikoanalyse</vt:lpstr>
      <vt:lpstr>5.6 Risikoanalyse</vt:lpstr>
      <vt:lpstr>5.6 Risikoanalyse</vt:lpstr>
      <vt:lpstr>5.6 Risikoanalyse</vt:lpstr>
      <vt:lpstr>5.6 Risikoanalyse</vt:lpstr>
      <vt:lpstr>5.6 Risikoanalyse</vt:lpstr>
      <vt:lpstr>5.7 Zusammenfassung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Investitionstheorie und  Investitionsrechnung</dc:title>
  <dc:creator>Anja Dethlefsen</dc:creator>
  <cp:lastModifiedBy>Frank Witte</cp:lastModifiedBy>
  <cp:revision>266</cp:revision>
  <dcterms:created xsi:type="dcterms:W3CDTF">2016-03-30T12:56:59Z</dcterms:created>
  <dcterms:modified xsi:type="dcterms:W3CDTF">2019-09-20T12:51:02Z</dcterms:modified>
</cp:coreProperties>
</file>