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291" r:id="rId3"/>
    <p:sldId id="309" r:id="rId4"/>
    <p:sldId id="298" r:id="rId5"/>
    <p:sldId id="310" r:id="rId6"/>
    <p:sldId id="311" r:id="rId7"/>
    <p:sldId id="312" r:id="rId8"/>
    <p:sldId id="313" r:id="rId9"/>
    <p:sldId id="328" r:id="rId10"/>
    <p:sldId id="299" r:id="rId11"/>
    <p:sldId id="314" r:id="rId12"/>
    <p:sldId id="315" r:id="rId13"/>
    <p:sldId id="300" r:id="rId14"/>
    <p:sldId id="317" r:id="rId15"/>
    <p:sldId id="301" r:id="rId16"/>
    <p:sldId id="316" r:id="rId17"/>
    <p:sldId id="302" r:id="rId18"/>
    <p:sldId id="303" r:id="rId19"/>
    <p:sldId id="318" r:id="rId20"/>
    <p:sldId id="319" r:id="rId21"/>
    <p:sldId id="327" r:id="rId22"/>
    <p:sldId id="304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297" r:id="rId31"/>
    <p:sldId id="264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38" d="100"/>
          <a:sy n="138" d="100"/>
        </p:scale>
        <p:origin x="756" y="1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D7CBB6-2FF4-9C47-8D01-3813E345F4F7}" type="doc">
      <dgm:prSet loTypeId="urn:microsoft.com/office/officeart/2005/8/layout/radial4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24763BE-8CBD-AA44-B4B2-E08F3B9B4566}">
      <dgm:prSet phldrT="[Text]"/>
      <dgm:spPr/>
      <dgm:t>
        <a:bodyPr/>
        <a:lstStyle/>
        <a:p>
          <a:r>
            <a:rPr lang="de-DE" dirty="0"/>
            <a:t>Normal-investition</a:t>
          </a:r>
        </a:p>
      </dgm:t>
    </dgm:pt>
    <dgm:pt modelId="{CE1BF282-FE6D-1E4C-BB02-6F6B6474A258}" type="parTrans" cxnId="{7A84BD32-2269-4B47-AF6D-515BFE18A152}">
      <dgm:prSet/>
      <dgm:spPr/>
      <dgm:t>
        <a:bodyPr/>
        <a:lstStyle/>
        <a:p>
          <a:endParaRPr lang="de-DE"/>
        </a:p>
      </dgm:t>
    </dgm:pt>
    <dgm:pt modelId="{F3EBDFE0-0248-FC49-B7A6-71AB734C36F4}" type="sibTrans" cxnId="{7A84BD32-2269-4B47-AF6D-515BFE18A152}">
      <dgm:prSet/>
      <dgm:spPr/>
      <dgm:t>
        <a:bodyPr/>
        <a:lstStyle/>
        <a:p>
          <a:endParaRPr lang="de-DE"/>
        </a:p>
      </dgm:t>
    </dgm:pt>
    <dgm:pt modelId="{48D00839-7ADA-C745-BF72-23461185DC7F}">
      <dgm:prSet phldrT="[Text]"/>
      <dgm:spPr/>
      <dgm:t>
        <a:bodyPr/>
        <a:lstStyle/>
        <a:p>
          <a:r>
            <a:rPr lang="de-DE" dirty="0"/>
            <a:t>Anschaffungs-auszahlung</a:t>
          </a:r>
        </a:p>
      </dgm:t>
    </dgm:pt>
    <dgm:pt modelId="{46410A6B-8E66-CF4C-B626-9C50FE325F34}" type="parTrans" cxnId="{A8CA2A13-2D85-F146-8150-29052E8C76B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5321513D-33C6-1545-84EA-322B336E8667}" type="sibTrans" cxnId="{A8CA2A13-2D85-F146-8150-29052E8C76BE}">
      <dgm:prSet/>
      <dgm:spPr/>
      <dgm:t>
        <a:bodyPr/>
        <a:lstStyle/>
        <a:p>
          <a:endParaRPr lang="de-DE"/>
        </a:p>
      </dgm:t>
    </dgm:pt>
    <dgm:pt modelId="{53C709F1-8EE1-FC4C-B73F-383C883AFD87}">
      <dgm:prSet phldrT="[Text]"/>
      <dgm:spPr/>
      <dgm:t>
        <a:bodyPr/>
        <a:lstStyle/>
        <a:p>
          <a:r>
            <a:rPr lang="de-DE" dirty="0"/>
            <a:t>Ein Vorzeichen-wechsel</a:t>
          </a:r>
        </a:p>
      </dgm:t>
    </dgm:pt>
    <dgm:pt modelId="{667F3D6B-FF4E-9547-9D3F-551460447697}" type="parTrans" cxnId="{A5FB8F0A-6772-1644-BAB7-42B24805E9E7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221F1588-CE9D-954F-BF36-C67EE2A4B93B}" type="sibTrans" cxnId="{A5FB8F0A-6772-1644-BAB7-42B24805E9E7}">
      <dgm:prSet/>
      <dgm:spPr/>
      <dgm:t>
        <a:bodyPr/>
        <a:lstStyle/>
        <a:p>
          <a:endParaRPr lang="de-DE"/>
        </a:p>
      </dgm:t>
    </dgm:pt>
    <dgm:pt modelId="{21CDCDD6-17EF-5C4B-B933-0EA8FED18ADE}">
      <dgm:prSet phldrT="[Text]"/>
      <dgm:spPr/>
      <dgm:t>
        <a:bodyPr/>
        <a:lstStyle/>
        <a:p>
          <a:r>
            <a:rPr lang="de-DE" dirty="0"/>
            <a:t>Einzahlungen &gt; Auszahlungen</a:t>
          </a:r>
        </a:p>
      </dgm:t>
    </dgm:pt>
    <dgm:pt modelId="{6735D385-0EFD-2B4C-8F5D-FFC68D4196B7}" type="parTrans" cxnId="{CE3EB6E9-B03D-8047-839F-1C7649511F0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de-DE"/>
        </a:p>
      </dgm:t>
    </dgm:pt>
    <dgm:pt modelId="{55C89679-03D1-E145-BDE4-65DECBA1154D}" type="sibTrans" cxnId="{CE3EB6E9-B03D-8047-839F-1C7649511F06}">
      <dgm:prSet/>
      <dgm:spPr/>
      <dgm:t>
        <a:bodyPr/>
        <a:lstStyle/>
        <a:p>
          <a:endParaRPr lang="de-DE"/>
        </a:p>
      </dgm:t>
    </dgm:pt>
    <dgm:pt modelId="{5BAD5686-3DA9-524C-B0AF-7CD33FC60587}" type="pres">
      <dgm:prSet presAssocID="{20D7CBB6-2FF4-9C47-8D01-3813E345F4F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1064455-3D00-2140-832C-88310757397C}" type="pres">
      <dgm:prSet presAssocID="{C24763BE-8CBD-AA44-B4B2-E08F3B9B4566}" presName="centerShape" presStyleLbl="node0" presStyleIdx="0" presStyleCnt="1"/>
      <dgm:spPr/>
    </dgm:pt>
    <dgm:pt modelId="{F94A7DB0-2D1A-C343-9F84-E7CABCE56BE7}" type="pres">
      <dgm:prSet presAssocID="{46410A6B-8E66-CF4C-B626-9C50FE325F34}" presName="parTrans" presStyleLbl="bgSibTrans2D1" presStyleIdx="0" presStyleCnt="3"/>
      <dgm:spPr/>
    </dgm:pt>
    <dgm:pt modelId="{86A80721-0CA2-B148-A486-4794778565C2}" type="pres">
      <dgm:prSet presAssocID="{48D00839-7ADA-C745-BF72-23461185DC7F}" presName="node" presStyleLbl="node1" presStyleIdx="0" presStyleCnt="3">
        <dgm:presLayoutVars>
          <dgm:bulletEnabled val="1"/>
        </dgm:presLayoutVars>
      </dgm:prSet>
      <dgm:spPr/>
    </dgm:pt>
    <dgm:pt modelId="{101648B5-8354-9B40-97A8-C0701CF6360E}" type="pres">
      <dgm:prSet presAssocID="{667F3D6B-FF4E-9547-9D3F-551460447697}" presName="parTrans" presStyleLbl="bgSibTrans2D1" presStyleIdx="1" presStyleCnt="3"/>
      <dgm:spPr/>
    </dgm:pt>
    <dgm:pt modelId="{172CDE9B-60EA-BD48-8C98-3FD1096F7910}" type="pres">
      <dgm:prSet presAssocID="{53C709F1-8EE1-FC4C-B73F-383C883AFD87}" presName="node" presStyleLbl="node1" presStyleIdx="1" presStyleCnt="3">
        <dgm:presLayoutVars>
          <dgm:bulletEnabled val="1"/>
        </dgm:presLayoutVars>
      </dgm:prSet>
      <dgm:spPr/>
    </dgm:pt>
    <dgm:pt modelId="{38CA7448-0536-8549-943C-93FB252EA437}" type="pres">
      <dgm:prSet presAssocID="{6735D385-0EFD-2B4C-8F5D-FFC68D4196B7}" presName="parTrans" presStyleLbl="bgSibTrans2D1" presStyleIdx="2" presStyleCnt="3"/>
      <dgm:spPr/>
    </dgm:pt>
    <dgm:pt modelId="{BDFCCCE2-C4A8-174F-A465-002FD5D68991}" type="pres">
      <dgm:prSet presAssocID="{21CDCDD6-17EF-5C4B-B933-0EA8FED18ADE}" presName="node" presStyleLbl="node1" presStyleIdx="2" presStyleCnt="3">
        <dgm:presLayoutVars>
          <dgm:bulletEnabled val="1"/>
        </dgm:presLayoutVars>
      </dgm:prSet>
      <dgm:spPr/>
    </dgm:pt>
  </dgm:ptLst>
  <dgm:cxnLst>
    <dgm:cxn modelId="{0A859206-F60F-9D44-8CC6-1A518D72F340}" type="presOf" srcId="{C24763BE-8CBD-AA44-B4B2-E08F3B9B4566}" destId="{F1064455-3D00-2140-832C-88310757397C}" srcOrd="0" destOrd="0" presId="urn:microsoft.com/office/officeart/2005/8/layout/radial4"/>
    <dgm:cxn modelId="{A5FB8F0A-6772-1644-BAB7-42B24805E9E7}" srcId="{C24763BE-8CBD-AA44-B4B2-E08F3B9B4566}" destId="{53C709F1-8EE1-FC4C-B73F-383C883AFD87}" srcOrd="1" destOrd="0" parTransId="{667F3D6B-FF4E-9547-9D3F-551460447697}" sibTransId="{221F1588-CE9D-954F-BF36-C67EE2A4B93B}"/>
    <dgm:cxn modelId="{A8CA2A13-2D85-F146-8150-29052E8C76BE}" srcId="{C24763BE-8CBD-AA44-B4B2-E08F3B9B4566}" destId="{48D00839-7ADA-C745-BF72-23461185DC7F}" srcOrd="0" destOrd="0" parTransId="{46410A6B-8E66-CF4C-B626-9C50FE325F34}" sibTransId="{5321513D-33C6-1545-84EA-322B336E8667}"/>
    <dgm:cxn modelId="{7A84BD32-2269-4B47-AF6D-515BFE18A152}" srcId="{20D7CBB6-2FF4-9C47-8D01-3813E345F4F7}" destId="{C24763BE-8CBD-AA44-B4B2-E08F3B9B4566}" srcOrd="0" destOrd="0" parTransId="{CE1BF282-FE6D-1E4C-BB02-6F6B6474A258}" sibTransId="{F3EBDFE0-0248-FC49-B7A6-71AB734C36F4}"/>
    <dgm:cxn modelId="{809A5C5D-B0EA-6248-A6B8-594EC5641D76}" type="presOf" srcId="{20D7CBB6-2FF4-9C47-8D01-3813E345F4F7}" destId="{5BAD5686-3DA9-524C-B0AF-7CD33FC60587}" srcOrd="0" destOrd="0" presId="urn:microsoft.com/office/officeart/2005/8/layout/radial4"/>
    <dgm:cxn modelId="{D9CADF5E-F007-C143-9336-84D1305E523B}" type="presOf" srcId="{48D00839-7ADA-C745-BF72-23461185DC7F}" destId="{86A80721-0CA2-B148-A486-4794778565C2}" srcOrd="0" destOrd="0" presId="urn:microsoft.com/office/officeart/2005/8/layout/radial4"/>
    <dgm:cxn modelId="{87372587-DDB4-C441-A382-5AB40DB7A87B}" type="presOf" srcId="{6735D385-0EFD-2B4C-8F5D-FFC68D4196B7}" destId="{38CA7448-0536-8549-943C-93FB252EA437}" srcOrd="0" destOrd="0" presId="urn:microsoft.com/office/officeart/2005/8/layout/radial4"/>
    <dgm:cxn modelId="{F25D8E91-ED9E-6043-9407-BF1C2F88F22D}" type="presOf" srcId="{667F3D6B-FF4E-9547-9D3F-551460447697}" destId="{101648B5-8354-9B40-97A8-C0701CF6360E}" srcOrd="0" destOrd="0" presId="urn:microsoft.com/office/officeart/2005/8/layout/radial4"/>
    <dgm:cxn modelId="{2AA16D98-6D5C-1046-8783-B4D22F4BEEEC}" type="presOf" srcId="{46410A6B-8E66-CF4C-B626-9C50FE325F34}" destId="{F94A7DB0-2D1A-C343-9F84-E7CABCE56BE7}" srcOrd="0" destOrd="0" presId="urn:microsoft.com/office/officeart/2005/8/layout/radial4"/>
    <dgm:cxn modelId="{EB27FED2-9BEC-8E45-A945-873E85EB0BAE}" type="presOf" srcId="{21CDCDD6-17EF-5C4B-B933-0EA8FED18ADE}" destId="{BDFCCCE2-C4A8-174F-A465-002FD5D68991}" srcOrd="0" destOrd="0" presId="urn:microsoft.com/office/officeart/2005/8/layout/radial4"/>
    <dgm:cxn modelId="{4BD6CEDD-122F-8246-A9B4-1478872B0BB0}" type="presOf" srcId="{53C709F1-8EE1-FC4C-B73F-383C883AFD87}" destId="{172CDE9B-60EA-BD48-8C98-3FD1096F7910}" srcOrd="0" destOrd="0" presId="urn:microsoft.com/office/officeart/2005/8/layout/radial4"/>
    <dgm:cxn modelId="{CE3EB6E9-B03D-8047-839F-1C7649511F06}" srcId="{C24763BE-8CBD-AA44-B4B2-E08F3B9B4566}" destId="{21CDCDD6-17EF-5C4B-B933-0EA8FED18ADE}" srcOrd="2" destOrd="0" parTransId="{6735D385-0EFD-2B4C-8F5D-FFC68D4196B7}" sibTransId="{55C89679-03D1-E145-BDE4-65DECBA1154D}"/>
    <dgm:cxn modelId="{19309ABE-825A-734A-96CD-863212410881}" type="presParOf" srcId="{5BAD5686-3DA9-524C-B0AF-7CD33FC60587}" destId="{F1064455-3D00-2140-832C-88310757397C}" srcOrd="0" destOrd="0" presId="urn:microsoft.com/office/officeart/2005/8/layout/radial4"/>
    <dgm:cxn modelId="{F5D3EEEB-123F-7542-88DB-EC107A1C4CDC}" type="presParOf" srcId="{5BAD5686-3DA9-524C-B0AF-7CD33FC60587}" destId="{F94A7DB0-2D1A-C343-9F84-E7CABCE56BE7}" srcOrd="1" destOrd="0" presId="urn:microsoft.com/office/officeart/2005/8/layout/radial4"/>
    <dgm:cxn modelId="{E895A990-4CFA-EA41-8575-98B1DE0AC4B7}" type="presParOf" srcId="{5BAD5686-3DA9-524C-B0AF-7CD33FC60587}" destId="{86A80721-0CA2-B148-A486-4794778565C2}" srcOrd="2" destOrd="0" presId="urn:microsoft.com/office/officeart/2005/8/layout/radial4"/>
    <dgm:cxn modelId="{5640625A-85A2-B640-9306-B84A5B850C7E}" type="presParOf" srcId="{5BAD5686-3DA9-524C-B0AF-7CD33FC60587}" destId="{101648B5-8354-9B40-97A8-C0701CF6360E}" srcOrd="3" destOrd="0" presId="urn:microsoft.com/office/officeart/2005/8/layout/radial4"/>
    <dgm:cxn modelId="{E81D67EE-9161-1F4A-BD70-9F5724D81B4F}" type="presParOf" srcId="{5BAD5686-3DA9-524C-B0AF-7CD33FC60587}" destId="{172CDE9B-60EA-BD48-8C98-3FD1096F7910}" srcOrd="4" destOrd="0" presId="urn:microsoft.com/office/officeart/2005/8/layout/radial4"/>
    <dgm:cxn modelId="{9D194CDA-3D54-8C4C-ABD0-F9365E541969}" type="presParOf" srcId="{5BAD5686-3DA9-524C-B0AF-7CD33FC60587}" destId="{38CA7448-0536-8549-943C-93FB252EA437}" srcOrd="5" destOrd="0" presId="urn:microsoft.com/office/officeart/2005/8/layout/radial4"/>
    <dgm:cxn modelId="{6FB9830E-ACCF-0B48-A456-268B47B22219}" type="presParOf" srcId="{5BAD5686-3DA9-524C-B0AF-7CD33FC60587}" destId="{BDFCCCE2-C4A8-174F-A465-002FD5D68991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64455-3D00-2140-832C-88310757397C}">
      <dsp:nvSpPr>
        <dsp:cNvPr id="0" name=""/>
        <dsp:cNvSpPr/>
      </dsp:nvSpPr>
      <dsp:spPr>
        <a:xfrm>
          <a:off x="2579103" y="1530039"/>
          <a:ext cx="1284203" cy="1284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Normal-investition</a:t>
          </a:r>
        </a:p>
      </dsp:txBody>
      <dsp:txXfrm>
        <a:off x="2767170" y="1718106"/>
        <a:ext cx="908069" cy="908069"/>
      </dsp:txXfrm>
    </dsp:sp>
    <dsp:sp modelId="{F94A7DB0-2D1A-C343-9F84-E7CABCE56BE7}">
      <dsp:nvSpPr>
        <dsp:cNvPr id="0" name=""/>
        <dsp:cNvSpPr/>
      </dsp:nvSpPr>
      <dsp:spPr>
        <a:xfrm rot="12900000">
          <a:off x="1753306" y="1305804"/>
          <a:ext cx="983982" cy="3659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A80721-0CA2-B148-A486-4794778565C2}">
      <dsp:nvSpPr>
        <dsp:cNvPr id="0" name=""/>
        <dsp:cNvSpPr/>
      </dsp:nvSpPr>
      <dsp:spPr>
        <a:xfrm>
          <a:off x="1232285" y="718611"/>
          <a:ext cx="1219993" cy="975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Anschaffungs-auszahlung</a:t>
          </a:r>
        </a:p>
      </dsp:txBody>
      <dsp:txXfrm>
        <a:off x="1260871" y="747197"/>
        <a:ext cx="1162821" cy="918822"/>
      </dsp:txXfrm>
    </dsp:sp>
    <dsp:sp modelId="{101648B5-8354-9B40-97A8-C0701CF6360E}">
      <dsp:nvSpPr>
        <dsp:cNvPr id="0" name=""/>
        <dsp:cNvSpPr/>
      </dsp:nvSpPr>
      <dsp:spPr>
        <a:xfrm rot="16200000">
          <a:off x="2729213" y="797779"/>
          <a:ext cx="983982" cy="3659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2CDE9B-60EA-BD48-8C98-3FD1096F7910}">
      <dsp:nvSpPr>
        <dsp:cNvPr id="0" name=""/>
        <dsp:cNvSpPr/>
      </dsp:nvSpPr>
      <dsp:spPr>
        <a:xfrm>
          <a:off x="2611208" y="790"/>
          <a:ext cx="1219993" cy="975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Ein Vorzeichen-wechsel</a:t>
          </a:r>
        </a:p>
      </dsp:txBody>
      <dsp:txXfrm>
        <a:off x="2639794" y="29376"/>
        <a:ext cx="1162821" cy="918822"/>
      </dsp:txXfrm>
    </dsp:sp>
    <dsp:sp modelId="{38CA7448-0536-8549-943C-93FB252EA437}">
      <dsp:nvSpPr>
        <dsp:cNvPr id="0" name=""/>
        <dsp:cNvSpPr/>
      </dsp:nvSpPr>
      <dsp:spPr>
        <a:xfrm rot="19500000">
          <a:off x="3705120" y="1305804"/>
          <a:ext cx="983982" cy="36599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tint val="6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accent1">
              <a:lumMod val="75000"/>
            </a:schemeClr>
          </a:solidFill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FCCCE2-C4A8-174F-A465-002FD5D68991}">
      <dsp:nvSpPr>
        <dsp:cNvPr id="0" name=""/>
        <dsp:cNvSpPr/>
      </dsp:nvSpPr>
      <dsp:spPr>
        <a:xfrm>
          <a:off x="3990130" y="718611"/>
          <a:ext cx="1219993" cy="9759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300" kern="1200" dirty="0"/>
            <a:t>Einzahlungen &gt; Auszahlungen</a:t>
          </a:r>
        </a:p>
      </dsp:txBody>
      <dsp:txXfrm>
        <a:off x="4018716" y="747197"/>
        <a:ext cx="1162821" cy="918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0C145-7186-5E4F-82C8-EF9437B1F933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315D-357B-FF4F-90A3-A39D45B2A5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621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36467-23B7-FB4F-888B-64D2357714EF}" type="datetimeFigureOut">
              <a:rPr lang="de-DE" smtClean="0"/>
              <a:t>20.09.2019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D7AA0-1474-5647-B70C-4956639E20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84740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>
              <a:sym typeface="Wingding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D7AA0-1474-5647-B70C-4956639E2028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11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2EB1-6C24-A84A-91CF-D547EBBF95D3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0A82-5395-CF4C-8FA0-90EF05B03021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C3A8E-A763-B842-857A-71353F832585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622F9-F919-AE49-8DE5-B1486E299F37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DB3CD-76FA-734E-9250-757FBCF9EB20}" type="datetime1">
              <a:rPr lang="de-DE" smtClean="0"/>
              <a:t>20.09.2019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45A0E-6A40-524D-98FF-755699846860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3B9A-D4B0-934A-9E19-4D9A267FC519}" type="datetime1">
              <a:rPr lang="de-DE" smtClean="0"/>
              <a:t>20.09.2019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5A84-DC51-D640-AA83-FCB62599E798}" type="datetime1">
              <a:rPr lang="de-DE" smtClean="0"/>
              <a:t>20.09.2019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542B-8B8D-C444-92C8-4B0B8DE14333}" type="datetime1">
              <a:rPr lang="de-DE" smtClean="0"/>
              <a:t>20.09.2019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0AE8-15EB-3D4A-A32E-5E6D884157FD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B4BAF-E471-CB40-8C34-07417076ACBD}" type="datetime1">
              <a:rPr lang="de-DE" smtClean="0"/>
              <a:t>20.09.2019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DABB694-BBCA-4148-A305-5544807F15D7}" type="datetime1">
              <a:rPr lang="de-DE" smtClean="0"/>
              <a:t>20.09.2019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/>
              <a:t>Folien zum Lehrbuch: Busse von Colbe / Laßmann / Witte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3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cap="none" dirty="0">
                <a:latin typeface="Arial"/>
                <a:cs typeface="Arial"/>
              </a:rPr>
              <a:t>Investitionstheorie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200" cap="none" dirty="0">
                <a:latin typeface="Arial"/>
                <a:cs typeface="Arial"/>
              </a:rPr>
              <a:t>und </a:t>
            </a:r>
            <a:br>
              <a:rPr lang="de-DE" sz="3600" cap="none" dirty="0">
                <a:latin typeface="Arial"/>
                <a:cs typeface="Arial"/>
              </a:rPr>
            </a:br>
            <a:r>
              <a:rPr lang="de-DE" sz="3600" cap="none" dirty="0">
                <a:latin typeface="Arial"/>
                <a:cs typeface="Arial"/>
              </a:rPr>
              <a:t>Investitionsrechnung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799" y="2628900"/>
            <a:ext cx="6968046" cy="575060"/>
          </a:xfrm>
        </p:spPr>
        <p:txBody>
          <a:bodyPr>
            <a:normAutofit/>
          </a:bodyPr>
          <a:lstStyle/>
          <a:p>
            <a:r>
              <a:rPr lang="de-DE" sz="1600" dirty="0"/>
              <a:t>Folien zum Lehrbuch: Walther Busse von </a:t>
            </a:r>
            <a:r>
              <a:rPr lang="de-DE" sz="1600" dirty="0" err="1"/>
              <a:t>Colbe</a:t>
            </a:r>
            <a:r>
              <a:rPr lang="de-DE" sz="1600"/>
              <a:t> / Frank Witte</a:t>
            </a:r>
            <a:endParaRPr lang="de-DE" sz="1600" dirty="0"/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685800" y="3573780"/>
            <a:ext cx="6968046" cy="575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Kapitel 3: Der interne Zins einer Investition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54" y="4577682"/>
            <a:ext cx="2222659" cy="508603"/>
          </a:xfrm>
          <a:prstGeom prst="rect">
            <a:avLst/>
          </a:prstGeom>
        </p:spPr>
      </p:pic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728162DF-9DFE-4EF2-AC70-ECAB01976A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95202"/>
              </p:ext>
            </p:extLst>
          </p:nvPr>
        </p:nvGraphicFramePr>
        <p:xfrm>
          <a:off x="6977063" y="288925"/>
          <a:ext cx="1557337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4" imgW="2520360" imgH="3602520" progId="Photoshop.Image.13">
                  <p:embed/>
                </p:oleObj>
              </mc:Choice>
              <mc:Fallback>
                <p:oleObj name="Image" r:id="rId4" imgW="2520360" imgH="3602520" progId="Photoshop.Image.13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2B4AFB1-7574-4CEC-A784-AE313DE42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77063" y="288925"/>
                        <a:ext cx="1557337" cy="222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5349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312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3.2.2 Mehrdeutige Lösungen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352391"/>
            <a:ext cx="820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Bei Zahlungsreihen, bei denen das Vorzeichen mehrfach wechselt, </a:t>
            </a:r>
          </a:p>
          <a:p>
            <a:r>
              <a:rPr lang="de-DE" sz="1400" dirty="0"/>
              <a:t>ist eine eindeutige Bestimmung oft nicht möglich.</a:t>
            </a:r>
          </a:p>
        </p:txBody>
      </p:sp>
      <p:sp>
        <p:nvSpPr>
          <p:cNvPr id="10" name="Rechteck 9"/>
          <p:cNvSpPr/>
          <p:nvPr/>
        </p:nvSpPr>
        <p:spPr>
          <a:xfrm>
            <a:off x="6913184" y="656684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128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24808" r="24614" b="17002"/>
          <a:stretch/>
        </p:blipFill>
        <p:spPr>
          <a:xfrm>
            <a:off x="457200" y="1875611"/>
            <a:ext cx="3315757" cy="683144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89" y="2617555"/>
            <a:ext cx="6742018" cy="66826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7200" y="3909094"/>
            <a:ext cx="6418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sym typeface="Wingdings"/>
              </a:rPr>
              <a:t> Die Funktion hat 4 Nullstellen: </a:t>
            </a:r>
            <a:r>
              <a:rPr lang="de-DE" sz="1400" i="1" dirty="0">
                <a:sym typeface="Wingdings"/>
              </a:rPr>
              <a:t>r</a:t>
            </a:r>
            <a:r>
              <a:rPr lang="de-DE" sz="1400" i="1" baseline="-25000" dirty="0">
                <a:sym typeface="Wingdings"/>
              </a:rPr>
              <a:t>1</a:t>
            </a:r>
            <a:r>
              <a:rPr lang="de-DE" sz="1400" dirty="0">
                <a:sym typeface="Wingdings"/>
              </a:rPr>
              <a:t> = - 60%; </a:t>
            </a:r>
            <a:r>
              <a:rPr lang="de-DE" sz="1400" i="1" dirty="0">
                <a:sym typeface="Wingdings"/>
              </a:rPr>
              <a:t>r</a:t>
            </a:r>
            <a:r>
              <a:rPr lang="de-DE" sz="1400" i="1" baseline="-25000" dirty="0">
                <a:sym typeface="Wingdings"/>
              </a:rPr>
              <a:t>2</a:t>
            </a:r>
            <a:r>
              <a:rPr lang="de-DE" sz="1400" dirty="0">
                <a:sym typeface="Wingdings"/>
              </a:rPr>
              <a:t> = - 10%; </a:t>
            </a:r>
            <a:r>
              <a:rPr lang="de-DE" sz="1400" i="1" dirty="0">
                <a:sym typeface="Wingdings"/>
              </a:rPr>
              <a:t>r</a:t>
            </a:r>
            <a:r>
              <a:rPr lang="de-DE" sz="1400" i="1" baseline="-25000" dirty="0">
                <a:sym typeface="Wingdings"/>
              </a:rPr>
              <a:t>3</a:t>
            </a:r>
            <a:r>
              <a:rPr lang="de-DE" sz="1400" dirty="0">
                <a:sym typeface="Wingdings"/>
              </a:rPr>
              <a:t> = + 10%; </a:t>
            </a:r>
            <a:r>
              <a:rPr lang="de-DE" sz="1400" i="1" dirty="0">
                <a:sym typeface="Wingdings"/>
              </a:rPr>
              <a:t>r</a:t>
            </a:r>
            <a:r>
              <a:rPr lang="de-DE" sz="1400" i="1" baseline="-25000" dirty="0">
                <a:sym typeface="Wingdings"/>
              </a:rPr>
              <a:t>4 </a:t>
            </a:r>
            <a:r>
              <a:rPr lang="de-DE" sz="1400" dirty="0">
                <a:sym typeface="Wingdings"/>
              </a:rPr>
              <a:t>= + 50%</a:t>
            </a:r>
            <a:endParaRPr lang="de-DE" sz="1400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B75F331-2803-45CC-823C-48898CF91E1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73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11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312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3.2.2 Mehrdeutige Lösungen</a:t>
            </a:r>
          </a:p>
        </p:txBody>
      </p:sp>
      <p:sp>
        <p:nvSpPr>
          <p:cNvPr id="10" name="Rechteck 9"/>
          <p:cNvSpPr/>
          <p:nvPr/>
        </p:nvSpPr>
        <p:spPr>
          <a:xfrm>
            <a:off x="6913184" y="656684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128</a:t>
            </a:r>
          </a:p>
        </p:txBody>
      </p:sp>
      <p:pic>
        <p:nvPicPr>
          <p:cNvPr id="13" name="Grafik 7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978" y="2133083"/>
            <a:ext cx="5760720" cy="50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rafik 78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1191"/>
            <a:ext cx="2971800" cy="3551500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3861704" y="3304541"/>
            <a:ext cx="482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ym typeface="Wingdings"/>
              </a:rPr>
              <a:t> Achtung: Excel errechnet nur eine Lösung!</a:t>
            </a:r>
            <a:endParaRPr lang="de-DE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E9D611D-1FAD-4ECE-B7C7-025366F1358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9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312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3.2.2 Mehrdeutige Lösungen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8596" y="1317113"/>
            <a:ext cx="4142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Wiederanlage der Einzahlungsüberschüsse</a:t>
            </a:r>
          </a:p>
        </p:txBody>
      </p:sp>
      <p:pic>
        <p:nvPicPr>
          <p:cNvPr id="16" name="Grafik 8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96" y="1775748"/>
            <a:ext cx="5124244" cy="32148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785369" y="1952147"/>
            <a:ext cx="31043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Alternative Interpretation der mehrdeutigen internen Zinssätze: </a:t>
            </a:r>
            <a:r>
              <a:rPr lang="de-DE" sz="1400" i="1" dirty="0">
                <a:sym typeface="Wingdings"/>
              </a:rPr>
              <a:t>Verzinsung der Anfangsauszahlung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400" dirty="0">
                <a:sym typeface="Wingdings"/>
              </a:rPr>
              <a:t>Ökonomisch relevant: derjenige interne Zins, der dem </a:t>
            </a:r>
            <a:r>
              <a:rPr lang="de-DE" sz="1400" i="1" dirty="0">
                <a:sym typeface="Wingdings"/>
              </a:rPr>
              <a:t>voraussichtlichen Zinssatz für Anlage und Aufnahme von Geld </a:t>
            </a:r>
            <a:r>
              <a:rPr lang="de-DE" sz="1400" dirty="0">
                <a:sym typeface="Wingdings"/>
              </a:rPr>
              <a:t>entspricht</a:t>
            </a:r>
            <a:endParaRPr lang="de-DE" sz="1400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91BB8CC-336D-41B5-A443-6D52DD003A5E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990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27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3.2.3 Normalinvestitionen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95489" y="1507336"/>
            <a:ext cx="8948951" cy="309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/>
              <a:t>Typisch für die meisten Investitionsobjekte:</a:t>
            </a:r>
          </a:p>
          <a:p>
            <a:endParaRPr lang="de-DE" sz="1400" dirty="0"/>
          </a:p>
          <a:p>
            <a:r>
              <a:rPr lang="de-DE" sz="1400" dirty="0"/>
              <a:t>a) Die Zahlungsreihe beginnt mit einer Nettoauszahlung wegen der Anschaffungsausgaben</a:t>
            </a:r>
          </a:p>
          <a:p>
            <a:endParaRPr lang="de-DE" sz="1400" dirty="0"/>
          </a:p>
          <a:p>
            <a:r>
              <a:rPr lang="de-DE" sz="1400" dirty="0"/>
              <a:t>b) Darauf folgen nur noch Einzahlungsüberschüsse </a:t>
            </a:r>
          </a:p>
          <a:p>
            <a:endParaRPr lang="de-DE" sz="14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100" dirty="0">
                <a:sym typeface="Wingdings"/>
              </a:rPr>
              <a:t>d.h. das Vorzeichen der Zahlungen wechselt nur einmal!</a:t>
            </a:r>
          </a:p>
          <a:p>
            <a:pPr marL="285750" indent="-285750">
              <a:buFont typeface="Wingdings" charset="0"/>
              <a:buChar char="à"/>
            </a:pPr>
            <a:endParaRPr lang="de-DE" sz="1400" dirty="0">
              <a:sym typeface="Wingdings"/>
            </a:endParaRPr>
          </a:p>
          <a:p>
            <a:r>
              <a:rPr lang="de-DE" sz="1400" dirty="0">
                <a:sym typeface="Wingdings"/>
              </a:rPr>
              <a:t>c) Wenn a) und b) zutreffen, sind Investitionen nur dann ökonomisch sinnvoll, wenn die Summe der Einzahlungen größer als die Summe der Auszahlungen ist:</a:t>
            </a:r>
          </a:p>
          <a:p>
            <a:endParaRPr lang="de-DE" sz="1400" dirty="0">
              <a:sym typeface="Wingdings"/>
            </a:endParaRPr>
          </a:p>
          <a:p>
            <a:endParaRPr lang="de-DE" sz="1400" dirty="0">
              <a:sym typeface="Wingdings"/>
            </a:endParaRPr>
          </a:p>
          <a:p>
            <a:endParaRPr lang="de-DE" sz="1400" b="1" dirty="0">
              <a:sym typeface="Wingdings"/>
            </a:endParaRPr>
          </a:p>
          <a:p>
            <a:r>
              <a:rPr lang="de-DE" sz="1600" b="1" dirty="0">
                <a:sym typeface="Wingdings"/>
              </a:rPr>
              <a:t> Treffen alle drei Eigenschaften zu, wird die Investition als </a:t>
            </a:r>
            <a:r>
              <a:rPr lang="de-DE" sz="1600" b="1" i="1" dirty="0">
                <a:sym typeface="Wingdings"/>
              </a:rPr>
              <a:t>Normalinvestition</a:t>
            </a:r>
            <a:r>
              <a:rPr lang="de-DE" sz="1600" b="1" dirty="0">
                <a:sym typeface="Wingdings"/>
              </a:rPr>
              <a:t> bezeichnet</a:t>
            </a:r>
            <a:r>
              <a:rPr lang="de-DE" sz="1400" b="1" dirty="0">
                <a:sym typeface="Wingdings"/>
              </a:rPr>
              <a:t>.</a:t>
            </a:r>
            <a:endParaRPr lang="de-DE" sz="14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40861" t="8337" r="41600" b="21534"/>
          <a:stretch/>
        </p:blipFill>
        <p:spPr>
          <a:xfrm>
            <a:off x="5091595" y="3298852"/>
            <a:ext cx="1011265" cy="694698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CD9E6C0-9F70-4C74-AC86-F4EB527C7EC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21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feil nach links 16"/>
          <p:cNvSpPr/>
          <p:nvPr/>
        </p:nvSpPr>
        <p:spPr>
          <a:xfrm rot="16200000">
            <a:off x="3962833" y="3433505"/>
            <a:ext cx="972000" cy="396000"/>
          </a:xfrm>
          <a:prstGeom prst="leftArrow">
            <a:avLst>
              <a:gd name="adj1" fmla="val 60000"/>
              <a:gd name="adj2" fmla="val 50000"/>
            </a:avLst>
          </a:prstGeom>
          <a:ln>
            <a:solidFill>
              <a:srgbClr val="6B7D72"/>
            </a:solidFill>
          </a:ln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2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27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3.2.3 Normalinvestitionen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3581866" y="4142530"/>
            <a:ext cx="1704215" cy="820093"/>
          </a:xfrm>
          <a:prstGeom prst="rect">
            <a:avLst/>
          </a:prstGeom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Nur EIN relevanter interner Zinssatz!</a:t>
            </a:r>
          </a:p>
        </p:txBody>
      </p:sp>
      <p:graphicFrame>
        <p:nvGraphicFramePr>
          <p:cNvPr id="16" name="Diagramm 15"/>
          <p:cNvGraphicFramePr/>
          <p:nvPr>
            <p:extLst>
              <p:ext uri="{D42A27DB-BD31-4B8C-83A1-F6EECF244321}">
                <p14:modId xmlns:p14="http://schemas.microsoft.com/office/powerpoint/2010/main" val="876027456"/>
              </p:ext>
            </p:extLst>
          </p:nvPr>
        </p:nvGraphicFramePr>
        <p:xfrm>
          <a:off x="1218774" y="1055514"/>
          <a:ext cx="6442410" cy="281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ABCB8E6-93BA-41D3-932D-0E157727C6C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52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893675" y="2610704"/>
            <a:ext cx="3071704" cy="1469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758997" y="2610704"/>
            <a:ext cx="3071704" cy="1469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3.3 Kriterium der Vorteilhaftigkeit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350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3.3.1 Akzeptanz einer Investition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/>
          <a:srcRect l="44940" r="47310" b="32895"/>
          <a:stretch/>
        </p:blipFill>
        <p:spPr>
          <a:xfrm>
            <a:off x="3965379" y="2094249"/>
            <a:ext cx="670256" cy="575255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015624" y="3036623"/>
            <a:ext cx="2177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Kapitalmarktzins</a:t>
            </a:r>
          </a:p>
          <a:p>
            <a:r>
              <a:rPr lang="de-DE" sz="1200" dirty="0"/>
              <a:t>Opportunitätsrendite</a:t>
            </a:r>
          </a:p>
          <a:p>
            <a:r>
              <a:rPr lang="de-DE" sz="1200" dirty="0"/>
              <a:t>Mindestverzinsungsanspruch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513509" y="3084129"/>
            <a:ext cx="172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„wie viel die Investition</a:t>
            </a:r>
          </a:p>
          <a:p>
            <a:r>
              <a:rPr lang="de-DE" sz="1200" dirty="0"/>
              <a:t>generiert“</a:t>
            </a:r>
          </a:p>
        </p:txBody>
      </p:sp>
      <p:sp>
        <p:nvSpPr>
          <p:cNvPr id="14" name="Rechteck 13"/>
          <p:cNvSpPr/>
          <p:nvPr/>
        </p:nvSpPr>
        <p:spPr>
          <a:xfrm>
            <a:off x="1025659" y="1966935"/>
            <a:ext cx="2833890" cy="10583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Interner Zinssatz</a:t>
            </a:r>
          </a:p>
        </p:txBody>
      </p:sp>
      <p:sp>
        <p:nvSpPr>
          <p:cNvPr id="15" name="Rechteck 14"/>
          <p:cNvSpPr/>
          <p:nvPr/>
        </p:nvSpPr>
        <p:spPr>
          <a:xfrm>
            <a:off x="4879469" y="1966935"/>
            <a:ext cx="2833890" cy="10583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/>
              <a:t>Kalkulationszinssatz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A2BA0BA-CFCF-4CEA-9115-03A7D72D4B45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22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67" y="341728"/>
            <a:ext cx="5025540" cy="47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3.3 Kriterium der Vorteilhaftigkeit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4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350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3.3.1 Akzeptanz einer Investition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19898" y="4221816"/>
            <a:ext cx="3195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Unterschiedliche </a:t>
            </a:r>
          </a:p>
          <a:p>
            <a:r>
              <a:rPr lang="de-DE" dirty="0"/>
              <a:t>Akzeptanzentscheidungen </a:t>
            </a:r>
            <a:r>
              <a:rPr lang="de-DE" dirty="0">
                <a:sym typeface="Wingdings"/>
              </a:rPr>
              <a:t></a:t>
            </a:r>
            <a:endParaRPr lang="de-DE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D0B809C-9DF2-420C-9645-63B504F77F54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92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3.3 Kriterium der Vorteilhaftigkeit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4675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3.3.2 Auswahl von alternativen Investitionen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828901"/>
            <a:ext cx="5561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 mehreren akzeptablen alternativen Investitionen: </a:t>
            </a:r>
          </a:p>
          <a:p>
            <a:r>
              <a:rPr lang="de-DE" dirty="0"/>
              <a:t>Auswahl nach dem größter internen Zinssatz!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4"/>
          <a:srcRect l="41189" t="20606" r="40989" b="19720"/>
          <a:stretch/>
        </p:blipFill>
        <p:spPr>
          <a:xfrm>
            <a:off x="3352800" y="2792984"/>
            <a:ext cx="1381965" cy="458637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31B2DE3-4E0E-4465-A396-FBEED6C49FC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22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78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3.4.1 Implizite Wiederanlageprämisse nach der einfachen internen Zinssatzmethode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192338" y="1465215"/>
            <a:ext cx="1249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Annahme:</a:t>
            </a:r>
          </a:p>
        </p:txBody>
      </p:sp>
      <p:sp>
        <p:nvSpPr>
          <p:cNvPr id="10" name="Rechteck 9"/>
          <p:cNvSpPr/>
          <p:nvPr/>
        </p:nvSpPr>
        <p:spPr>
          <a:xfrm>
            <a:off x="3176415" y="1465215"/>
            <a:ext cx="4106887" cy="7458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Alle Ergänzungsinvestitionen werden zum jeweiligen internen Zinssatz der ursprünglichen Investition vorgenommen</a:t>
            </a:r>
          </a:p>
        </p:txBody>
      </p:sp>
      <p:sp>
        <p:nvSpPr>
          <p:cNvPr id="11" name="Rechteck 10"/>
          <p:cNvSpPr/>
          <p:nvPr/>
        </p:nvSpPr>
        <p:spPr>
          <a:xfrm>
            <a:off x="3176415" y="2475658"/>
            <a:ext cx="4106886" cy="7460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Der Kapitalwert der Ergänzungsinvestition ist gleich Null!</a:t>
            </a:r>
          </a:p>
        </p:txBody>
      </p:sp>
      <p:sp>
        <p:nvSpPr>
          <p:cNvPr id="20" name="Rechteck 19"/>
          <p:cNvSpPr/>
          <p:nvPr/>
        </p:nvSpPr>
        <p:spPr>
          <a:xfrm>
            <a:off x="3176415" y="3476846"/>
            <a:ext cx="4106886" cy="7557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Vergleich von Investitionen: </a:t>
            </a:r>
          </a:p>
          <a:p>
            <a:pPr algn="ctr"/>
            <a:r>
              <a:rPr lang="de-DE" sz="1400" dirty="0"/>
              <a:t>Für jede Investition ein anderer Zins für die Wiederanlage</a:t>
            </a:r>
          </a:p>
        </p:txBody>
      </p:sp>
      <p:sp>
        <p:nvSpPr>
          <p:cNvPr id="21" name="Rechteck 20"/>
          <p:cNvSpPr/>
          <p:nvPr/>
        </p:nvSpPr>
        <p:spPr>
          <a:xfrm>
            <a:off x="3176415" y="4497572"/>
            <a:ext cx="4106886" cy="551848"/>
          </a:xfrm>
          <a:prstGeom prst="rect">
            <a:avLst/>
          </a:prstGeom>
          <a:ln w="38100" cmpd="sng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Realitätsfremde Prämisse</a:t>
            </a:r>
          </a:p>
        </p:txBody>
      </p:sp>
      <p:cxnSp>
        <p:nvCxnSpPr>
          <p:cNvPr id="23" name="Gerade Verbindung mit Pfeil 22"/>
          <p:cNvCxnSpPr>
            <a:stCxn id="11" idx="2"/>
            <a:endCxn id="20" idx="0"/>
          </p:cNvCxnSpPr>
          <p:nvPr/>
        </p:nvCxnSpPr>
        <p:spPr>
          <a:xfrm>
            <a:off x="5229858" y="3221665"/>
            <a:ext cx="0" cy="255181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20" idx="2"/>
            <a:endCxn id="21" idx="0"/>
          </p:cNvCxnSpPr>
          <p:nvPr/>
        </p:nvCxnSpPr>
        <p:spPr>
          <a:xfrm>
            <a:off x="5229858" y="4232592"/>
            <a:ext cx="0" cy="264980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5219319" y="2220477"/>
            <a:ext cx="0" cy="255181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449F54B-2C3A-4BBA-A819-6F4B78D389DC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09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19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78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3.4.1 Implizite Wiederanlageprämisse nach der einfachen internen Zinssatzmethode</a:t>
            </a:r>
          </a:p>
        </p:txBody>
      </p:sp>
      <p:sp>
        <p:nvSpPr>
          <p:cNvPr id="17" name="Rechteck 16"/>
          <p:cNvSpPr/>
          <p:nvPr/>
        </p:nvSpPr>
        <p:spPr>
          <a:xfrm>
            <a:off x="7276789" y="1557549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135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4"/>
          <a:srcRect l="24383" t="11780" r="24019" b="28113"/>
          <a:stretch/>
        </p:blipFill>
        <p:spPr>
          <a:xfrm>
            <a:off x="457200" y="1557549"/>
            <a:ext cx="3779047" cy="552717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5"/>
          <a:srcRect l="26993" r="27120" b="16433"/>
          <a:stretch/>
        </p:blipFill>
        <p:spPr>
          <a:xfrm>
            <a:off x="399802" y="2048848"/>
            <a:ext cx="3295716" cy="59491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57201" y="2731796"/>
            <a:ext cx="8032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dirty="0">
                <a:sym typeface="Wingdings"/>
              </a:rPr>
              <a:t>Anschaffungsauszahlung, Nutzungsdauer und Rendite sind gleich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/>
              <a:t>Würden </a:t>
            </a:r>
            <a:r>
              <a:rPr lang="de-DE" i="1" dirty="0"/>
              <a:t>c</a:t>
            </a:r>
            <a:r>
              <a:rPr lang="de-DE" baseline="-25000" dirty="0"/>
              <a:t>1</a:t>
            </a:r>
            <a:r>
              <a:rPr lang="de-DE" dirty="0"/>
              <a:t> und </a:t>
            </a:r>
            <a:r>
              <a:rPr lang="de-DE" i="1" dirty="0"/>
              <a:t>c</a:t>
            </a:r>
            <a:r>
              <a:rPr lang="de-DE" baseline="-25000" dirty="0"/>
              <a:t>2</a:t>
            </a:r>
            <a:r>
              <a:rPr lang="de-DE" dirty="0"/>
              <a:t> bei </a:t>
            </a:r>
            <a:r>
              <a:rPr lang="de-DE" i="1" dirty="0"/>
              <a:t>I</a:t>
            </a:r>
            <a:r>
              <a:rPr lang="de-DE" i="1" baseline="-25000" dirty="0"/>
              <a:t>C</a:t>
            </a:r>
            <a:r>
              <a:rPr lang="de-DE" dirty="0"/>
              <a:t> nicht zu 6% reinvestiert, sondern als Barbestand gehalten, so stünden in </a:t>
            </a:r>
            <a:r>
              <a:rPr lang="de-DE" i="1" dirty="0"/>
              <a:t>t</a:t>
            </a:r>
            <a:r>
              <a:rPr lang="de-DE" dirty="0"/>
              <a:t> = 3 insgesamt nur 11.223 GE zur Verfügung.</a:t>
            </a:r>
          </a:p>
          <a:p>
            <a:pPr marL="285750" indent="-285750">
              <a:buFont typeface="Wingdings" charset="0"/>
              <a:buChar char="à"/>
            </a:pPr>
            <a:endParaRPr lang="de-DE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dirty="0"/>
              <a:t>Nur wenn sich </a:t>
            </a:r>
            <a:r>
              <a:rPr lang="de-DE" i="1" dirty="0"/>
              <a:t>c</a:t>
            </a:r>
            <a:r>
              <a:rPr lang="de-DE" baseline="-25000" dirty="0"/>
              <a:t>1</a:t>
            </a:r>
            <a:r>
              <a:rPr lang="de-DE" dirty="0"/>
              <a:t> und </a:t>
            </a:r>
            <a:r>
              <a:rPr lang="de-DE" i="1" dirty="0"/>
              <a:t>c</a:t>
            </a:r>
            <a:r>
              <a:rPr lang="de-DE" baseline="-25000" dirty="0"/>
              <a:t>2</a:t>
            </a:r>
            <a:r>
              <a:rPr lang="de-DE" dirty="0"/>
              <a:t> mit 6% verzinsen, ergibt sich mit 11.910 der gleiche Endwert wie bei </a:t>
            </a:r>
            <a:r>
              <a:rPr lang="de-DE" i="1" dirty="0"/>
              <a:t>I</a:t>
            </a:r>
            <a:r>
              <a:rPr lang="de-DE" i="1" baseline="-25000" dirty="0"/>
              <a:t>D</a:t>
            </a:r>
            <a:r>
              <a:rPr lang="de-DE" dirty="0"/>
              <a:t>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970696" y="2380277"/>
            <a:ext cx="83356" cy="1384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de-DE" sz="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4E989FE-7C67-4B43-99E0-41B6D5F6FEAF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96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3.1 Begriff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28451" y="1240767"/>
            <a:ext cx="8720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Der interne Zins einer Investition ist derjenige Zins, bei dessen Anwendung als Kalkulationszins der Kapitalwert der Investition gleich Null ist.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/>
          <a:srcRect l="3539" t="17719" r="54042" b="18491"/>
          <a:stretch/>
        </p:blipFill>
        <p:spPr>
          <a:xfrm>
            <a:off x="2316498" y="2046227"/>
            <a:ext cx="3369383" cy="50221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9449" y="3233984"/>
            <a:ext cx="8924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D.h.: Derjenige Zins, bei dem der Barwert der Auszahlungen gleich dem Barwert der Einzahlungen wird.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5"/>
          <a:srcRect l="5578" r="50779" b="16433"/>
          <a:stretch/>
        </p:blipFill>
        <p:spPr>
          <a:xfrm>
            <a:off x="2316498" y="3803032"/>
            <a:ext cx="3631748" cy="689264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41AC55-F782-4318-84E4-3989FD8AF5DA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7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78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3.4.1 Implizite Wiederanlageprämisse nach der einfachen internen Zinssatzmethode</a:t>
            </a:r>
          </a:p>
        </p:txBody>
      </p:sp>
      <p:sp>
        <p:nvSpPr>
          <p:cNvPr id="17" name="Rechteck 16"/>
          <p:cNvSpPr/>
          <p:nvPr/>
        </p:nvSpPr>
        <p:spPr>
          <a:xfrm>
            <a:off x="7276789" y="1557549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136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486526"/>
            <a:ext cx="420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Bei unterschiedlichen Nutzungsdauern: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4"/>
          <a:srcRect l="23526" r="23857"/>
          <a:stretch/>
        </p:blipFill>
        <p:spPr>
          <a:xfrm>
            <a:off x="457200" y="1855858"/>
            <a:ext cx="3033792" cy="723900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5"/>
          <a:srcRect l="29440" r="29159"/>
          <a:stretch/>
        </p:blipFill>
        <p:spPr>
          <a:xfrm>
            <a:off x="492477" y="2262075"/>
            <a:ext cx="2387053" cy="5715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2916463"/>
            <a:ext cx="2559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Fiktive Ergänzungsinvestition: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6"/>
          <a:srcRect l="33764" r="32585"/>
          <a:stretch/>
        </p:blipFill>
        <p:spPr>
          <a:xfrm>
            <a:off x="3016865" y="2833575"/>
            <a:ext cx="1940216" cy="5715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57200" y="3409370"/>
            <a:ext cx="51843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Der Vorteilsvergleich soll nicht beeinflusst werden, deshalb gilt:</a:t>
            </a: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2766" y="3775947"/>
            <a:ext cx="5765800" cy="57150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B148D68-D0FF-4B4B-B665-68BE0FC14F2C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2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21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878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3.4.1 Implizite Wiederanlageprämisse nach der einfachen internen Zinssatzmethode</a:t>
            </a:r>
          </a:p>
        </p:txBody>
      </p:sp>
      <p:sp>
        <p:nvSpPr>
          <p:cNvPr id="17" name="Rechteck 16"/>
          <p:cNvSpPr/>
          <p:nvPr/>
        </p:nvSpPr>
        <p:spPr>
          <a:xfrm>
            <a:off x="7276789" y="1557549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136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486526"/>
            <a:ext cx="420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Bei unterschiedlichen Nutzungsdauern: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92477" y="1912725"/>
            <a:ext cx="227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Für die Gesamtinvestition:</a:t>
            </a: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780" y="1815445"/>
            <a:ext cx="5765800" cy="5715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92477" y="2255782"/>
            <a:ext cx="7231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gilt </a:t>
            </a:r>
            <a:r>
              <a:rPr lang="de-DE" sz="1400" i="1" dirty="0"/>
              <a:t>C</a:t>
            </a:r>
            <a:r>
              <a:rPr lang="de-DE" sz="1400" baseline="-25000" dirty="0"/>
              <a:t>0</a:t>
            </a:r>
            <a:r>
              <a:rPr lang="de-DE" sz="1400" i="1" baseline="-25000" dirty="0"/>
              <a:t>G</a:t>
            </a:r>
            <a:r>
              <a:rPr lang="de-DE" sz="1400" dirty="0"/>
              <a:t> = 0 und </a:t>
            </a:r>
            <a:r>
              <a:rPr lang="de-DE" sz="1400" i="1" dirty="0" err="1"/>
              <a:t>r</a:t>
            </a:r>
            <a:r>
              <a:rPr lang="de-DE" sz="1400" i="1" baseline="-25000" dirty="0" err="1"/>
              <a:t>G</a:t>
            </a:r>
            <a:r>
              <a:rPr lang="de-DE" sz="1400" dirty="0"/>
              <a:t> = 20% nur dann, wenn der interne Zins der Ergänzungsinvestition </a:t>
            </a:r>
          </a:p>
          <a:p>
            <a:r>
              <a:rPr lang="de-DE" sz="1400" i="1" dirty="0" err="1"/>
              <a:t>r</a:t>
            </a:r>
            <a:r>
              <a:rPr lang="de-DE" sz="1400" i="1" baseline="-25000" dirty="0" err="1"/>
              <a:t>x</a:t>
            </a:r>
            <a:r>
              <a:rPr lang="de-DE" sz="1400" dirty="0"/>
              <a:t> = 20% ist. Der Betrag </a:t>
            </a:r>
            <a:r>
              <a:rPr lang="de-DE" sz="1400" i="1" dirty="0"/>
              <a:t>a</a:t>
            </a:r>
            <a:r>
              <a:rPr lang="de-DE" sz="1400" baseline="-25000" dirty="0"/>
              <a:t>0X</a:t>
            </a:r>
            <a:r>
              <a:rPr lang="de-DE" sz="1400" dirty="0"/>
              <a:t> muss also fiktiv zu </a:t>
            </a:r>
            <a:r>
              <a:rPr lang="de-DE" sz="1400" i="1" dirty="0" err="1"/>
              <a:t>r</a:t>
            </a:r>
            <a:r>
              <a:rPr lang="de-DE" sz="1400" i="1" baseline="-25000" dirty="0" err="1"/>
              <a:t>x</a:t>
            </a:r>
            <a:r>
              <a:rPr lang="de-DE" sz="1400" dirty="0"/>
              <a:t> = </a:t>
            </a:r>
            <a:r>
              <a:rPr lang="de-DE" sz="1400" i="1" dirty="0"/>
              <a:t>i</a:t>
            </a:r>
            <a:r>
              <a:rPr lang="de-DE" sz="1400" i="1" baseline="-25000" dirty="0"/>
              <a:t>m</a:t>
            </a:r>
            <a:r>
              <a:rPr lang="de-DE" sz="1400" dirty="0"/>
              <a:t> angelegt und der Zinsertrag mit</a:t>
            </a:r>
          </a:p>
          <a:p>
            <a:r>
              <a:rPr lang="de-DE" sz="1400" i="1" dirty="0"/>
              <a:t>i</a:t>
            </a:r>
            <a:r>
              <a:rPr lang="de-DE" sz="1400" dirty="0"/>
              <a:t> = </a:t>
            </a:r>
            <a:r>
              <a:rPr lang="de-DE" sz="1400" i="1" dirty="0" err="1"/>
              <a:t>r</a:t>
            </a:r>
            <a:r>
              <a:rPr lang="de-DE" sz="1400" i="1" baseline="-25000" dirty="0" err="1"/>
              <a:t>x</a:t>
            </a:r>
            <a:r>
              <a:rPr lang="de-DE" sz="1400" dirty="0"/>
              <a:t> diskontiert werden.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57200" y="3285795"/>
            <a:ext cx="82508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Schlussfolgerung:</a:t>
            </a:r>
          </a:p>
          <a:p>
            <a:pPr marL="285750" indent="-285750">
              <a:buFont typeface="Wingdings" charset="0"/>
              <a:buChar char="à"/>
            </a:pPr>
            <a:r>
              <a:rPr lang="de-DE" sz="1500" dirty="0">
                <a:sym typeface="Wingdings"/>
              </a:rPr>
              <a:t>Soll die Ergänzungsinvestition wegen ungleicher Anschaffungsauszahlungen bei alternativen Projekten die Wahl nach dem internen Zinssatz nicht beeinflussen, so muss die Verzinsung der Ergänzungsinvestition gleich der der ursprünglichen Investition sein.</a:t>
            </a:r>
          </a:p>
          <a:p>
            <a:pPr marL="285750" indent="-285750">
              <a:buFont typeface="Wingdings" charset="0"/>
              <a:buChar char="à"/>
            </a:pPr>
            <a:endParaRPr lang="de-DE" sz="1500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500" dirty="0">
                <a:sym typeface="Wingdings"/>
              </a:rPr>
              <a:t>Entspricht diese Prämisse den realen Verhältnissen?</a:t>
            </a:r>
            <a:endParaRPr lang="de-DE" sz="1500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D285209-58F2-475B-B064-D3E7E3467DF0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7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22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3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3.4.2 	Explizite Wiederanlageprämisse nach der </a:t>
            </a:r>
          </a:p>
          <a:p>
            <a:r>
              <a:rPr lang="de-DE" dirty="0"/>
              <a:t>	modifizierten internen Zinssatzmethode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42564"/>
            <a:ext cx="8430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Baldwin: Wiederanlage zum Kalkulationszins </a:t>
            </a:r>
            <a:r>
              <a:rPr lang="de-DE" sz="1600" i="1" u="sng" dirty="0"/>
              <a:t>i (durchschnittliche Unternehmensrentabilität)</a:t>
            </a:r>
            <a:endParaRPr lang="de-DE" sz="1600" u="sng" dirty="0"/>
          </a:p>
          <a:p>
            <a:endParaRPr lang="de-DE" sz="16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2069747"/>
            <a:ext cx="6691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Die Rückflüsse werden zur durchschnittlichen Unternehmensrentabilität   bis zum Ende der Nutzungsdauer </a:t>
            </a:r>
            <a:r>
              <a:rPr lang="de-DE" sz="1400" i="1" dirty="0" err="1"/>
              <a:t>n</a:t>
            </a:r>
            <a:r>
              <a:rPr lang="de-DE" sz="1400" dirty="0"/>
              <a:t> im Unternehmen reinvestiert:  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 rotWithShape="1">
          <a:blip r:embed="rId4"/>
          <a:srcRect l="48407" r="46393"/>
          <a:stretch/>
        </p:blipFill>
        <p:spPr>
          <a:xfrm>
            <a:off x="6116583" y="2089297"/>
            <a:ext cx="462490" cy="254669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5"/>
          <a:srcRect l="36782" r="37521" b="15378"/>
          <a:stretch/>
        </p:blipFill>
        <p:spPr>
          <a:xfrm>
            <a:off x="4115608" y="2498887"/>
            <a:ext cx="1879822" cy="777222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7200" y="3664189"/>
            <a:ext cx="718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Andererseits wird der Barwert der Investitions</a:t>
            </a:r>
            <a:r>
              <a:rPr lang="de-DE" sz="1400" i="1" dirty="0"/>
              <a:t>anschaffungs</a:t>
            </a:r>
            <a:r>
              <a:rPr lang="de-DE" sz="1400" dirty="0"/>
              <a:t>auszahlungen ermittelt, die den Einzahlungsüberschüssen vorgelagert sind: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/>
          <a:srcRect r="72599"/>
          <a:stretch/>
        </p:blipFill>
        <p:spPr>
          <a:xfrm>
            <a:off x="3699868" y="4286836"/>
            <a:ext cx="2063407" cy="746415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4DB14D7-21C1-415B-BFFE-264B247547E3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8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3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3.4.2 	Explizite Wiederanlageprämisse nach der </a:t>
            </a:r>
          </a:p>
          <a:p>
            <a:r>
              <a:rPr lang="de-DE" dirty="0"/>
              <a:t>	modifizierten internen Zinssatzmethode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42564"/>
            <a:ext cx="8430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Baldwin: Wiederanlage zum Kalkulationszins </a:t>
            </a:r>
            <a:r>
              <a:rPr lang="de-DE" sz="1600" i="1" u="sng" dirty="0"/>
              <a:t>i (durchschnittliche Unternehmensrentabilität)</a:t>
            </a:r>
            <a:endParaRPr lang="de-DE" sz="1600" u="sng" dirty="0"/>
          </a:p>
          <a:p>
            <a:endParaRPr lang="de-DE" sz="1600" u="sng" dirty="0"/>
          </a:p>
          <a:p>
            <a:r>
              <a:rPr lang="de-DE" sz="1400" dirty="0"/>
              <a:t>Der modifizierte interne Zins ergibt sich als: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4"/>
          <a:srcRect t="15662" r="64646"/>
          <a:stretch/>
        </p:blipFill>
        <p:spPr>
          <a:xfrm>
            <a:off x="2235253" y="3045821"/>
            <a:ext cx="3879366" cy="917276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1C1606-4453-4BFD-986A-FFBFF1A6DAF1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52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3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3.4.2 	Explizite Wiederanlageprämisse nach der </a:t>
            </a:r>
          </a:p>
          <a:p>
            <a:r>
              <a:rPr lang="de-DE" dirty="0"/>
              <a:t>	modifizierten internen Zinssatzmethode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42564"/>
            <a:ext cx="8430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Baldwin: Wiederanlage zum Kalkulationszins </a:t>
            </a:r>
            <a:r>
              <a:rPr lang="de-DE" sz="1600" i="1" u="sng" dirty="0"/>
              <a:t>i (durchschnittliche Unternehmensrentabilität)</a:t>
            </a:r>
            <a:endParaRPr lang="de-DE" sz="1600" u="sng" dirty="0"/>
          </a:p>
          <a:p>
            <a:endParaRPr lang="de-DE" sz="1600" u="sng" dirty="0"/>
          </a:p>
        </p:txBody>
      </p:sp>
      <p:pic>
        <p:nvPicPr>
          <p:cNvPr id="10" name="Grafik 8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124" y="2367810"/>
            <a:ext cx="5750560" cy="2975610"/>
          </a:xfrm>
          <a:prstGeom prst="rect">
            <a:avLst/>
          </a:prstGeom>
          <a:noFill/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649318C-5852-47B7-8C8C-88C262C6D79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475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3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3.4.2 	Explizite Wiederanlageprämisse nach der </a:t>
            </a:r>
          </a:p>
          <a:p>
            <a:r>
              <a:rPr lang="de-DE" dirty="0"/>
              <a:t>	modifizierten internen Zinssatzmethode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42564"/>
            <a:ext cx="8430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Baldwin: Wiederanlage zum Kalkulationszins </a:t>
            </a:r>
            <a:r>
              <a:rPr lang="de-DE" sz="1600" i="1" u="sng" dirty="0"/>
              <a:t>i (durchschnittliche Unternehmensrentabilität)</a:t>
            </a:r>
            <a:endParaRPr lang="de-DE" sz="1600" u="sng" dirty="0"/>
          </a:p>
          <a:p>
            <a:endParaRPr lang="de-DE" sz="16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457200" y="2598945"/>
            <a:ext cx="22243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Akzeptanzkriterium: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Auswahlkriterium: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/>
          <a:srcRect l="43716" r="43436"/>
          <a:stretch/>
        </p:blipFill>
        <p:spPr>
          <a:xfrm>
            <a:off x="2688189" y="2386140"/>
            <a:ext cx="1192242" cy="919758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5"/>
          <a:srcRect l="38693" r="40629"/>
          <a:stretch/>
        </p:blipFill>
        <p:spPr>
          <a:xfrm>
            <a:off x="2659592" y="3247098"/>
            <a:ext cx="1645114" cy="78858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FF328E5-34AF-4A82-8548-C814E5E0438C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390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3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3.4.2 	Explizite Wiederanlageprämisse nach der </a:t>
            </a:r>
          </a:p>
          <a:p>
            <a:r>
              <a:rPr lang="de-DE" dirty="0"/>
              <a:t>	modifizierten internen Zinssatzmethode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742564"/>
            <a:ext cx="84302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u="sng" dirty="0"/>
              <a:t>Baldwin: Wiederanlage zum Kalkulationszins </a:t>
            </a:r>
            <a:r>
              <a:rPr lang="de-DE" sz="1600" i="1" u="sng" dirty="0"/>
              <a:t>i (durchschnittliche Unternehmensrentabilität)</a:t>
            </a:r>
            <a:endParaRPr lang="de-DE" sz="1600" u="sng" dirty="0"/>
          </a:p>
          <a:p>
            <a:endParaRPr lang="de-DE" sz="1600" u="sng" dirty="0"/>
          </a:p>
        </p:txBody>
      </p:sp>
      <p:sp>
        <p:nvSpPr>
          <p:cNvPr id="5" name="Textfeld 4"/>
          <p:cNvSpPr txBox="1"/>
          <p:nvPr/>
        </p:nvSpPr>
        <p:spPr>
          <a:xfrm>
            <a:off x="315384" y="4694603"/>
            <a:ext cx="9926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ym typeface="Wingdings"/>
              </a:rPr>
              <a:t> </a:t>
            </a:r>
            <a:r>
              <a:rPr lang="de-DE" sz="1400" i="1" dirty="0">
                <a:sym typeface="Wingdings"/>
              </a:rPr>
              <a:t>Dann ergibt die Baldwin-Methode die gleiche Reihenfolge der Investitionsobjekte wie der Kapitalwert.</a:t>
            </a:r>
            <a:endParaRPr lang="de-DE" sz="1400" i="1" dirty="0"/>
          </a:p>
        </p:txBody>
      </p:sp>
      <p:sp>
        <p:nvSpPr>
          <p:cNvPr id="13" name="Rechteck 12"/>
          <p:cNvSpPr/>
          <p:nvPr/>
        </p:nvSpPr>
        <p:spPr>
          <a:xfrm>
            <a:off x="1693376" y="3102370"/>
            <a:ext cx="2358844" cy="705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Einheitliche Anfangsauszahlungen</a:t>
            </a:r>
          </a:p>
        </p:txBody>
      </p:sp>
      <p:sp>
        <p:nvSpPr>
          <p:cNvPr id="14" name="Rechteck 13"/>
          <p:cNvSpPr/>
          <p:nvPr/>
        </p:nvSpPr>
        <p:spPr>
          <a:xfrm>
            <a:off x="5114402" y="3102370"/>
            <a:ext cx="2358844" cy="7055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Einheitliche Nutzungsdauern</a:t>
            </a:r>
          </a:p>
        </p:txBody>
      </p:sp>
      <p:sp>
        <p:nvSpPr>
          <p:cNvPr id="15" name="Rechteck 14"/>
          <p:cNvSpPr/>
          <p:nvPr/>
        </p:nvSpPr>
        <p:spPr>
          <a:xfrm>
            <a:off x="2555904" y="2251463"/>
            <a:ext cx="4052588" cy="4362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/>
              <a:t>Voraussetzungen</a:t>
            </a:r>
            <a:r>
              <a:rPr lang="de-DE" sz="1400" dirty="0"/>
              <a:t> (Vergleich von Investitionen)</a:t>
            </a:r>
          </a:p>
        </p:txBody>
      </p:sp>
      <p:sp>
        <p:nvSpPr>
          <p:cNvPr id="16" name="Rechteck 15"/>
          <p:cNvSpPr/>
          <p:nvPr/>
        </p:nvSpPr>
        <p:spPr>
          <a:xfrm>
            <a:off x="2207361" y="4151424"/>
            <a:ext cx="4746362" cy="4362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ym typeface="Wingdings"/>
              </a:rPr>
              <a:t> Bildung entsprechender Ergänzungsinvestitionen</a:t>
            </a:r>
            <a:endParaRPr lang="de-DE" sz="1400" b="1" dirty="0"/>
          </a:p>
        </p:txBody>
      </p:sp>
      <p:cxnSp>
        <p:nvCxnSpPr>
          <p:cNvPr id="17" name="Gerade Verbindung mit Pfeil 16"/>
          <p:cNvCxnSpPr>
            <a:stCxn id="15" idx="2"/>
            <a:endCxn id="13" idx="0"/>
          </p:cNvCxnSpPr>
          <p:nvPr/>
        </p:nvCxnSpPr>
        <p:spPr>
          <a:xfrm flipH="1">
            <a:off x="2872798" y="2687708"/>
            <a:ext cx="1709400" cy="414662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5" idx="2"/>
            <a:endCxn id="14" idx="0"/>
          </p:cNvCxnSpPr>
          <p:nvPr/>
        </p:nvCxnSpPr>
        <p:spPr>
          <a:xfrm>
            <a:off x="4582198" y="2687708"/>
            <a:ext cx="1711626" cy="414662"/>
          </a:xfrm>
          <a:prstGeom prst="straightConnector1">
            <a:avLst/>
          </a:prstGeom>
          <a:ln>
            <a:solidFill>
              <a:srgbClr val="2929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4582198" y="3386860"/>
            <a:ext cx="0" cy="56447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6C932C23-83A4-4FC3-BE0C-141975C31B9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3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ung 19"/>
          <p:cNvGrpSpPr/>
          <p:nvPr/>
        </p:nvGrpSpPr>
        <p:grpSpPr>
          <a:xfrm>
            <a:off x="3480628" y="1987421"/>
            <a:ext cx="292981" cy="458637"/>
            <a:chOff x="3598218" y="3304541"/>
            <a:chExt cx="292981" cy="458637"/>
          </a:xfrm>
        </p:grpSpPr>
        <p:sp>
          <p:nvSpPr>
            <p:cNvPr id="18" name="Textfeld 17"/>
            <p:cNvSpPr txBox="1"/>
            <p:nvPr/>
          </p:nvSpPr>
          <p:spPr>
            <a:xfrm>
              <a:off x="3598218" y="3304541"/>
              <a:ext cx="29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^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3598218" y="3563259"/>
              <a:ext cx="292981" cy="199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effectLst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3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3.4.2 	Explizite Wiederanlageprämisse nach der </a:t>
            </a:r>
          </a:p>
          <a:p>
            <a:r>
              <a:rPr lang="de-DE" dirty="0"/>
              <a:t>	modifizierten internen Zinssatzmethode</a:t>
            </a:r>
          </a:p>
        </p:txBody>
      </p:sp>
      <p:sp>
        <p:nvSpPr>
          <p:cNvPr id="10" name="Rechteck 9"/>
          <p:cNvSpPr/>
          <p:nvPr/>
        </p:nvSpPr>
        <p:spPr>
          <a:xfrm>
            <a:off x="7085098" y="656684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140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/>
          <a:srcRect l="26993" r="26916"/>
          <a:stretch/>
        </p:blipFill>
        <p:spPr>
          <a:xfrm>
            <a:off x="457200" y="1815603"/>
            <a:ext cx="2657508" cy="5715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5"/>
          <a:srcRect l="34376" r="34421"/>
          <a:stretch/>
        </p:blipFill>
        <p:spPr>
          <a:xfrm>
            <a:off x="480718" y="2203680"/>
            <a:ext cx="1799110" cy="571500"/>
          </a:xfrm>
          <a:prstGeom prst="rect">
            <a:avLst/>
          </a:prstGeom>
        </p:spPr>
      </p:pic>
      <p:sp>
        <p:nvSpPr>
          <p:cNvPr id="13" name="Geschweifte Klammer rechts 12"/>
          <p:cNvSpPr/>
          <p:nvPr/>
        </p:nvSpPr>
        <p:spPr>
          <a:xfrm>
            <a:off x="3008877" y="1940388"/>
            <a:ext cx="130743" cy="6467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410076" y="2064811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i="1" dirty="0" err="1"/>
              <a:t>r</a:t>
            </a:r>
            <a:r>
              <a:rPr lang="de-DE" i="1" dirty="0"/>
              <a:t> </a:t>
            </a:r>
            <a:r>
              <a:rPr lang="de-DE" dirty="0"/>
              <a:t>= </a:t>
            </a:r>
            <a:r>
              <a:rPr lang="de-DE" i="1" dirty="0"/>
              <a:t>i</a:t>
            </a:r>
            <a:r>
              <a:rPr lang="de-DE" dirty="0"/>
              <a:t> = 10%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80718" y="2891933"/>
            <a:ext cx="4475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Modifizierter interner Zins (mit Ergänzungsinvestition):</a:t>
            </a:r>
          </a:p>
        </p:txBody>
      </p:sp>
      <p:pic>
        <p:nvPicPr>
          <p:cNvPr id="22" name="Bild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2065" y="3091847"/>
            <a:ext cx="5765800" cy="1028700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539" y="4261669"/>
            <a:ext cx="5765800" cy="5715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4955846" y="2845740"/>
            <a:ext cx="78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I</a:t>
            </a:r>
            <a:r>
              <a:rPr lang="de-DE" i="1" baseline="-25000" dirty="0"/>
              <a:t>A</a:t>
            </a:r>
            <a:r>
              <a:rPr lang="de-DE" dirty="0"/>
              <a:t> ≻ </a:t>
            </a:r>
            <a:r>
              <a:rPr lang="de-DE" i="1" dirty="0"/>
              <a:t>I</a:t>
            </a:r>
            <a:r>
              <a:rPr lang="de-DE" i="1" baseline="-25000" dirty="0"/>
              <a:t>B</a:t>
            </a:r>
            <a:r>
              <a:rPr lang="de-DE" dirty="0"/>
              <a:t> 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517305C-3CC7-417F-A145-44E8BCFA5910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07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ung 19"/>
          <p:cNvGrpSpPr/>
          <p:nvPr/>
        </p:nvGrpSpPr>
        <p:grpSpPr>
          <a:xfrm>
            <a:off x="3480628" y="1987421"/>
            <a:ext cx="292981" cy="458637"/>
            <a:chOff x="3598218" y="3304541"/>
            <a:chExt cx="292981" cy="458637"/>
          </a:xfrm>
        </p:grpSpPr>
        <p:sp>
          <p:nvSpPr>
            <p:cNvPr id="18" name="Textfeld 17"/>
            <p:cNvSpPr txBox="1"/>
            <p:nvPr/>
          </p:nvSpPr>
          <p:spPr>
            <a:xfrm>
              <a:off x="3598218" y="3304541"/>
              <a:ext cx="29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^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3598218" y="3563259"/>
              <a:ext cx="292981" cy="199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effectLst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3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3.4.2 	Explizite Wiederanlageprämisse nach der </a:t>
            </a:r>
          </a:p>
          <a:p>
            <a:r>
              <a:rPr lang="de-DE" dirty="0"/>
              <a:t>	modifizierten internen Zinssatzmethode</a:t>
            </a:r>
          </a:p>
        </p:txBody>
      </p:sp>
      <p:sp>
        <p:nvSpPr>
          <p:cNvPr id="10" name="Rechteck 9"/>
          <p:cNvSpPr/>
          <p:nvPr/>
        </p:nvSpPr>
        <p:spPr>
          <a:xfrm>
            <a:off x="7085098" y="656684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140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/>
          <a:srcRect l="26993" r="26916"/>
          <a:stretch/>
        </p:blipFill>
        <p:spPr>
          <a:xfrm>
            <a:off x="457200" y="1815603"/>
            <a:ext cx="2657508" cy="5715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5"/>
          <a:srcRect l="34376" r="34421"/>
          <a:stretch/>
        </p:blipFill>
        <p:spPr>
          <a:xfrm>
            <a:off x="480718" y="2203680"/>
            <a:ext cx="1799110" cy="571500"/>
          </a:xfrm>
          <a:prstGeom prst="rect">
            <a:avLst/>
          </a:prstGeom>
        </p:spPr>
      </p:pic>
      <p:sp>
        <p:nvSpPr>
          <p:cNvPr id="13" name="Geschweifte Klammer rechts 12"/>
          <p:cNvSpPr/>
          <p:nvPr/>
        </p:nvSpPr>
        <p:spPr>
          <a:xfrm>
            <a:off x="3008877" y="1940388"/>
            <a:ext cx="130743" cy="6467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410076" y="2064811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i="1" dirty="0" err="1"/>
              <a:t>r</a:t>
            </a:r>
            <a:r>
              <a:rPr lang="de-DE" i="1" dirty="0"/>
              <a:t> </a:t>
            </a:r>
            <a:r>
              <a:rPr lang="de-DE" dirty="0"/>
              <a:t>= </a:t>
            </a:r>
            <a:r>
              <a:rPr lang="de-DE" i="1" dirty="0"/>
              <a:t>i</a:t>
            </a:r>
            <a:r>
              <a:rPr lang="de-DE" dirty="0"/>
              <a:t> = 10%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80718" y="2891933"/>
            <a:ext cx="112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Kapitalwert: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28" y="3199710"/>
            <a:ext cx="5765800" cy="57150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290" y="4028116"/>
            <a:ext cx="5765800" cy="571500"/>
          </a:xfrm>
          <a:prstGeom prst="rect">
            <a:avLst/>
          </a:prstGeom>
        </p:spPr>
      </p:pic>
      <p:sp>
        <p:nvSpPr>
          <p:cNvPr id="24" name="Textfeld 23"/>
          <p:cNvSpPr txBox="1"/>
          <p:nvPr/>
        </p:nvSpPr>
        <p:spPr>
          <a:xfrm>
            <a:off x="1532806" y="2868413"/>
            <a:ext cx="78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I</a:t>
            </a:r>
            <a:r>
              <a:rPr lang="de-DE" i="1" baseline="-25000" dirty="0"/>
              <a:t>A</a:t>
            </a:r>
            <a:r>
              <a:rPr lang="de-DE" dirty="0"/>
              <a:t> ≻ </a:t>
            </a:r>
            <a:r>
              <a:rPr lang="de-DE" i="1" dirty="0"/>
              <a:t>I</a:t>
            </a:r>
            <a:r>
              <a:rPr lang="de-DE" i="1" baseline="-25000" dirty="0"/>
              <a:t>B</a:t>
            </a:r>
            <a:r>
              <a:rPr lang="de-DE" dirty="0"/>
              <a:t> 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C631D1C-682A-4394-B5F7-F9FEAC732C2E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42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ung 19"/>
          <p:cNvGrpSpPr/>
          <p:nvPr/>
        </p:nvGrpSpPr>
        <p:grpSpPr>
          <a:xfrm>
            <a:off x="3480628" y="1987421"/>
            <a:ext cx="292981" cy="458637"/>
            <a:chOff x="3598218" y="3304541"/>
            <a:chExt cx="292981" cy="458637"/>
          </a:xfrm>
        </p:grpSpPr>
        <p:sp>
          <p:nvSpPr>
            <p:cNvPr id="18" name="Textfeld 17"/>
            <p:cNvSpPr txBox="1"/>
            <p:nvPr/>
          </p:nvSpPr>
          <p:spPr>
            <a:xfrm>
              <a:off x="3598218" y="3304541"/>
              <a:ext cx="2929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^</a:t>
              </a:r>
            </a:p>
          </p:txBody>
        </p:sp>
        <p:sp>
          <p:nvSpPr>
            <p:cNvPr id="19" name="Rechteck 18"/>
            <p:cNvSpPr/>
            <p:nvPr/>
          </p:nvSpPr>
          <p:spPr>
            <a:xfrm>
              <a:off x="3598218" y="3563259"/>
              <a:ext cx="292981" cy="1999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effectLst/>
              </a:endParaRPr>
            </a:p>
          </p:txBody>
        </p:sp>
      </p:grp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29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3.4 Ergänzungsinvestitionen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535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3.4.2 	Explizite Wiederanlageprämisse nach der </a:t>
            </a:r>
          </a:p>
          <a:p>
            <a:r>
              <a:rPr lang="de-DE" dirty="0"/>
              <a:t>	modifizierten internen Zinssatzmethode</a:t>
            </a:r>
          </a:p>
        </p:txBody>
      </p:sp>
      <p:sp>
        <p:nvSpPr>
          <p:cNvPr id="10" name="Rechteck 9"/>
          <p:cNvSpPr/>
          <p:nvPr/>
        </p:nvSpPr>
        <p:spPr>
          <a:xfrm>
            <a:off x="7085098" y="656684"/>
            <a:ext cx="1601702" cy="972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Beispiel S. 140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/>
          <a:srcRect l="26993" r="26916"/>
          <a:stretch/>
        </p:blipFill>
        <p:spPr>
          <a:xfrm>
            <a:off x="457200" y="1815603"/>
            <a:ext cx="2657508" cy="571500"/>
          </a:xfrm>
          <a:prstGeom prst="rect">
            <a:avLst/>
          </a:prstGeom>
        </p:spPr>
      </p:pic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5"/>
          <a:srcRect l="34376" r="34421"/>
          <a:stretch/>
        </p:blipFill>
        <p:spPr>
          <a:xfrm>
            <a:off x="480718" y="2203680"/>
            <a:ext cx="1799110" cy="571500"/>
          </a:xfrm>
          <a:prstGeom prst="rect">
            <a:avLst/>
          </a:prstGeom>
        </p:spPr>
      </p:pic>
      <p:sp>
        <p:nvSpPr>
          <p:cNvPr id="13" name="Geschweifte Klammer rechts 12"/>
          <p:cNvSpPr/>
          <p:nvPr/>
        </p:nvSpPr>
        <p:spPr>
          <a:xfrm>
            <a:off x="3008877" y="1940388"/>
            <a:ext cx="130743" cy="64679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410076" y="2064811"/>
            <a:ext cx="13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  <a:r>
              <a:rPr lang="de-DE" i="1" dirty="0" err="1"/>
              <a:t>r</a:t>
            </a:r>
            <a:r>
              <a:rPr lang="de-DE" i="1" dirty="0"/>
              <a:t> </a:t>
            </a:r>
            <a:r>
              <a:rPr lang="de-DE" dirty="0"/>
              <a:t>= </a:t>
            </a:r>
            <a:r>
              <a:rPr lang="de-DE" i="1" dirty="0"/>
              <a:t>i</a:t>
            </a:r>
            <a:r>
              <a:rPr lang="de-DE" dirty="0"/>
              <a:t> = 10%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80718" y="2891933"/>
            <a:ext cx="4635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Modifizierter interner Zins (ohne Ergänzungsinvestition):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298" y="3461993"/>
            <a:ext cx="5765800" cy="57150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2820" y="4278587"/>
            <a:ext cx="5765800" cy="5715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057126" y="2880173"/>
            <a:ext cx="782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I</a:t>
            </a:r>
            <a:r>
              <a:rPr lang="de-DE" i="1" baseline="-25000" dirty="0"/>
              <a:t>B</a:t>
            </a:r>
            <a:r>
              <a:rPr lang="de-DE" dirty="0"/>
              <a:t> ≻ </a:t>
            </a:r>
            <a:r>
              <a:rPr lang="de-DE" i="1" dirty="0"/>
              <a:t>I</a:t>
            </a:r>
            <a:r>
              <a:rPr lang="de-DE" i="1" baseline="-25000" dirty="0"/>
              <a:t>A</a:t>
            </a:r>
            <a:r>
              <a:rPr lang="de-DE" dirty="0"/>
              <a:t> </a:t>
            </a:r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90D342E5-44C7-4114-9EFA-F95458E97EE8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538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3.1 Begriff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050903" y="1775938"/>
            <a:ext cx="32743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de-DE" sz="1600" i="1" dirty="0">
                <a:sym typeface="Wingdings"/>
              </a:rPr>
              <a:t>Der interne Zins ist derjenige Zins, bei dem die Kapitalwertfunktion die x-Achse schneidet!</a:t>
            </a:r>
          </a:p>
          <a:p>
            <a:pPr marL="285750" indent="-285750">
              <a:buFont typeface="Wingdings" charset="0"/>
              <a:buChar char="à"/>
            </a:pPr>
            <a:endParaRPr lang="de-DE" sz="1600" i="1" dirty="0">
              <a:sym typeface="Wingdings"/>
            </a:endParaRPr>
          </a:p>
          <a:p>
            <a:pPr marL="285750" indent="-285750">
              <a:buFont typeface="Wingdings" charset="0"/>
              <a:buChar char="à"/>
            </a:pPr>
            <a:r>
              <a:rPr lang="de-DE" sz="1600" i="1" dirty="0">
                <a:sym typeface="Wingdings"/>
              </a:rPr>
              <a:t>Die Kapitalwertfunktion ist ein Polynom </a:t>
            </a:r>
            <a:r>
              <a:rPr lang="de-DE" sz="1600" i="1" dirty="0" err="1">
                <a:sym typeface="Wingdings"/>
              </a:rPr>
              <a:t>n-ten</a:t>
            </a:r>
            <a:r>
              <a:rPr lang="de-DE" sz="1600" i="1" dirty="0">
                <a:sym typeface="Wingdings"/>
              </a:rPr>
              <a:t> Grades, es können daher maximal </a:t>
            </a:r>
            <a:r>
              <a:rPr lang="de-DE" sz="1600" i="1" dirty="0" err="1">
                <a:sym typeface="Wingdings"/>
              </a:rPr>
              <a:t>n</a:t>
            </a:r>
            <a:r>
              <a:rPr lang="de-DE" sz="1600" i="1" dirty="0">
                <a:sym typeface="Wingdings"/>
              </a:rPr>
              <a:t> Nullstellen existieren</a:t>
            </a:r>
          </a:p>
          <a:p>
            <a:pPr marL="285750" indent="-285750">
              <a:buFont typeface="Wingdings" charset="0"/>
              <a:buChar char="à"/>
            </a:pPr>
            <a:endParaRPr lang="de-DE" sz="1600" i="1" dirty="0">
              <a:sym typeface="Wingdings"/>
            </a:endParaRPr>
          </a:p>
        </p:txBody>
      </p:sp>
      <p:pic>
        <p:nvPicPr>
          <p:cNvPr id="11" name="Grafik 3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1" y="1143000"/>
            <a:ext cx="3804920" cy="3829685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3504865" y="3819407"/>
            <a:ext cx="228731" cy="20249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2493124" y="3818927"/>
            <a:ext cx="228731" cy="20249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1563696" y="3830207"/>
            <a:ext cx="228731" cy="20249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C273FF0-D9AD-4948-BF47-BDE3AE14463C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45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30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3.6 Kritik an der einfachen internen Zinssatzmethode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3082343" y="2493103"/>
            <a:ext cx="2292982" cy="834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Interne Zinssatzmethode</a:t>
            </a:r>
          </a:p>
        </p:txBody>
      </p:sp>
      <p:sp>
        <p:nvSpPr>
          <p:cNvPr id="16" name="Rechteck 15"/>
          <p:cNvSpPr/>
          <p:nvPr/>
        </p:nvSpPr>
        <p:spPr>
          <a:xfrm>
            <a:off x="717290" y="1975670"/>
            <a:ext cx="1857904" cy="599757"/>
          </a:xfrm>
          <a:prstGeom prst="rect">
            <a:avLst/>
          </a:prstGeom>
          <a:solidFill>
            <a:schemeClr val="bg1"/>
          </a:solidFill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Akzeptanzkriterium </a:t>
            </a:r>
            <a:r>
              <a:rPr lang="de-DE" sz="1200" i="1" dirty="0" err="1">
                <a:solidFill>
                  <a:schemeClr val="tx1"/>
                </a:solidFill>
              </a:rPr>
              <a:t>r</a:t>
            </a:r>
            <a:r>
              <a:rPr lang="de-DE" sz="1200" i="1" dirty="0">
                <a:solidFill>
                  <a:schemeClr val="tx1"/>
                </a:solidFill>
              </a:rPr>
              <a:t> &gt; i</a:t>
            </a:r>
          </a:p>
        </p:txBody>
      </p:sp>
      <p:sp>
        <p:nvSpPr>
          <p:cNvPr id="17" name="Rechteck 16"/>
          <p:cNvSpPr/>
          <p:nvPr/>
        </p:nvSpPr>
        <p:spPr>
          <a:xfrm>
            <a:off x="717290" y="3522101"/>
            <a:ext cx="1857904" cy="599757"/>
          </a:xfrm>
          <a:prstGeom prst="rect">
            <a:avLst/>
          </a:prstGeom>
          <a:solidFill>
            <a:schemeClr val="bg1"/>
          </a:solidFill>
          <a:ln w="1905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Weite Verbreitung in der Praxis</a:t>
            </a:r>
          </a:p>
        </p:txBody>
      </p:sp>
      <p:sp>
        <p:nvSpPr>
          <p:cNvPr id="18" name="Rechteck 17"/>
          <p:cNvSpPr/>
          <p:nvPr/>
        </p:nvSpPr>
        <p:spPr>
          <a:xfrm>
            <a:off x="5911702" y="1387674"/>
            <a:ext cx="2645749" cy="3034062"/>
          </a:xfrm>
          <a:prstGeom prst="rect">
            <a:avLst/>
          </a:prstGeom>
          <a:solidFill>
            <a:schemeClr val="bg1"/>
          </a:solidFill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</a:rPr>
              <a:t>Die Wiederanlageprämisse ist für die Entscheidung über alternative Investitionsobjekte und erst recht über Investitionsprogramme in sich </a:t>
            </a:r>
            <a:r>
              <a:rPr lang="de-DE" sz="1600" i="1" dirty="0">
                <a:solidFill>
                  <a:schemeClr val="tx1"/>
                </a:solidFill>
              </a:rPr>
              <a:t>widersprüchlich und unrealistisch</a:t>
            </a:r>
            <a:r>
              <a:rPr lang="de-DE" sz="1600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20" name="Gerade Verbindung 19"/>
          <p:cNvCxnSpPr>
            <a:stCxn id="16" idx="2"/>
            <a:endCxn id="15" idx="1"/>
          </p:cNvCxnSpPr>
          <p:nvPr/>
        </p:nvCxnSpPr>
        <p:spPr>
          <a:xfrm>
            <a:off x="1646242" y="2575427"/>
            <a:ext cx="1436101" cy="3351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>
            <a:stCxn id="17" idx="0"/>
            <a:endCxn id="15" idx="1"/>
          </p:cNvCxnSpPr>
          <p:nvPr/>
        </p:nvCxnSpPr>
        <p:spPr>
          <a:xfrm flipV="1">
            <a:off x="1646242" y="2910581"/>
            <a:ext cx="1436101" cy="6115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>
            <a:stCxn id="15" idx="3"/>
            <a:endCxn id="18" idx="1"/>
          </p:cNvCxnSpPr>
          <p:nvPr/>
        </p:nvCxnSpPr>
        <p:spPr>
          <a:xfrm flipV="1">
            <a:off x="5375325" y="2904705"/>
            <a:ext cx="53637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FED2402-27CC-461E-A280-608BBF86F6FD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179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31</a:t>
            </a:fld>
            <a:endParaRPr lang="en-US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/>
              <a:t>3.7 </a:t>
            </a:r>
            <a:r>
              <a:rPr lang="de-DE" sz="2400" dirty="0"/>
              <a:t>Zusammenfassung</a:t>
            </a:r>
          </a:p>
        </p:txBody>
      </p:sp>
      <p:sp>
        <p:nvSpPr>
          <p:cNvPr id="11" name="Rechteck 10"/>
          <p:cNvSpPr/>
          <p:nvPr/>
        </p:nvSpPr>
        <p:spPr>
          <a:xfrm>
            <a:off x="2537139" y="1143000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Derjenige zu ermittelnde Zinssatz, bei dessen Anwendung als Diskontierungsfaktor der Kapitalwert gleich Null ist</a:t>
            </a:r>
          </a:p>
        </p:txBody>
      </p:sp>
      <p:sp>
        <p:nvSpPr>
          <p:cNvPr id="14" name="Rechteck 13"/>
          <p:cNvSpPr/>
          <p:nvPr/>
        </p:nvSpPr>
        <p:spPr>
          <a:xfrm>
            <a:off x="457200" y="1143000"/>
            <a:ext cx="2036449" cy="3690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tx1"/>
                </a:solidFill>
              </a:rPr>
              <a:t>Interner Zins </a:t>
            </a:r>
            <a:r>
              <a:rPr lang="de-DE" sz="1600" b="1" i="1" dirty="0" err="1">
                <a:solidFill>
                  <a:schemeClr val="tx1"/>
                </a:solidFill>
              </a:rPr>
              <a:t>r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537139" y="2130835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Bei </a:t>
            </a:r>
            <a:r>
              <a:rPr lang="de-DE" sz="1200" i="1" dirty="0" err="1">
                <a:solidFill>
                  <a:schemeClr val="tx1"/>
                </a:solidFill>
              </a:rPr>
              <a:t>r</a:t>
            </a:r>
            <a:r>
              <a:rPr lang="de-DE" sz="1200" i="1" dirty="0">
                <a:solidFill>
                  <a:schemeClr val="tx1"/>
                </a:solidFill>
              </a:rPr>
              <a:t>=i: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  <a:sym typeface="Wingdings"/>
              </a:rPr>
              <a:t>Summe der Barwerte der Einzahlungen ist gleich Summe der Barwerte der Auszahlungen 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2537139" y="3114717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Schwerwiegende Mängel der Methode: Implizite Prämissen (v.a. Wiederanlageprämisse) und mehrdeutige Lösungen</a:t>
            </a:r>
          </a:p>
        </p:txBody>
      </p:sp>
      <p:sp>
        <p:nvSpPr>
          <p:cNvPr id="20" name="Rechteck 19"/>
          <p:cNvSpPr/>
          <p:nvPr/>
        </p:nvSpPr>
        <p:spPr>
          <a:xfrm>
            <a:off x="2537139" y="4082983"/>
            <a:ext cx="5447141" cy="7503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Baldwin-Modifizierung: Teilweise Beseitigung der Mängel; allerdings wenig verbreitet in der Praxis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5BB5EEA-8BD5-48F6-8085-6AE361725E47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4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29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3.2.1 Eindeutige Lösungen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57200" y="1492501"/>
            <a:ext cx="7130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Eindeutige Lösungen sind in Spezialfällen mit erträglichem Rechenaufwand ermittelbar: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" y="1828572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Fall 1: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" y="2166446"/>
            <a:ext cx="5596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Investition: eine Anschaffungsauszahlung </a:t>
            </a:r>
            <a:r>
              <a:rPr lang="de-DE" sz="1200" i="1" dirty="0"/>
              <a:t>a</a:t>
            </a:r>
            <a:r>
              <a:rPr lang="de-DE" sz="1200" i="1" baseline="-25000" dirty="0"/>
              <a:t>0</a:t>
            </a:r>
            <a:r>
              <a:rPr lang="de-DE" sz="1200" dirty="0"/>
              <a:t> und ein </a:t>
            </a:r>
            <a:r>
              <a:rPr lang="de-DE" sz="1200" dirty="0" err="1"/>
              <a:t>Einzahlungsüberschüss</a:t>
            </a:r>
            <a:r>
              <a:rPr lang="de-DE" sz="1200" dirty="0"/>
              <a:t> </a:t>
            </a:r>
            <a:r>
              <a:rPr lang="de-DE" sz="1200" i="1" dirty="0" err="1"/>
              <a:t>c</a:t>
            </a:r>
            <a:r>
              <a:rPr lang="de-DE" sz="1200" i="1" baseline="-25000" dirty="0" err="1"/>
              <a:t>n</a:t>
            </a:r>
            <a:endParaRPr lang="de-DE" sz="1200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/>
          <a:srcRect l="36578" t="16393" r="35482" b="31623"/>
          <a:stretch/>
        </p:blipFill>
        <p:spPr>
          <a:xfrm>
            <a:off x="5926486" y="2045711"/>
            <a:ext cx="2010769" cy="46971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7200" y="2634224"/>
            <a:ext cx="73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Lösung: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5"/>
          <a:srcRect l="5374" r="61383"/>
          <a:stretch/>
        </p:blipFill>
        <p:spPr>
          <a:xfrm>
            <a:off x="1646243" y="2911222"/>
            <a:ext cx="2502330" cy="746117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6"/>
          <a:srcRect l="32704" r="32218"/>
          <a:stretch/>
        </p:blipFill>
        <p:spPr>
          <a:xfrm>
            <a:off x="1683038" y="3926751"/>
            <a:ext cx="2442017" cy="69003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130274" y="3139901"/>
            <a:ext cx="265948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u="sng" dirty="0"/>
              <a:t>Kommt vor bei: </a:t>
            </a:r>
            <a:r>
              <a:rPr lang="de-DE" sz="1200" dirty="0"/>
              <a:t>Spekulationsgeschäften</a:t>
            </a:r>
          </a:p>
          <a:p>
            <a:r>
              <a:rPr lang="de-DE" sz="1200" dirty="0"/>
              <a:t>(Kauf eines Gegenstandes und Verkauf nach </a:t>
            </a:r>
            <a:r>
              <a:rPr lang="de-DE" sz="1200" i="1" dirty="0" err="1"/>
              <a:t>n</a:t>
            </a:r>
            <a:r>
              <a:rPr lang="de-DE" sz="1200" i="1" dirty="0"/>
              <a:t> </a:t>
            </a:r>
            <a:r>
              <a:rPr lang="de-DE" sz="1200" dirty="0"/>
              <a:t>Perioden, keine Zahlungen in der Zwischenzeit)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AA65895-C3FF-442A-AF3C-8E661F0A5BF4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05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5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29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3.2.1 Eindeutige Lösungen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7200" y="1534572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Fall 2: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" y="1919486"/>
            <a:ext cx="7391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Investition: eine Anschaffungsauszahlung </a:t>
            </a:r>
            <a:r>
              <a:rPr lang="de-DE" sz="1200" i="1" dirty="0"/>
              <a:t>a</a:t>
            </a:r>
            <a:r>
              <a:rPr lang="de-DE" sz="1200" i="1" baseline="-25000" dirty="0"/>
              <a:t>0</a:t>
            </a:r>
            <a:r>
              <a:rPr lang="de-DE" sz="1200" dirty="0"/>
              <a:t> und eine endliche Reihe </a:t>
            </a:r>
            <a:r>
              <a:rPr lang="de-DE" sz="1200" dirty="0" err="1"/>
              <a:t>unifomer</a:t>
            </a:r>
            <a:r>
              <a:rPr lang="de-DE" sz="1200" dirty="0"/>
              <a:t> Einzahlungsüberschüsse </a:t>
            </a:r>
            <a:r>
              <a:rPr lang="de-DE" sz="1200" i="1" dirty="0" err="1"/>
              <a:t>c</a:t>
            </a:r>
            <a:r>
              <a:rPr lang="de-DE" sz="1200" i="1" baseline="-25000" dirty="0" err="1"/>
              <a:t>t</a:t>
            </a:r>
            <a:endParaRPr lang="de-DE" sz="1200" dirty="0"/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4"/>
          <a:srcRect l="36578" t="16393" r="35482" b="31623"/>
          <a:stretch/>
        </p:blipFill>
        <p:spPr>
          <a:xfrm>
            <a:off x="1258697" y="2174726"/>
            <a:ext cx="2010769" cy="46971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7200" y="2975264"/>
            <a:ext cx="73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Lösung: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23221" y="3304541"/>
            <a:ext cx="4667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Aus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552667" y="4334378"/>
            <a:ext cx="5267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Folgt</a:t>
            </a: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 rotWithShape="1">
          <a:blip r:embed="rId5"/>
          <a:srcRect l="37755" t="15921" r="38384" b="20419"/>
          <a:stretch/>
        </p:blipFill>
        <p:spPr>
          <a:xfrm>
            <a:off x="1079449" y="3047103"/>
            <a:ext cx="2171419" cy="816675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 rotWithShape="1">
          <a:blip r:embed="rId6"/>
          <a:srcRect l="25289" r="24949"/>
          <a:stretch/>
        </p:blipFill>
        <p:spPr>
          <a:xfrm>
            <a:off x="1236528" y="4131084"/>
            <a:ext cx="3584614" cy="714007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3F8F66C-CCEA-4CF3-B6F3-E345342C00CE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61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6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29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3.2.1 Eindeutige Lösungen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7200" y="1534572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Fall 3: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7200" y="1993950"/>
            <a:ext cx="115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Die Investition</a:t>
            </a:r>
          </a:p>
        </p:txBody>
      </p:sp>
      <p:pic>
        <p:nvPicPr>
          <p:cNvPr id="14" name="Bild 13"/>
          <p:cNvPicPr>
            <a:picLocks noChangeAspect="1"/>
          </p:cNvPicPr>
          <p:nvPr/>
        </p:nvPicPr>
        <p:blipFill rotWithShape="1">
          <a:blip r:embed="rId4"/>
          <a:srcRect l="36374" t="17719" r="36094" b="22607"/>
          <a:stretch/>
        </p:blipFill>
        <p:spPr>
          <a:xfrm>
            <a:off x="1584884" y="1928628"/>
            <a:ext cx="1970629" cy="423358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426164" y="1993950"/>
            <a:ext cx="29907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habe konstante Einzahlungsüberschüsse</a:t>
            </a:r>
          </a:p>
        </p:txBody>
      </p:sp>
      <p:pic>
        <p:nvPicPr>
          <p:cNvPr id="24" name="Bild 23"/>
          <p:cNvPicPr>
            <a:picLocks noChangeAspect="1"/>
          </p:cNvPicPr>
          <p:nvPr/>
        </p:nvPicPr>
        <p:blipFill rotWithShape="1">
          <a:blip r:embed="rId5"/>
          <a:srcRect l="39434" t="11546" r="39560" b="18491"/>
          <a:stretch/>
        </p:blipFill>
        <p:spPr>
          <a:xfrm>
            <a:off x="6291016" y="1916868"/>
            <a:ext cx="1299820" cy="42910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457200" y="2235189"/>
            <a:ext cx="7510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und in der letzten Periode falle durch Verkauf der Anlage eine zusätzliche Zahlung </a:t>
            </a:r>
            <a:r>
              <a:rPr lang="de-DE" sz="1200" i="1" dirty="0" err="1"/>
              <a:t>R</a:t>
            </a:r>
            <a:r>
              <a:rPr lang="de-DE" sz="1200" i="1" baseline="-25000" dirty="0" err="1"/>
              <a:t>n</a:t>
            </a:r>
            <a:r>
              <a:rPr lang="de-DE" sz="1200" dirty="0"/>
              <a:t> in der Höhe von </a:t>
            </a:r>
            <a:r>
              <a:rPr lang="de-DE" sz="1200" i="1" dirty="0"/>
              <a:t>a</a:t>
            </a:r>
            <a:r>
              <a:rPr lang="de-DE" sz="1200" i="1" baseline="-25000" dirty="0"/>
              <a:t>0</a:t>
            </a:r>
            <a:r>
              <a:rPr lang="de-DE" sz="1200" dirty="0"/>
              <a:t> an.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57200" y="2975264"/>
            <a:ext cx="732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Lösung:</a:t>
            </a:r>
          </a:p>
        </p:txBody>
      </p:sp>
      <p:pic>
        <p:nvPicPr>
          <p:cNvPr id="27" name="Bild 26"/>
          <p:cNvPicPr>
            <a:picLocks noChangeAspect="1"/>
          </p:cNvPicPr>
          <p:nvPr/>
        </p:nvPicPr>
        <p:blipFill rotWithShape="1">
          <a:blip r:embed="rId6"/>
          <a:srcRect l="5551" r="64470" b="14716"/>
          <a:stretch/>
        </p:blipFill>
        <p:spPr>
          <a:xfrm>
            <a:off x="2262304" y="2781866"/>
            <a:ext cx="2145625" cy="604995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457200" y="3609822"/>
            <a:ext cx="136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nach Umformung</a:t>
            </a:r>
          </a:p>
          <a:p>
            <a:r>
              <a:rPr lang="de-DE" sz="1200" dirty="0"/>
              <a:t>(</a:t>
            </a:r>
            <a:r>
              <a:rPr lang="de-DE" sz="1200" i="1" dirty="0"/>
              <a:t>a</a:t>
            </a:r>
            <a:r>
              <a:rPr lang="de-DE" sz="1200" i="1" baseline="-25000" dirty="0"/>
              <a:t>0</a:t>
            </a:r>
            <a:r>
              <a:rPr lang="de-DE" sz="1200" dirty="0"/>
              <a:t> = </a:t>
            </a:r>
            <a:r>
              <a:rPr lang="de-DE" sz="1200" i="1" dirty="0" err="1"/>
              <a:t>R</a:t>
            </a:r>
            <a:r>
              <a:rPr lang="de-DE" sz="1200" i="1" baseline="-25000" dirty="0" err="1"/>
              <a:t>n</a:t>
            </a:r>
            <a:r>
              <a:rPr lang="de-DE" sz="1200" dirty="0"/>
              <a:t>)</a:t>
            </a:r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 rotWithShape="1">
          <a:blip r:embed="rId7"/>
          <a:srcRect l="36873" r="36411"/>
          <a:stretch/>
        </p:blipFill>
        <p:spPr>
          <a:xfrm>
            <a:off x="2344616" y="3436431"/>
            <a:ext cx="1863333" cy="691304"/>
          </a:xfrm>
          <a:prstGeom prst="rect">
            <a:avLst/>
          </a:prstGeom>
        </p:spPr>
      </p:pic>
      <p:pic>
        <p:nvPicPr>
          <p:cNvPr id="30" name="Bild 29"/>
          <p:cNvPicPr>
            <a:picLocks noChangeAspect="1"/>
          </p:cNvPicPr>
          <p:nvPr/>
        </p:nvPicPr>
        <p:blipFill rotWithShape="1">
          <a:blip r:embed="rId8"/>
          <a:srcRect l="5783" r="84632"/>
          <a:stretch/>
        </p:blipFill>
        <p:spPr>
          <a:xfrm>
            <a:off x="2316499" y="4140979"/>
            <a:ext cx="634979" cy="656617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F1819AB-25CD-401F-A5AE-9A2F3FDEB5A0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8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7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29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3.2.1 Eindeutige Lösungen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7200" y="1534572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Fall 4: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" y="1993950"/>
            <a:ext cx="4795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Gleicher Fall wie 3, aber </a:t>
            </a:r>
            <a:r>
              <a:rPr lang="de-DE" sz="1200" i="1" dirty="0"/>
              <a:t>c</a:t>
            </a:r>
            <a:r>
              <a:rPr lang="de-DE" sz="1200" dirty="0"/>
              <a:t> ist eine unendliche nachschüssige Rente: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/>
          <a:srcRect l="34131" r="34258"/>
          <a:stretch/>
        </p:blipFill>
        <p:spPr>
          <a:xfrm>
            <a:off x="5209185" y="1879359"/>
            <a:ext cx="1822627" cy="5715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57200" y="3157704"/>
            <a:ext cx="2434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Für den Rentenbarwertfaktor gilt:</a:t>
            </a:r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5"/>
          <a:srcRect l="39434" r="38948"/>
          <a:stretch/>
        </p:blipFill>
        <p:spPr>
          <a:xfrm>
            <a:off x="3080826" y="3015115"/>
            <a:ext cx="1246443" cy="5715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57200" y="4015701"/>
            <a:ext cx="75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Folglich:</a:t>
            </a: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6"/>
          <a:srcRect l="44736" r="43435"/>
          <a:stretch/>
        </p:blipFill>
        <p:spPr>
          <a:xfrm>
            <a:off x="3304243" y="3898101"/>
            <a:ext cx="682017" cy="571500"/>
          </a:xfrm>
          <a:prstGeom prst="rect">
            <a:avLst/>
          </a:prstGeom>
        </p:spPr>
      </p:pic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32A4160-8B4E-400D-A316-452C99279286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37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8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29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3.2.1 Eindeutige Lösungen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7200" y="1534572"/>
            <a:ext cx="81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u="sng" dirty="0"/>
              <a:t>Fall 5: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57200" y="1993950"/>
            <a:ext cx="4928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Eine Zahlungsreihe mit </a:t>
            </a:r>
            <a:r>
              <a:rPr lang="de-DE" sz="1200" i="1" dirty="0" err="1"/>
              <a:t>n</a:t>
            </a:r>
            <a:r>
              <a:rPr lang="de-DE" sz="1200" i="1" dirty="0"/>
              <a:t> = </a:t>
            </a:r>
            <a:r>
              <a:rPr lang="de-DE" sz="1200" dirty="0"/>
              <a:t>2 ergibt eine quadratische Gleichung für </a:t>
            </a:r>
            <a:r>
              <a:rPr lang="de-DE" sz="1200" i="1" dirty="0" err="1"/>
              <a:t>r</a:t>
            </a:r>
            <a:r>
              <a:rPr lang="de-DE" sz="1200" dirty="0"/>
              <a:t>: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 rotWithShape="1">
          <a:blip r:embed="rId4"/>
          <a:srcRect l="31071" r="29364"/>
          <a:stretch/>
        </p:blipFill>
        <p:spPr>
          <a:xfrm>
            <a:off x="5361684" y="1880384"/>
            <a:ext cx="2281224" cy="57150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457200" y="2916464"/>
            <a:ext cx="2322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Lösung mithilfe der p-</a:t>
            </a:r>
            <a:r>
              <a:rPr lang="de-DE" sz="1200" dirty="0" err="1"/>
              <a:t>q</a:t>
            </a:r>
            <a:r>
              <a:rPr lang="de-DE" sz="1200" dirty="0"/>
              <a:t>-Formel:</a:t>
            </a: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 rotWithShape="1">
          <a:blip r:embed="rId5"/>
          <a:srcRect l="31807" r="30762"/>
          <a:stretch/>
        </p:blipFill>
        <p:spPr>
          <a:xfrm>
            <a:off x="3010273" y="2768158"/>
            <a:ext cx="2158219" cy="57150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57200" y="3962620"/>
            <a:ext cx="12796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auflösen nach </a:t>
            </a:r>
            <a:r>
              <a:rPr lang="de-DE" sz="1200" dirty="0" err="1"/>
              <a:t>r</a:t>
            </a:r>
            <a:r>
              <a:rPr lang="de-DE" sz="1200" dirty="0"/>
              <a:t>: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 rotWithShape="1">
          <a:blip r:embed="rId6"/>
          <a:srcRect l="4151" r="55876"/>
          <a:stretch/>
        </p:blipFill>
        <p:spPr>
          <a:xfrm>
            <a:off x="2962871" y="3833260"/>
            <a:ext cx="2304741" cy="571500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 rotWithShape="1">
          <a:blip r:embed="rId7"/>
          <a:srcRect l="40713" r="40740"/>
          <a:stretch/>
        </p:blipFill>
        <p:spPr>
          <a:xfrm>
            <a:off x="7372818" y="400050"/>
            <a:ext cx="1069348" cy="495300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 rotWithShape="1">
          <a:blip r:embed="rId8"/>
          <a:srcRect l="36954" r="36138"/>
          <a:stretch/>
        </p:blipFill>
        <p:spPr>
          <a:xfrm>
            <a:off x="7368200" y="927792"/>
            <a:ext cx="1551462" cy="5715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344682" y="388077"/>
            <a:ext cx="1313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u="sng" dirty="0"/>
              <a:t>Quadratische Gleichung: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372818" y="850612"/>
            <a:ext cx="7148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u="sng" dirty="0"/>
              <a:t>p-</a:t>
            </a:r>
            <a:r>
              <a:rPr lang="de-DE" sz="800" u="sng" dirty="0" err="1"/>
              <a:t>q</a:t>
            </a:r>
            <a:r>
              <a:rPr lang="de-DE" sz="800" u="sng" dirty="0"/>
              <a:t>-Formel:</a:t>
            </a:r>
          </a:p>
        </p:txBody>
      </p:sp>
      <p:sp>
        <p:nvSpPr>
          <p:cNvPr id="19" name="Rechteck 18"/>
          <p:cNvSpPr/>
          <p:nvPr/>
        </p:nvSpPr>
        <p:spPr>
          <a:xfrm>
            <a:off x="7321164" y="352797"/>
            <a:ext cx="1574980" cy="1111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386020B-5326-44B0-B40C-59A60DCB6351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938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77640" y="13716"/>
            <a:ext cx="1066800" cy="246888"/>
          </a:xfrm>
        </p:spPr>
        <p:txBody>
          <a:bodyPr/>
          <a:lstStyle/>
          <a:p>
            <a:pPr algn="r"/>
            <a:fld id="{0CFEC368-1D7A-4F81-ABF6-AE0E36BAF64C}" type="slidenum">
              <a:rPr lang="en-US" smtClean="0"/>
              <a:pPr algn="r"/>
              <a:t>9</a:t>
            </a:fld>
            <a:endParaRPr lang="en-US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</p:spPr>
        <p:txBody>
          <a:bodyPr>
            <a:normAutofit/>
          </a:bodyPr>
          <a:lstStyle/>
          <a:p>
            <a:r>
              <a:rPr lang="de-DE" sz="2400" dirty="0"/>
              <a:t>3.2 Ermittlung des internen Zinses</a:t>
            </a:r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 rotWithShape="1">
          <a:blip r:embed="rId3"/>
          <a:srcRect r="81971"/>
          <a:stretch/>
        </p:blipFill>
        <p:spPr>
          <a:xfrm>
            <a:off x="8743277" y="4634897"/>
            <a:ext cx="400723" cy="508603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457200" y="958334"/>
            <a:ext cx="2931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3.2.1 Eindeutige Lösungen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7200" y="1534572"/>
            <a:ext cx="941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Lösung</a:t>
            </a:r>
          </a:p>
          <a:p>
            <a:r>
              <a:rPr lang="de-DE" dirty="0"/>
              <a:t>mit </a:t>
            </a:r>
          </a:p>
          <a:p>
            <a:r>
              <a:rPr lang="de-DE" dirty="0"/>
              <a:t>EXCEL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02" y="1402617"/>
            <a:ext cx="576103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03" y="3179223"/>
            <a:ext cx="5761037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0801BB9-0C88-44F3-95C1-0DCF5443EF5F}"/>
              </a:ext>
            </a:extLst>
          </p:cNvPr>
          <p:cNvSpPr txBox="1">
            <a:spLocks/>
          </p:cNvSpPr>
          <p:nvPr/>
        </p:nvSpPr>
        <p:spPr>
          <a:xfrm>
            <a:off x="457200" y="13716"/>
            <a:ext cx="7086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/>
              <a:t>Busse von Colbe / Witte: Investitionstheorie und Investitionsrechnung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270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0</TotalTime>
  <Words>1483</Words>
  <Application>Microsoft Office PowerPoint</Application>
  <PresentationFormat>Bildschirmpräsentation (16:9)</PresentationFormat>
  <Paragraphs>301</Paragraphs>
  <Slides>31</Slides>
  <Notes>29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Wingdings</vt:lpstr>
      <vt:lpstr>Klarheit</vt:lpstr>
      <vt:lpstr>Image</vt:lpstr>
      <vt:lpstr>Investitionstheorie und  Investitionsrechnung</vt:lpstr>
      <vt:lpstr>3.1 Begriff des internen Zinses</vt:lpstr>
      <vt:lpstr>3.1 Begriff des internen Zinses</vt:lpstr>
      <vt:lpstr>3.2 Ermittlung des internen Zinses</vt:lpstr>
      <vt:lpstr>3.2 Ermittlung des internen Zinses</vt:lpstr>
      <vt:lpstr>3.2 Ermittlung des internen Zinses</vt:lpstr>
      <vt:lpstr>3.2 Ermittlung des internen Zinses</vt:lpstr>
      <vt:lpstr>3.2 Ermittlung des internen Zinses</vt:lpstr>
      <vt:lpstr>3.2 Ermittlung des internen Zinses</vt:lpstr>
      <vt:lpstr>3.2 Ermittlung des internen Zinses</vt:lpstr>
      <vt:lpstr>3.2 Ermittlung des internen Zinses</vt:lpstr>
      <vt:lpstr>3.2 Ermittlung des internen Zinses</vt:lpstr>
      <vt:lpstr>3.2 Ermittlung des internen Zinses</vt:lpstr>
      <vt:lpstr>3.2 Ermittlung des internen Zinses</vt:lpstr>
      <vt:lpstr>3.3 Kriterium der Vorteilhaftigkeit</vt:lpstr>
      <vt:lpstr>3.3 Kriterium der Vorteilhaftigkeit</vt:lpstr>
      <vt:lpstr>3.3 Kriterium der Vorteilhaftigkeit</vt:lpstr>
      <vt:lpstr>3.4 Ergänzungsinvestitionen</vt:lpstr>
      <vt:lpstr>3.4 Ergänzungsinvestitionen</vt:lpstr>
      <vt:lpstr>3.4 Ergänzungsinvestitionen</vt:lpstr>
      <vt:lpstr>3.4 Ergänzungsinvestitionen</vt:lpstr>
      <vt:lpstr>3.4 Ergänzungsinvestitionen</vt:lpstr>
      <vt:lpstr>3.4 Ergänzungsinvestitionen</vt:lpstr>
      <vt:lpstr>3.4 Ergänzungsinvestitionen</vt:lpstr>
      <vt:lpstr>3.4 Ergänzungsinvestitionen</vt:lpstr>
      <vt:lpstr>3.4 Ergänzungsinvestitionen</vt:lpstr>
      <vt:lpstr>3.4 Ergänzungsinvestitionen</vt:lpstr>
      <vt:lpstr>3.4 Ergänzungsinvestitionen</vt:lpstr>
      <vt:lpstr>3.4 Ergänzungsinvestitionen</vt:lpstr>
      <vt:lpstr>3.6 Kritik an der einfachen internen Zinssatzmethode</vt:lpstr>
      <vt:lpstr>3.7 Zusammenfassung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Investitionstheorie und  Investitionsrechnung</dc:title>
  <dc:creator>Anja Dethlefsen</dc:creator>
  <cp:lastModifiedBy>Frank Witte</cp:lastModifiedBy>
  <cp:revision>207</cp:revision>
  <dcterms:created xsi:type="dcterms:W3CDTF">2016-03-30T12:56:59Z</dcterms:created>
  <dcterms:modified xsi:type="dcterms:W3CDTF">2019-09-20T12:47:08Z</dcterms:modified>
</cp:coreProperties>
</file>