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60" r:id="rId1"/>
  </p:sldMasterIdLst>
  <p:notesMasterIdLst>
    <p:notesMasterId r:id="rId71"/>
  </p:notesMasterIdLst>
  <p:handoutMasterIdLst>
    <p:handoutMasterId r:id="rId72"/>
  </p:handoutMasterIdLst>
  <p:sldIdLst>
    <p:sldId id="256" r:id="rId2"/>
    <p:sldId id="258" r:id="rId3"/>
    <p:sldId id="265" r:id="rId4"/>
    <p:sldId id="273" r:id="rId5"/>
    <p:sldId id="274" r:id="rId6"/>
    <p:sldId id="266" r:id="rId7"/>
    <p:sldId id="275" r:id="rId8"/>
    <p:sldId id="276" r:id="rId9"/>
    <p:sldId id="277" r:id="rId10"/>
    <p:sldId id="278" r:id="rId11"/>
    <p:sldId id="279" r:id="rId12"/>
    <p:sldId id="280" r:id="rId13"/>
    <p:sldId id="281" r:id="rId14"/>
    <p:sldId id="282" r:id="rId15"/>
    <p:sldId id="283" r:id="rId16"/>
    <p:sldId id="284" r:id="rId17"/>
    <p:sldId id="267" r:id="rId18"/>
    <p:sldId id="269" r:id="rId19"/>
    <p:sldId id="272" r:id="rId20"/>
    <p:sldId id="285" r:id="rId21"/>
    <p:sldId id="287" r:id="rId22"/>
    <p:sldId id="288" r:id="rId23"/>
    <p:sldId id="289" r:id="rId24"/>
    <p:sldId id="290" r:id="rId25"/>
    <p:sldId id="291" r:id="rId26"/>
    <p:sldId id="292" r:id="rId27"/>
    <p:sldId id="293" r:id="rId28"/>
    <p:sldId id="295" r:id="rId29"/>
    <p:sldId id="294" r:id="rId30"/>
    <p:sldId id="296" r:id="rId31"/>
    <p:sldId id="298" r:id="rId32"/>
    <p:sldId id="299" r:id="rId33"/>
    <p:sldId id="325" r:id="rId34"/>
    <p:sldId id="300" r:id="rId35"/>
    <p:sldId id="324" r:id="rId36"/>
    <p:sldId id="302" r:id="rId37"/>
    <p:sldId id="326" r:id="rId38"/>
    <p:sldId id="303" r:id="rId39"/>
    <p:sldId id="304" r:id="rId40"/>
    <p:sldId id="313" r:id="rId41"/>
    <p:sldId id="312" r:id="rId42"/>
    <p:sldId id="314" r:id="rId43"/>
    <p:sldId id="305" r:id="rId44"/>
    <p:sldId id="315" r:id="rId45"/>
    <p:sldId id="317" r:id="rId46"/>
    <p:sldId id="316" r:id="rId47"/>
    <p:sldId id="306" r:id="rId48"/>
    <p:sldId id="318" r:id="rId49"/>
    <p:sldId id="319" r:id="rId50"/>
    <p:sldId id="320" r:id="rId51"/>
    <p:sldId id="321" r:id="rId52"/>
    <p:sldId id="307" r:id="rId53"/>
    <p:sldId id="323" r:id="rId54"/>
    <p:sldId id="322" r:id="rId55"/>
    <p:sldId id="308" r:id="rId56"/>
    <p:sldId id="309" r:id="rId57"/>
    <p:sldId id="327" r:id="rId58"/>
    <p:sldId id="328" r:id="rId59"/>
    <p:sldId id="329" r:id="rId60"/>
    <p:sldId id="335" r:id="rId61"/>
    <p:sldId id="330" r:id="rId62"/>
    <p:sldId id="331" r:id="rId63"/>
    <p:sldId id="332" r:id="rId64"/>
    <p:sldId id="333" r:id="rId65"/>
    <p:sldId id="334" r:id="rId66"/>
    <p:sldId id="310" r:id="rId67"/>
    <p:sldId id="311" r:id="rId68"/>
    <p:sldId id="297" r:id="rId69"/>
    <p:sldId id="264" r:id="rId7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331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Designformatvorlage 1 - Akz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Designformatvorlage 1 - Akz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Designformatvorlage 1 - Akz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30" d="100"/>
          <a:sy n="130" d="100"/>
        </p:scale>
        <p:origin x="996" y="246"/>
      </p:cViewPr>
      <p:guideLst>
        <p:guide orient="horz"/>
        <p:guide pos="3315"/>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20C145-7186-5E4F-82C8-EF9437B1F933}" type="datetimeFigureOut">
              <a:rPr lang="de-DE" smtClean="0"/>
              <a:t>19.09.2019</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A65315D-357B-FF4F-90A3-A39D45B2A5B6}" type="slidenum">
              <a:rPr lang="de-DE" smtClean="0"/>
              <a:t>‹Nr.›</a:t>
            </a:fld>
            <a:endParaRPr lang="de-DE"/>
          </a:p>
        </p:txBody>
      </p:sp>
    </p:spTree>
    <p:extLst>
      <p:ext uri="{BB962C8B-B14F-4D97-AF65-F5344CB8AC3E}">
        <p14:creationId xmlns:p14="http://schemas.microsoft.com/office/powerpoint/2010/main" val="19916213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236467-23B7-FB4F-888B-64D2357714EF}" type="datetimeFigureOut">
              <a:rPr lang="de-DE" smtClean="0"/>
              <a:t>19.09.2019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9D7AA0-1474-5647-B70C-4956639E2028}" type="slidenum">
              <a:rPr lang="de-DE" smtClean="0"/>
              <a:t>‹Nr.›</a:t>
            </a:fld>
            <a:endParaRPr lang="de-DE"/>
          </a:p>
        </p:txBody>
      </p:sp>
    </p:spTree>
    <p:extLst>
      <p:ext uri="{BB962C8B-B14F-4D97-AF65-F5344CB8AC3E}">
        <p14:creationId xmlns:p14="http://schemas.microsoft.com/office/powerpoint/2010/main" val="19984740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11</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12</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13</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14</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15</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Betrachtung Cashflows </a:t>
            </a:r>
            <a:r>
              <a:rPr lang="de-DE" dirty="0">
                <a:sym typeface="Wingdings"/>
              </a:rPr>
              <a:t>/</a:t>
            </a:r>
            <a:r>
              <a:rPr lang="de-DE" baseline="0" dirty="0">
                <a:sym typeface="Wingdings"/>
              </a:rPr>
              <a:t> </a:t>
            </a:r>
            <a:r>
              <a:rPr lang="de-DE" baseline="0" dirty="0" err="1">
                <a:sym typeface="Wingdings"/>
              </a:rPr>
              <a:t>Aufwand&amp;Ertrag</a:t>
            </a:r>
            <a:r>
              <a:rPr lang="de-DE" baseline="0" dirty="0">
                <a:sym typeface="Wingdings"/>
              </a:rPr>
              <a:t> (</a:t>
            </a:r>
            <a:r>
              <a:rPr lang="de-DE" baseline="0" dirty="0" err="1">
                <a:sym typeface="Wingdings"/>
              </a:rPr>
              <a:t>einperiodisch</a:t>
            </a:r>
            <a:r>
              <a:rPr lang="de-DE" baseline="0" dirty="0">
                <a:sym typeface="Wingdings"/>
              </a:rPr>
              <a:t>)</a:t>
            </a:r>
          </a:p>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17</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18</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19</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20</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21</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22</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23</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24</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25</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27</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28</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29</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30</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31</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32</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33</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34</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35</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37</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38</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39</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40</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41</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42</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43</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44</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45</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47</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48</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49</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50</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51</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52</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53</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54</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55</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57</a:t>
            </a:fld>
            <a:endParaRPr lang="de-DE"/>
          </a:p>
        </p:txBody>
      </p:sp>
    </p:spTree>
    <p:extLst>
      <p:ext uri="{BB962C8B-B14F-4D97-AF65-F5344CB8AC3E}">
        <p14:creationId xmlns:p14="http://schemas.microsoft.com/office/powerpoint/2010/main" val="2476885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58</a:t>
            </a:fld>
            <a:endParaRPr lang="de-DE"/>
          </a:p>
        </p:txBody>
      </p:sp>
    </p:spTree>
    <p:extLst>
      <p:ext uri="{BB962C8B-B14F-4D97-AF65-F5344CB8AC3E}">
        <p14:creationId xmlns:p14="http://schemas.microsoft.com/office/powerpoint/2010/main" val="899761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59</a:t>
            </a:fld>
            <a:endParaRPr lang="de-DE"/>
          </a:p>
        </p:txBody>
      </p:sp>
    </p:spTree>
    <p:extLst>
      <p:ext uri="{BB962C8B-B14F-4D97-AF65-F5344CB8AC3E}">
        <p14:creationId xmlns:p14="http://schemas.microsoft.com/office/powerpoint/2010/main" val="25385056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60</a:t>
            </a:fld>
            <a:endParaRPr lang="de-DE"/>
          </a:p>
        </p:txBody>
      </p:sp>
    </p:spTree>
    <p:extLst>
      <p:ext uri="{BB962C8B-B14F-4D97-AF65-F5344CB8AC3E}">
        <p14:creationId xmlns:p14="http://schemas.microsoft.com/office/powerpoint/2010/main" val="3580008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7</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61</a:t>
            </a:fld>
            <a:endParaRPr lang="de-DE"/>
          </a:p>
        </p:txBody>
      </p:sp>
    </p:spTree>
    <p:extLst>
      <p:ext uri="{BB962C8B-B14F-4D97-AF65-F5344CB8AC3E}">
        <p14:creationId xmlns:p14="http://schemas.microsoft.com/office/powerpoint/2010/main" val="7481069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62</a:t>
            </a:fld>
            <a:endParaRPr lang="de-DE"/>
          </a:p>
        </p:txBody>
      </p:sp>
    </p:spTree>
    <p:extLst>
      <p:ext uri="{BB962C8B-B14F-4D97-AF65-F5344CB8AC3E}">
        <p14:creationId xmlns:p14="http://schemas.microsoft.com/office/powerpoint/2010/main" val="318657541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63</a:t>
            </a:fld>
            <a:endParaRPr lang="de-DE"/>
          </a:p>
        </p:txBody>
      </p:sp>
    </p:spTree>
    <p:extLst>
      <p:ext uri="{BB962C8B-B14F-4D97-AF65-F5344CB8AC3E}">
        <p14:creationId xmlns:p14="http://schemas.microsoft.com/office/powerpoint/2010/main" val="23499623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64</a:t>
            </a:fld>
            <a:endParaRPr lang="de-DE"/>
          </a:p>
        </p:txBody>
      </p:sp>
    </p:spTree>
    <p:extLst>
      <p:ext uri="{BB962C8B-B14F-4D97-AF65-F5344CB8AC3E}">
        <p14:creationId xmlns:p14="http://schemas.microsoft.com/office/powerpoint/2010/main" val="33861021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65</a:t>
            </a:fld>
            <a:endParaRPr lang="de-DE"/>
          </a:p>
        </p:txBody>
      </p:sp>
    </p:spTree>
    <p:extLst>
      <p:ext uri="{BB962C8B-B14F-4D97-AF65-F5344CB8AC3E}">
        <p14:creationId xmlns:p14="http://schemas.microsoft.com/office/powerpoint/2010/main" val="83095527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66</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67</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68</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8</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9</a:t>
            </a:fld>
            <a:endParaRPr lang="de-DE"/>
          </a:p>
        </p:txBody>
      </p:sp>
    </p:spTree>
    <p:extLst>
      <p:ext uri="{BB962C8B-B14F-4D97-AF65-F5344CB8AC3E}">
        <p14:creationId xmlns:p14="http://schemas.microsoft.com/office/powerpoint/2010/main" val="275011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sym typeface="Wingdings"/>
            </a:endParaRPr>
          </a:p>
          <a:p>
            <a:endParaRPr lang="de-DE" baseline="0" dirty="0">
              <a:sym typeface="Wingdings"/>
            </a:endParaRPr>
          </a:p>
        </p:txBody>
      </p:sp>
      <p:sp>
        <p:nvSpPr>
          <p:cNvPr id="4" name="Foliennummernplatzhalter 3"/>
          <p:cNvSpPr>
            <a:spLocks noGrp="1"/>
          </p:cNvSpPr>
          <p:nvPr>
            <p:ph type="sldNum" sz="quarter" idx="10"/>
          </p:nvPr>
        </p:nvSpPr>
        <p:spPr/>
        <p:txBody>
          <a:bodyPr/>
          <a:lstStyle/>
          <a:p>
            <a:fld id="{E09D7AA0-1474-5647-B70C-4956639E2028}" type="slidenum">
              <a:rPr lang="de-DE" smtClean="0"/>
              <a:t>10</a:t>
            </a:fld>
            <a:endParaRPr lang="de-DE"/>
          </a:p>
        </p:txBody>
      </p:sp>
    </p:spTree>
    <p:extLst>
      <p:ext uri="{BB962C8B-B14F-4D97-AF65-F5344CB8AC3E}">
        <p14:creationId xmlns:p14="http://schemas.microsoft.com/office/powerpoint/2010/main" val="275011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de-DE"/>
              <a:t>Mastertitelformat bearbeiten</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A5FC2EB1-6C24-A84A-91CF-D547EBBF95D3}" type="datetime1">
              <a:rPr lang="de-DE" smtClean="0"/>
              <a:t>19.09.2019</a:t>
            </a:fld>
            <a:endParaRPr lang="en-US"/>
          </a:p>
        </p:txBody>
      </p:sp>
      <p:sp>
        <p:nvSpPr>
          <p:cNvPr id="5" name="Footer Placeholder 4"/>
          <p:cNvSpPr>
            <a:spLocks noGrp="1"/>
          </p:cNvSpPr>
          <p:nvPr>
            <p:ph type="ftr" sz="quarter" idx="11"/>
          </p:nvPr>
        </p:nvSpPr>
        <p:spPr/>
        <p:txBody>
          <a:bodyPr/>
          <a:lstStyle/>
          <a:p>
            <a:pPr algn="r"/>
            <a:r>
              <a:rPr lang="en-US"/>
              <a:t>Folien zum Lehrbuch: Busse von Colbe / Laßmann / Witte</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1AFF0A82-5395-CF4C-8FA0-90EF05B03021}" type="datetime1">
              <a:rPr lang="de-DE" smtClean="0"/>
              <a:t>19.09.2019</a:t>
            </a:fld>
            <a:endParaRPr lang="en-US"/>
          </a:p>
        </p:txBody>
      </p:sp>
      <p:sp>
        <p:nvSpPr>
          <p:cNvPr id="5" name="Footer Placeholder 4"/>
          <p:cNvSpPr>
            <a:spLocks noGrp="1"/>
          </p:cNvSpPr>
          <p:nvPr>
            <p:ph type="ftr" sz="quarter" idx="11"/>
          </p:nvPr>
        </p:nvSpPr>
        <p:spPr/>
        <p:txBody>
          <a:bodyPr/>
          <a:lstStyle/>
          <a:p>
            <a:pPr algn="r"/>
            <a:r>
              <a:rPr lang="en-US"/>
              <a:t>Folien zum Lehrbuch: Busse von Colbe / Laßmann / Witte</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de-DE"/>
              <a:t>Mastertitelformat bearbeiten</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DA4C3A8E-A763-B842-857A-71353F832585}" type="datetime1">
              <a:rPr lang="de-DE" smtClean="0"/>
              <a:t>19.09.2019</a:t>
            </a:fld>
            <a:endParaRPr lang="en-US"/>
          </a:p>
        </p:txBody>
      </p:sp>
      <p:sp>
        <p:nvSpPr>
          <p:cNvPr id="5" name="Footer Placeholder 4"/>
          <p:cNvSpPr>
            <a:spLocks noGrp="1"/>
          </p:cNvSpPr>
          <p:nvPr>
            <p:ph type="ftr" sz="quarter" idx="11"/>
          </p:nvPr>
        </p:nvSpPr>
        <p:spPr/>
        <p:txBody>
          <a:bodyPr/>
          <a:lstStyle/>
          <a:p>
            <a:pPr algn="r"/>
            <a:r>
              <a:rPr lang="en-US"/>
              <a:t>Folien zum Lehrbuch: Busse von Colbe / Laßmann / Witte</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e Placeholder 3"/>
          <p:cNvSpPr>
            <a:spLocks noGrp="1"/>
          </p:cNvSpPr>
          <p:nvPr>
            <p:ph type="dt" sz="half" idx="10"/>
          </p:nvPr>
        </p:nvSpPr>
        <p:spPr/>
        <p:txBody>
          <a:bodyPr/>
          <a:lstStyle/>
          <a:p>
            <a:fld id="{F74622F9-F919-AE49-8DE5-B1486E299F37}" type="datetime1">
              <a:rPr lang="de-DE" smtClean="0"/>
              <a:t>19.09.2019</a:t>
            </a:fld>
            <a:endParaRPr lang="en-US"/>
          </a:p>
        </p:txBody>
      </p:sp>
      <p:sp>
        <p:nvSpPr>
          <p:cNvPr id="5" name="Footer Placeholder 4"/>
          <p:cNvSpPr>
            <a:spLocks noGrp="1"/>
          </p:cNvSpPr>
          <p:nvPr>
            <p:ph type="ftr" sz="quarter" idx="11"/>
          </p:nvPr>
        </p:nvSpPr>
        <p:spPr/>
        <p:txBody>
          <a:bodyPr/>
          <a:lstStyle/>
          <a:p>
            <a:pPr algn="r"/>
            <a:r>
              <a:rPr lang="en-US"/>
              <a:t>Folien zum Lehrbuch: Busse von Colbe / Laßmann / Witte</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4800" b="0" cap="all"/>
            </a:lvl1pPr>
          </a:lstStyle>
          <a:p>
            <a:r>
              <a:rPr lang="de-DE"/>
              <a:t>Mastertitelformat bearbeiten</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30DB3CD-76FA-734E-9250-757FBCF9EB20}" type="datetime1">
              <a:rPr lang="de-DE" smtClean="0"/>
              <a:t>19.09.2019</a:t>
            </a:fld>
            <a:endParaRPr lang="en-US"/>
          </a:p>
        </p:txBody>
      </p:sp>
      <p:sp>
        <p:nvSpPr>
          <p:cNvPr id="5" name="Footer Placeholder 4"/>
          <p:cNvSpPr>
            <a:spLocks noGrp="1"/>
          </p:cNvSpPr>
          <p:nvPr>
            <p:ph type="ftr" sz="quarter" idx="11"/>
          </p:nvPr>
        </p:nvSpPr>
        <p:spPr/>
        <p:txBody>
          <a:bodyPr/>
          <a:lstStyle/>
          <a:p>
            <a:pPr algn="r"/>
            <a:r>
              <a:rPr lang="en-US"/>
              <a:t>Folien zum Lehrbuch: Busse von Colbe / Laßmann / Witte</a:t>
            </a: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Content Placeholder 2"/>
          <p:cNvSpPr>
            <a:spLocks noGrp="1"/>
          </p:cNvSpPr>
          <p:nvPr>
            <p:ph sz="half" idx="1"/>
          </p:nvPr>
        </p:nvSpPr>
        <p:spPr>
          <a:xfrm>
            <a:off x="457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D7C45A0E-6A40-524D-98FF-755699846860}" type="datetime1">
              <a:rPr lang="de-DE" smtClean="0"/>
              <a:t>19.09.2019</a:t>
            </a:fld>
            <a:endParaRPr lang="en-US"/>
          </a:p>
        </p:txBody>
      </p:sp>
      <p:sp>
        <p:nvSpPr>
          <p:cNvPr id="6" name="Footer Placeholder 5"/>
          <p:cNvSpPr>
            <a:spLocks noGrp="1"/>
          </p:cNvSpPr>
          <p:nvPr>
            <p:ph type="ftr" sz="quarter" idx="11"/>
          </p:nvPr>
        </p:nvSpPr>
        <p:spPr/>
        <p:txBody>
          <a:bodyPr/>
          <a:lstStyle/>
          <a:p>
            <a:pPr algn="r"/>
            <a:r>
              <a:rPr lang="en-US"/>
              <a:t>Folien zum Lehrbuch: Busse von Colbe / Laßmann / Witte</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a:t>Mastertitelformat bearbeiten</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45720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4754880" y="1828800"/>
            <a:ext cx="3931920"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7EB3B9A-D4B0-934A-9E19-4D9A267FC519}" type="datetime1">
              <a:rPr lang="de-DE" smtClean="0"/>
              <a:t>19.09.2019</a:t>
            </a:fld>
            <a:endParaRPr lang="en-US"/>
          </a:p>
        </p:txBody>
      </p:sp>
      <p:sp>
        <p:nvSpPr>
          <p:cNvPr id="8" name="Footer Placeholder 7"/>
          <p:cNvSpPr>
            <a:spLocks noGrp="1"/>
          </p:cNvSpPr>
          <p:nvPr>
            <p:ph type="ftr" sz="quarter" idx="11"/>
          </p:nvPr>
        </p:nvSpPr>
        <p:spPr/>
        <p:txBody>
          <a:bodyPr/>
          <a:lstStyle/>
          <a:p>
            <a:pPr algn="r"/>
            <a:r>
              <a:rPr lang="en-US"/>
              <a:t>Folien zum Lehrbuch: Busse von Colbe / Laßmann / Witte</a:t>
            </a: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‹Nr.›</a:t>
            </a:fld>
            <a:endParaRPr lang="en-US"/>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a:p>
        </p:txBody>
      </p:sp>
      <p:sp>
        <p:nvSpPr>
          <p:cNvPr id="3" name="Date Placeholder 2"/>
          <p:cNvSpPr>
            <a:spLocks noGrp="1"/>
          </p:cNvSpPr>
          <p:nvPr>
            <p:ph type="dt" sz="half" idx="10"/>
          </p:nvPr>
        </p:nvSpPr>
        <p:spPr/>
        <p:txBody>
          <a:bodyPr/>
          <a:lstStyle/>
          <a:p>
            <a:fld id="{45975A84-DC51-D640-AA83-FCB62599E798}" type="datetime1">
              <a:rPr lang="de-DE" smtClean="0"/>
              <a:t>19.09.2019</a:t>
            </a:fld>
            <a:endParaRPr lang="en-US"/>
          </a:p>
        </p:txBody>
      </p:sp>
      <p:sp>
        <p:nvSpPr>
          <p:cNvPr id="4" name="Footer Placeholder 3"/>
          <p:cNvSpPr>
            <a:spLocks noGrp="1"/>
          </p:cNvSpPr>
          <p:nvPr>
            <p:ph type="ftr" sz="quarter" idx="11"/>
          </p:nvPr>
        </p:nvSpPr>
        <p:spPr/>
        <p:txBody>
          <a:bodyPr/>
          <a:lstStyle/>
          <a:p>
            <a:pPr algn="r"/>
            <a:r>
              <a:rPr lang="en-US"/>
              <a:t>Folien zum Lehrbuch: Busse von Colbe / Laßmann / Witte</a:t>
            </a: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E542B-8B8D-C444-92C8-4B0B8DE14333}" type="datetime1">
              <a:rPr lang="de-DE" smtClean="0"/>
              <a:t>19.09.2019</a:t>
            </a:fld>
            <a:endParaRPr lang="en-US"/>
          </a:p>
        </p:txBody>
      </p:sp>
      <p:sp>
        <p:nvSpPr>
          <p:cNvPr id="3" name="Footer Placeholder 2"/>
          <p:cNvSpPr>
            <a:spLocks noGrp="1"/>
          </p:cNvSpPr>
          <p:nvPr>
            <p:ph type="ftr" sz="quarter" idx="11"/>
          </p:nvPr>
        </p:nvSpPr>
        <p:spPr/>
        <p:txBody>
          <a:bodyPr/>
          <a:lstStyle/>
          <a:p>
            <a:pPr algn="r"/>
            <a:r>
              <a:rPr lang="en-US"/>
              <a:t>Folien zum Lehrbuch: Busse von Colbe / Laßmann / Witte</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2400" b="0"/>
            </a:lvl1pPr>
          </a:lstStyle>
          <a:p>
            <a:r>
              <a:rPr lang="de-DE"/>
              <a:t>Mastertitelformat bearbeiten</a:t>
            </a:r>
            <a:endParaRPr lang="en-US" dirty="0"/>
          </a:p>
        </p:txBody>
      </p:sp>
      <p:sp>
        <p:nvSpPr>
          <p:cNvPr id="3" name="Content Placeholder 2"/>
          <p:cNvSpPr>
            <a:spLocks noGrp="1"/>
          </p:cNvSpPr>
          <p:nvPr>
            <p:ph idx="1"/>
          </p:nvPr>
        </p:nvSpPr>
        <p:spPr>
          <a:xfrm>
            <a:off x="2971800" y="594060"/>
            <a:ext cx="5715000" cy="418338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2370AE8-15EB-3D4A-A32E-5E6D884157FD}" type="datetime1">
              <a:rPr lang="de-DE" smtClean="0"/>
              <a:t>19.09.2019</a:t>
            </a:fld>
            <a:endParaRPr lang="en-US"/>
          </a:p>
        </p:txBody>
      </p:sp>
      <p:sp>
        <p:nvSpPr>
          <p:cNvPr id="6" name="Footer Placeholder 5"/>
          <p:cNvSpPr>
            <a:spLocks noGrp="1"/>
          </p:cNvSpPr>
          <p:nvPr>
            <p:ph type="ftr" sz="quarter" idx="11"/>
          </p:nvPr>
        </p:nvSpPr>
        <p:spPr/>
        <p:txBody>
          <a:bodyPr/>
          <a:lstStyle/>
          <a:p>
            <a:pPr algn="r"/>
            <a:r>
              <a:rPr lang="en-US"/>
              <a:t>Folien zum Lehrbuch: Busse von Colbe / Laßmann / Witte</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‹Nr.›</a:t>
            </a:fld>
            <a:endParaRPr lang="en-US"/>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2400" b="0"/>
            </a:lvl1pPr>
          </a:lstStyle>
          <a:p>
            <a:r>
              <a:rPr lang="de-DE"/>
              <a:t>Mastertitelformat bearbeiten</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auf Platzhalter ziehen oder durch Klicken auf Symbol hinzufügen</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e Placeholder 4"/>
          <p:cNvSpPr>
            <a:spLocks noGrp="1"/>
          </p:cNvSpPr>
          <p:nvPr>
            <p:ph type="dt" sz="half" idx="10"/>
          </p:nvPr>
        </p:nvSpPr>
        <p:spPr/>
        <p:txBody>
          <a:bodyPr/>
          <a:lstStyle/>
          <a:p>
            <a:fld id="{C71B4BAF-E471-CB40-8C34-07417076ACBD}" type="datetime1">
              <a:rPr lang="de-DE" smtClean="0"/>
              <a:t>19.09.2019</a:t>
            </a:fld>
            <a:endParaRPr lang="en-US"/>
          </a:p>
        </p:txBody>
      </p:sp>
      <p:sp>
        <p:nvSpPr>
          <p:cNvPr id="6" name="Footer Placeholder 5"/>
          <p:cNvSpPr>
            <a:spLocks noGrp="1"/>
          </p:cNvSpPr>
          <p:nvPr>
            <p:ph type="ftr" sz="quarter" idx="11"/>
          </p:nvPr>
        </p:nvSpPr>
        <p:spPr/>
        <p:txBody>
          <a:bodyPr/>
          <a:lstStyle/>
          <a:p>
            <a:pPr algn="r"/>
            <a:r>
              <a:rPr lang="en-US"/>
              <a:t>Folien zum Lehrbuch: Busse von Colbe / Laßmann / Witte</a:t>
            </a: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165590"/>
            <a:ext cx="9144000" cy="1714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400050"/>
            <a:ext cx="8229600" cy="742950"/>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457200" y="1200150"/>
            <a:ext cx="8229600" cy="3657600"/>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Rectangle 6"/>
          <p:cNvSpPr/>
          <p:nvPr/>
        </p:nvSpPr>
        <p:spPr>
          <a:xfrm>
            <a:off x="0" y="0"/>
            <a:ext cx="914400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3716"/>
            <a:ext cx="2895600" cy="246888"/>
          </a:xfrm>
          <a:prstGeom prst="rect">
            <a:avLst/>
          </a:prstGeom>
        </p:spPr>
        <p:txBody>
          <a:bodyPr vert="horz" lIns="91440" tIns="45720" rIns="91440" bIns="45720" rtlCol="0" anchor="ctr"/>
          <a:lstStyle>
            <a:lvl1pPr algn="l">
              <a:defRPr sz="1200">
                <a:solidFill>
                  <a:srgbClr val="FFFFFF"/>
                </a:solidFill>
              </a:defRPr>
            </a:lvl1pPr>
          </a:lstStyle>
          <a:p>
            <a:fld id="{ADABB694-BBCA-4148-A305-5544807F15D7}" type="datetime1">
              <a:rPr lang="de-DE" smtClean="0"/>
              <a:t>19.09.2019</a:t>
            </a:fld>
            <a:endParaRPr lang="en-US" dirty="0"/>
          </a:p>
        </p:txBody>
      </p:sp>
      <p:sp>
        <p:nvSpPr>
          <p:cNvPr id="5" name="Footer Placeholder 4"/>
          <p:cNvSpPr>
            <a:spLocks noGrp="1"/>
          </p:cNvSpPr>
          <p:nvPr>
            <p:ph type="ftr" sz="quarter" idx="3"/>
          </p:nvPr>
        </p:nvSpPr>
        <p:spPr>
          <a:xfrm>
            <a:off x="3429000" y="13716"/>
            <a:ext cx="4114800" cy="246888"/>
          </a:xfrm>
          <a:prstGeom prst="rect">
            <a:avLst/>
          </a:prstGeom>
        </p:spPr>
        <p:txBody>
          <a:bodyPr vert="horz" lIns="91440" tIns="45720" rIns="91440" bIns="45720" rtlCol="0" anchor="ctr"/>
          <a:lstStyle>
            <a:lvl1pPr algn="ctr">
              <a:defRPr sz="1200">
                <a:solidFill>
                  <a:srgbClr val="FFFFFF"/>
                </a:solidFill>
              </a:defRPr>
            </a:lvl1pPr>
          </a:lstStyle>
          <a:p>
            <a:pPr algn="r"/>
            <a:r>
              <a:rPr lang="en-US"/>
              <a:t>Folien zum Lehrbuch: Busse von Colbe / Laßmann / Witte</a:t>
            </a:r>
            <a:endParaRPr lang="en-US" dirty="0"/>
          </a:p>
        </p:txBody>
      </p:sp>
      <p:sp>
        <p:nvSpPr>
          <p:cNvPr id="6" name="Slide Number Placeholder 5"/>
          <p:cNvSpPr>
            <a:spLocks noGrp="1"/>
          </p:cNvSpPr>
          <p:nvPr>
            <p:ph type="sldNum" sz="quarter" idx="4"/>
          </p:nvPr>
        </p:nvSpPr>
        <p:spPr>
          <a:xfrm>
            <a:off x="7620000" y="13716"/>
            <a:ext cx="1066800" cy="246888"/>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‹Nr.›</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package" Target="../embeddings/Microsoft_Word_Document.docx"/><Relationship Id="rId3" Type="http://schemas.openxmlformats.org/officeDocument/2006/relationships/notesSlide" Target="../notesSlides/notesSlide25.xml"/><Relationship Id="rId7"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3.png"/><Relationship Id="rId9"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image" Target="../media/image3.png"/><Relationship Id="rId7" Type="http://schemas.openxmlformats.org/officeDocument/2006/relationships/image" Target="../media/image39.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1.emf"/><Relationship Id="rId4" Type="http://schemas.openxmlformats.org/officeDocument/2006/relationships/image" Target="../media/image50.emf"/></Relationships>
</file>

<file path=ppt/slides/_rels/slide38.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3.png"/><Relationship Id="rId7" Type="http://schemas.openxmlformats.org/officeDocument/2006/relationships/image" Target="../media/image55.em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 Id="rId9" Type="http://schemas.openxmlformats.org/officeDocument/2006/relationships/image" Target="../media/image57.emf"/></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2.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1.emf"/><Relationship Id="rId5" Type="http://schemas.openxmlformats.org/officeDocument/2006/relationships/image" Target="../media/image60.emf"/><Relationship Id="rId4" Type="http://schemas.openxmlformats.org/officeDocument/2006/relationships/image" Target="../media/image59.emf"/></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64.emf"/><Relationship Id="rId4" Type="http://schemas.openxmlformats.org/officeDocument/2006/relationships/image" Target="../media/image63.emf"/></Relationships>
</file>

<file path=ppt/slides/_rels/slide4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6.emf"/></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0.em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76.emf"/><Relationship Id="rId3" Type="http://schemas.openxmlformats.org/officeDocument/2006/relationships/image" Target="../media/image3.png"/><Relationship Id="rId7" Type="http://schemas.openxmlformats.org/officeDocument/2006/relationships/image" Target="../media/image75.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image" Target="../media/image83.emf"/></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74.emf"/></Relationships>
</file>

<file path=ppt/slides/_rels/slide53.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3.png"/><Relationship Id="rId7" Type="http://schemas.openxmlformats.org/officeDocument/2006/relationships/image" Target="../media/image90.emf"/><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89.emf"/><Relationship Id="rId5" Type="http://schemas.openxmlformats.org/officeDocument/2006/relationships/image" Target="../media/image88.emf"/><Relationship Id="rId4" Type="http://schemas.openxmlformats.org/officeDocument/2006/relationships/image" Target="../media/image87.em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2.emf"/></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94.emf"/><Relationship Id="rId4" Type="http://schemas.openxmlformats.org/officeDocument/2006/relationships/image" Target="../media/image93.emf"/></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emf"/></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8.emf"/></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00.emf"/><Relationship Id="rId4" Type="http://schemas.openxmlformats.org/officeDocument/2006/relationships/image" Target="../media/image99.emf"/></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01.emf"/></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3.emf"/><Relationship Id="rId4" Type="http://schemas.openxmlformats.org/officeDocument/2006/relationships/image" Target="../media/image102.emf"/></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04.emf"/></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sz="3600" cap="none" dirty="0">
                <a:latin typeface="Arial"/>
                <a:cs typeface="Arial"/>
              </a:rPr>
              <a:t>Investitionstheorie</a:t>
            </a:r>
            <a:br>
              <a:rPr lang="de-DE" sz="3600" cap="none" dirty="0">
                <a:latin typeface="Arial"/>
                <a:cs typeface="Arial"/>
              </a:rPr>
            </a:br>
            <a:r>
              <a:rPr lang="de-DE" sz="3200" cap="none" dirty="0">
                <a:latin typeface="Arial"/>
                <a:cs typeface="Arial"/>
              </a:rPr>
              <a:t>und </a:t>
            </a:r>
            <a:br>
              <a:rPr lang="de-DE" sz="3600" cap="none" dirty="0">
                <a:latin typeface="Arial"/>
                <a:cs typeface="Arial"/>
              </a:rPr>
            </a:br>
            <a:r>
              <a:rPr lang="de-DE" sz="3600" cap="none" dirty="0">
                <a:latin typeface="Arial"/>
                <a:cs typeface="Arial"/>
              </a:rPr>
              <a:t>Investitionsrechnung</a:t>
            </a:r>
          </a:p>
        </p:txBody>
      </p:sp>
      <p:sp>
        <p:nvSpPr>
          <p:cNvPr id="3" name="Untertitel 2"/>
          <p:cNvSpPr>
            <a:spLocks noGrp="1"/>
          </p:cNvSpPr>
          <p:nvPr>
            <p:ph type="subTitle" idx="1"/>
          </p:nvPr>
        </p:nvSpPr>
        <p:spPr>
          <a:xfrm>
            <a:off x="685799" y="2628900"/>
            <a:ext cx="6968046" cy="575060"/>
          </a:xfrm>
        </p:spPr>
        <p:txBody>
          <a:bodyPr>
            <a:normAutofit/>
          </a:bodyPr>
          <a:lstStyle/>
          <a:p>
            <a:r>
              <a:rPr lang="de-DE" sz="1600" dirty="0"/>
              <a:t>Folien zum Lehrbuch: Walther Busse von </a:t>
            </a:r>
            <a:r>
              <a:rPr lang="de-DE" sz="1600" dirty="0" err="1"/>
              <a:t>Colbe</a:t>
            </a:r>
            <a:r>
              <a:rPr lang="de-DE" sz="1600"/>
              <a:t> / Frank Witte</a:t>
            </a:r>
            <a:endParaRPr lang="de-DE" sz="1600" dirty="0"/>
          </a:p>
        </p:txBody>
      </p:sp>
      <p:sp>
        <p:nvSpPr>
          <p:cNvPr id="6" name="Untertitel 2"/>
          <p:cNvSpPr txBox="1">
            <a:spLocks/>
          </p:cNvSpPr>
          <p:nvPr/>
        </p:nvSpPr>
        <p:spPr>
          <a:xfrm>
            <a:off x="685800" y="3573780"/>
            <a:ext cx="6968046" cy="575060"/>
          </a:xfrm>
          <a:prstGeom prst="rect">
            <a:avLst/>
          </a:prstGeom>
        </p:spPr>
        <p:txBody>
          <a:bodyPr vert="horz" lIns="91440" tIns="45720" rIns="91440" bIns="45720" rtlCol="0">
            <a:normAutofit/>
          </a:bodyPr>
          <a:lstStyle>
            <a:lvl1pPr marL="0" indent="0" algn="l" defTabSz="914400" rtl="0" eaLnBrk="1" latinLnBrk="0" hangingPunct="1">
              <a:spcBef>
                <a:spcPct val="20000"/>
              </a:spcBef>
              <a:buClr>
                <a:schemeClr val="accent1"/>
              </a:buClr>
              <a:buSzPct val="85000"/>
              <a:buFont typeface="Arial" pitchFamily="34" charset="0"/>
              <a:buNone/>
              <a:defRPr sz="2400" kern="1200">
                <a:solidFill>
                  <a:schemeClr val="tx1">
                    <a:lumMod val="75000"/>
                    <a:lumOff val="25000"/>
                  </a:schemeClr>
                </a:solidFill>
                <a:latin typeface="+mn-lt"/>
                <a:ea typeface="+mn-ea"/>
                <a:cs typeface="+mn-cs"/>
              </a:defRPr>
            </a:lvl1pPr>
            <a:lvl2pPr marL="457200" indent="0" algn="ctr" defTabSz="914400" rtl="0" eaLnBrk="1" latinLnBrk="0" hangingPunct="1">
              <a:spcBef>
                <a:spcPct val="20000"/>
              </a:spcBef>
              <a:buClr>
                <a:schemeClr val="accent1"/>
              </a:buClr>
              <a:buSzPct val="85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Clr>
                <a:schemeClr val="accent1"/>
              </a:buClr>
              <a:buSzPct val="9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Clr>
                <a:schemeClr val="accent1"/>
              </a:buClr>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Clr>
                <a:schemeClr val="accent1"/>
              </a:buClr>
              <a:buSzPct val="100000"/>
              <a:buFont typeface="Arial" pitchFamily="34" charset="0"/>
              <a:buNone/>
              <a:defRPr sz="1400"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Font typeface="Arial" pitchFamily="34" charset="0"/>
              <a:buNone/>
              <a:defRPr sz="1300" kern="1200">
                <a:solidFill>
                  <a:schemeClr val="tx1">
                    <a:tint val="75000"/>
                  </a:schemeClr>
                </a:solidFill>
                <a:latin typeface="+mn-lt"/>
                <a:ea typeface="+mn-ea"/>
                <a:cs typeface="+mn-cs"/>
              </a:defRPr>
            </a:lvl9pPr>
          </a:lstStyle>
          <a:p>
            <a:r>
              <a:rPr lang="de-DE" dirty="0"/>
              <a:t>Kapitel 2: Der Kapitalwert einer Investition</a:t>
            </a:r>
          </a:p>
        </p:txBody>
      </p:sp>
      <p:pic>
        <p:nvPicPr>
          <p:cNvPr id="7" name="Bild 6"/>
          <p:cNvPicPr>
            <a:picLocks noChangeAspect="1"/>
          </p:cNvPicPr>
          <p:nvPr/>
        </p:nvPicPr>
        <p:blipFill>
          <a:blip r:embed="rId3"/>
          <a:stretch>
            <a:fillRect/>
          </a:stretch>
        </p:blipFill>
        <p:spPr>
          <a:xfrm>
            <a:off x="6841254" y="4577682"/>
            <a:ext cx="2222659" cy="508603"/>
          </a:xfrm>
          <a:prstGeom prst="rect">
            <a:avLst/>
          </a:prstGeom>
        </p:spPr>
      </p:pic>
      <p:graphicFrame>
        <p:nvGraphicFramePr>
          <p:cNvPr id="9" name="Objekt 8">
            <a:extLst>
              <a:ext uri="{FF2B5EF4-FFF2-40B4-BE49-F238E27FC236}">
                <a16:creationId xmlns:a16="http://schemas.microsoft.com/office/drawing/2014/main" id="{EDF652FE-7B88-4DF2-98CD-F166CF9A3C02}"/>
              </a:ext>
            </a:extLst>
          </p:cNvPr>
          <p:cNvGraphicFramePr>
            <a:graphicFrameLocks noChangeAspect="1"/>
          </p:cNvGraphicFramePr>
          <p:nvPr>
            <p:extLst>
              <p:ext uri="{D42A27DB-BD31-4B8C-83A1-F6EECF244321}">
                <p14:modId xmlns:p14="http://schemas.microsoft.com/office/powerpoint/2010/main" val="3881496520"/>
              </p:ext>
            </p:extLst>
          </p:nvPr>
        </p:nvGraphicFramePr>
        <p:xfrm>
          <a:off x="6977063" y="288925"/>
          <a:ext cx="1557337" cy="2225675"/>
        </p:xfrm>
        <a:graphic>
          <a:graphicData uri="http://schemas.openxmlformats.org/presentationml/2006/ole">
            <mc:AlternateContent xmlns:mc="http://schemas.openxmlformats.org/markup-compatibility/2006">
              <mc:Choice xmlns:v="urn:schemas-microsoft-com:vml" Requires="v">
                <p:oleObj spid="_x0000_s3076" name="Image" r:id="rId4" imgW="2520360" imgH="3602520" progId="Photoshop.Image.13">
                  <p:embed/>
                </p:oleObj>
              </mc:Choice>
              <mc:Fallback>
                <p:oleObj name="Image" r:id="rId4" imgW="2520360" imgH="3602520" progId="Photoshop.Image.13">
                  <p:embed/>
                  <p:pic>
                    <p:nvPicPr>
                      <p:cNvPr id="4" name="Objekt 3">
                        <a:extLst>
                          <a:ext uri="{FF2B5EF4-FFF2-40B4-BE49-F238E27FC236}">
                            <a16:creationId xmlns:a16="http://schemas.microsoft.com/office/drawing/2014/main" id="{A2B4AFB1-7574-4CEC-A784-AE313DE420C1}"/>
                          </a:ext>
                        </a:extLst>
                      </p:cNvPr>
                      <p:cNvPicPr/>
                      <p:nvPr/>
                    </p:nvPicPr>
                    <p:blipFill>
                      <a:blip r:embed="rId5"/>
                      <a:stretch>
                        <a:fillRect/>
                      </a:stretch>
                    </p:blipFill>
                    <p:spPr>
                      <a:xfrm>
                        <a:off x="6977063" y="288925"/>
                        <a:ext cx="1557337" cy="2225675"/>
                      </a:xfrm>
                      <a:prstGeom prst="rect">
                        <a:avLst/>
                      </a:prstGeom>
                    </p:spPr>
                  </p:pic>
                </p:oleObj>
              </mc:Fallback>
            </mc:AlternateContent>
          </a:graphicData>
        </a:graphic>
      </p:graphicFrame>
    </p:spTree>
    <p:extLst>
      <p:ext uri="{BB962C8B-B14F-4D97-AF65-F5344CB8AC3E}">
        <p14:creationId xmlns:p14="http://schemas.microsoft.com/office/powerpoint/2010/main" val="3625349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10</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237080"/>
            <a:ext cx="3023283" cy="276999"/>
          </a:xfrm>
          <a:prstGeom prst="rect">
            <a:avLst/>
          </a:prstGeom>
          <a:noFill/>
        </p:spPr>
        <p:txBody>
          <a:bodyPr wrap="none" rtlCol="0">
            <a:spAutoFit/>
          </a:bodyPr>
          <a:lstStyle/>
          <a:p>
            <a:r>
              <a:rPr lang="de-DE" sz="1200" dirty="0"/>
              <a:t>Alternative 5: </a:t>
            </a:r>
            <a:r>
              <a:rPr lang="de-DE" sz="1200" i="1" dirty="0"/>
              <a:t>I</a:t>
            </a:r>
            <a:r>
              <a:rPr lang="de-DE" sz="1200" i="1" baseline="-25000" dirty="0"/>
              <a:t>2</a:t>
            </a:r>
            <a:r>
              <a:rPr lang="de-DE" sz="1200" dirty="0"/>
              <a:t> mit </a:t>
            </a:r>
            <a:r>
              <a:rPr lang="de-DE" sz="1200" i="1" dirty="0"/>
              <a:t>I</a:t>
            </a:r>
            <a:r>
              <a:rPr lang="de-DE" sz="1200" i="1" baseline="-25000" dirty="0"/>
              <a:t>3</a:t>
            </a:r>
            <a:r>
              <a:rPr lang="de-DE" sz="1200" dirty="0"/>
              <a:t> und</a:t>
            </a:r>
            <a:r>
              <a:rPr lang="de-DE" sz="1200" i="1" dirty="0"/>
              <a:t> </a:t>
            </a:r>
            <a:r>
              <a:rPr lang="de-DE" sz="1200" dirty="0"/>
              <a:t>Festgeldanlage</a:t>
            </a:r>
          </a:p>
        </p:txBody>
      </p:sp>
      <p:pic>
        <p:nvPicPr>
          <p:cNvPr id="10" name="Grafik 236"/>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14078"/>
            <a:ext cx="4975403" cy="2637177"/>
          </a:xfrm>
          <a:prstGeom prst="rect">
            <a:avLst/>
          </a:prstGeom>
          <a:noFill/>
          <a:ln>
            <a:noFill/>
          </a:ln>
        </p:spPr>
      </p:pic>
      <p:sp>
        <p:nvSpPr>
          <p:cNvPr id="11" name="Footer Placeholder 4">
            <a:extLst>
              <a:ext uri="{FF2B5EF4-FFF2-40B4-BE49-F238E27FC236}">
                <a16:creationId xmlns:a16="http://schemas.microsoft.com/office/drawing/2014/main" id="{39153229-DE42-490F-A6CD-EC152566336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106841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11</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237080"/>
            <a:ext cx="3023283" cy="276999"/>
          </a:xfrm>
          <a:prstGeom prst="rect">
            <a:avLst/>
          </a:prstGeom>
          <a:noFill/>
        </p:spPr>
        <p:txBody>
          <a:bodyPr wrap="none" rtlCol="0">
            <a:spAutoFit/>
          </a:bodyPr>
          <a:lstStyle/>
          <a:p>
            <a:r>
              <a:rPr lang="de-DE" sz="1200" dirty="0"/>
              <a:t>Alternative 6: </a:t>
            </a:r>
            <a:r>
              <a:rPr lang="de-DE" sz="1200" i="1" dirty="0"/>
              <a:t>I</a:t>
            </a:r>
            <a:r>
              <a:rPr lang="de-DE" sz="1200" i="1" baseline="-25000" dirty="0"/>
              <a:t>2</a:t>
            </a:r>
            <a:r>
              <a:rPr lang="de-DE" sz="1200" dirty="0"/>
              <a:t> mit </a:t>
            </a:r>
            <a:r>
              <a:rPr lang="de-DE" sz="1200" i="1" dirty="0"/>
              <a:t>I</a:t>
            </a:r>
            <a:r>
              <a:rPr lang="de-DE" sz="1200" i="1" baseline="-25000" dirty="0"/>
              <a:t>4</a:t>
            </a:r>
            <a:r>
              <a:rPr lang="de-DE" sz="1200" dirty="0"/>
              <a:t> und</a:t>
            </a:r>
            <a:r>
              <a:rPr lang="de-DE" sz="1200" i="1" dirty="0"/>
              <a:t> </a:t>
            </a:r>
            <a:r>
              <a:rPr lang="de-DE" sz="1200" dirty="0"/>
              <a:t>Festgeldanlage</a:t>
            </a:r>
          </a:p>
        </p:txBody>
      </p:sp>
      <p:pic>
        <p:nvPicPr>
          <p:cNvPr id="11" name="Grafik 237"/>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14078"/>
            <a:ext cx="4881332" cy="2590137"/>
          </a:xfrm>
          <a:prstGeom prst="rect">
            <a:avLst/>
          </a:prstGeom>
          <a:noFill/>
          <a:ln>
            <a:noFill/>
          </a:ln>
        </p:spPr>
      </p:pic>
      <p:sp>
        <p:nvSpPr>
          <p:cNvPr id="10" name="Footer Placeholder 4">
            <a:extLst>
              <a:ext uri="{FF2B5EF4-FFF2-40B4-BE49-F238E27FC236}">
                <a16:creationId xmlns:a16="http://schemas.microsoft.com/office/drawing/2014/main" id="{ED5187B5-B84E-43A7-A206-90F8AA7CC05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795993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237080"/>
            <a:ext cx="3208606" cy="276999"/>
          </a:xfrm>
          <a:prstGeom prst="rect">
            <a:avLst/>
          </a:prstGeom>
          <a:noFill/>
        </p:spPr>
        <p:txBody>
          <a:bodyPr wrap="none" rtlCol="0">
            <a:spAutoFit/>
          </a:bodyPr>
          <a:lstStyle/>
          <a:p>
            <a:r>
              <a:rPr lang="de-DE" sz="1200" dirty="0"/>
              <a:t>Alternative 7: </a:t>
            </a:r>
            <a:r>
              <a:rPr lang="de-DE" sz="1200" i="1" dirty="0"/>
              <a:t>I</a:t>
            </a:r>
            <a:r>
              <a:rPr lang="de-DE" sz="1200" i="1" baseline="-25000" dirty="0"/>
              <a:t>2</a:t>
            </a:r>
            <a:r>
              <a:rPr lang="de-DE" sz="1200" dirty="0"/>
              <a:t>, </a:t>
            </a:r>
            <a:r>
              <a:rPr lang="de-DE" sz="1200" i="1" dirty="0"/>
              <a:t>I</a:t>
            </a:r>
            <a:r>
              <a:rPr lang="de-DE" sz="1200" i="1" baseline="-25000" dirty="0"/>
              <a:t>3</a:t>
            </a:r>
            <a:r>
              <a:rPr lang="de-DE" sz="1200" dirty="0"/>
              <a:t> mit </a:t>
            </a:r>
            <a:r>
              <a:rPr lang="de-DE" sz="1200" i="1" dirty="0"/>
              <a:t>I</a:t>
            </a:r>
            <a:r>
              <a:rPr lang="de-DE" sz="1200" i="1" baseline="-25000" dirty="0"/>
              <a:t>4</a:t>
            </a:r>
            <a:r>
              <a:rPr lang="de-DE" sz="1200" dirty="0"/>
              <a:t> und</a:t>
            </a:r>
            <a:r>
              <a:rPr lang="de-DE" sz="1200" i="1" dirty="0"/>
              <a:t> </a:t>
            </a:r>
            <a:r>
              <a:rPr lang="de-DE" sz="1200" dirty="0"/>
              <a:t>Festgeldanlage</a:t>
            </a:r>
          </a:p>
        </p:txBody>
      </p:sp>
      <p:pic>
        <p:nvPicPr>
          <p:cNvPr id="10" name="Grafik 238"/>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14078"/>
            <a:ext cx="5151786" cy="2919415"/>
          </a:xfrm>
          <a:prstGeom prst="rect">
            <a:avLst/>
          </a:prstGeom>
          <a:noFill/>
          <a:ln>
            <a:noFill/>
          </a:ln>
        </p:spPr>
      </p:pic>
      <p:sp>
        <p:nvSpPr>
          <p:cNvPr id="11" name="Footer Placeholder 4">
            <a:extLst>
              <a:ext uri="{FF2B5EF4-FFF2-40B4-BE49-F238E27FC236}">
                <a16:creationId xmlns:a16="http://schemas.microsoft.com/office/drawing/2014/main" id="{FD0CD891-CEF5-4724-99C6-E60FB6534E4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64773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graphicFrame>
        <p:nvGraphicFramePr>
          <p:cNvPr id="5" name="Tabelle 4"/>
          <p:cNvGraphicFramePr>
            <a:graphicFrameLocks noGrp="1"/>
          </p:cNvGraphicFramePr>
          <p:nvPr>
            <p:extLst>
              <p:ext uri="{D42A27DB-BD31-4B8C-83A1-F6EECF244321}">
                <p14:modId xmlns:p14="http://schemas.microsoft.com/office/powerpoint/2010/main" val="1354047459"/>
              </p:ext>
            </p:extLst>
          </p:nvPr>
        </p:nvGraphicFramePr>
        <p:xfrm>
          <a:off x="583289" y="1362945"/>
          <a:ext cx="4378959" cy="2966720"/>
        </p:xfrm>
        <a:graphic>
          <a:graphicData uri="http://schemas.openxmlformats.org/drawingml/2006/table">
            <a:tbl>
              <a:tblPr firstRow="1" bandRow="1">
                <a:tableStyleId>{5940675A-B579-460E-94D1-54222C63F5DA}</a:tableStyleId>
              </a:tblPr>
              <a:tblGrid>
                <a:gridCol w="1509792">
                  <a:extLst>
                    <a:ext uri="{9D8B030D-6E8A-4147-A177-3AD203B41FA5}">
                      <a16:colId xmlns:a16="http://schemas.microsoft.com/office/drawing/2014/main" val="20000"/>
                    </a:ext>
                  </a:extLst>
                </a:gridCol>
                <a:gridCol w="2869167">
                  <a:extLst>
                    <a:ext uri="{9D8B030D-6E8A-4147-A177-3AD203B41FA5}">
                      <a16:colId xmlns:a16="http://schemas.microsoft.com/office/drawing/2014/main" val="20001"/>
                    </a:ext>
                  </a:extLst>
                </a:gridCol>
              </a:tblGrid>
              <a:tr h="370840">
                <a:tc>
                  <a:txBody>
                    <a:bodyPr/>
                    <a:lstStyle/>
                    <a:p>
                      <a:r>
                        <a:rPr lang="de-DE" b="1" dirty="0"/>
                        <a:t>Alternative</a:t>
                      </a:r>
                    </a:p>
                  </a:txBody>
                  <a:tcPr/>
                </a:tc>
                <a:tc>
                  <a:txBody>
                    <a:bodyPr/>
                    <a:lstStyle/>
                    <a:p>
                      <a:r>
                        <a:rPr lang="de-DE" b="1" dirty="0"/>
                        <a:t>Erzieltes</a:t>
                      </a:r>
                      <a:r>
                        <a:rPr lang="de-DE" b="1" baseline="0" dirty="0"/>
                        <a:t> Endvermögen</a:t>
                      </a:r>
                      <a:endParaRPr lang="de-DE" b="1" dirty="0"/>
                    </a:p>
                  </a:txBody>
                  <a:tcPr/>
                </a:tc>
                <a:extLst>
                  <a:ext uri="{0D108BD9-81ED-4DB2-BD59-A6C34878D82A}">
                    <a16:rowId xmlns:a16="http://schemas.microsoft.com/office/drawing/2014/main" val="10000"/>
                  </a:ext>
                </a:extLst>
              </a:tr>
              <a:tr h="370840">
                <a:tc>
                  <a:txBody>
                    <a:bodyPr/>
                    <a:lstStyle/>
                    <a:p>
                      <a:pPr algn="ctr"/>
                      <a:r>
                        <a:rPr lang="de-DE" dirty="0"/>
                        <a:t>1</a:t>
                      </a:r>
                    </a:p>
                  </a:txBody>
                  <a:tcPr/>
                </a:tc>
                <a:tc>
                  <a:txBody>
                    <a:bodyPr/>
                    <a:lstStyle/>
                    <a:p>
                      <a:pPr algn="ctr"/>
                      <a:r>
                        <a:rPr lang="de-DE" dirty="0"/>
                        <a:t>+ 1.655,00</a:t>
                      </a:r>
                    </a:p>
                  </a:txBody>
                  <a:tcPr/>
                </a:tc>
                <a:extLst>
                  <a:ext uri="{0D108BD9-81ED-4DB2-BD59-A6C34878D82A}">
                    <a16:rowId xmlns:a16="http://schemas.microsoft.com/office/drawing/2014/main" val="10001"/>
                  </a:ext>
                </a:extLst>
              </a:tr>
              <a:tr h="370840">
                <a:tc>
                  <a:txBody>
                    <a:bodyPr/>
                    <a:lstStyle/>
                    <a:p>
                      <a:pPr algn="ctr"/>
                      <a:r>
                        <a:rPr lang="de-DE" dirty="0"/>
                        <a:t>2</a:t>
                      </a:r>
                    </a:p>
                  </a:txBody>
                  <a:tcPr/>
                </a:tc>
                <a:tc>
                  <a:txBody>
                    <a:bodyPr/>
                    <a:lstStyle/>
                    <a:p>
                      <a:pPr algn="ctr"/>
                      <a:r>
                        <a:rPr lang="de-DE" dirty="0"/>
                        <a:t>+ 1.730,00</a:t>
                      </a:r>
                    </a:p>
                  </a:txBody>
                  <a:tcPr/>
                </a:tc>
                <a:extLst>
                  <a:ext uri="{0D108BD9-81ED-4DB2-BD59-A6C34878D82A}">
                    <a16:rowId xmlns:a16="http://schemas.microsoft.com/office/drawing/2014/main" val="10002"/>
                  </a:ext>
                </a:extLst>
              </a:tr>
              <a:tr h="370840">
                <a:tc>
                  <a:txBody>
                    <a:bodyPr/>
                    <a:lstStyle/>
                    <a:p>
                      <a:pPr algn="ctr"/>
                      <a:r>
                        <a:rPr lang="de-DE" dirty="0"/>
                        <a:t>3</a:t>
                      </a:r>
                    </a:p>
                  </a:txBody>
                  <a:tcPr/>
                </a:tc>
                <a:tc>
                  <a:txBody>
                    <a:bodyPr/>
                    <a:lstStyle/>
                    <a:p>
                      <a:pPr algn="ctr"/>
                      <a:r>
                        <a:rPr lang="de-DE" dirty="0"/>
                        <a:t>+ 1.680,00</a:t>
                      </a:r>
                    </a:p>
                  </a:txBody>
                  <a:tcPr/>
                </a:tc>
                <a:extLst>
                  <a:ext uri="{0D108BD9-81ED-4DB2-BD59-A6C34878D82A}">
                    <a16:rowId xmlns:a16="http://schemas.microsoft.com/office/drawing/2014/main" val="10003"/>
                  </a:ext>
                </a:extLst>
              </a:tr>
              <a:tr h="370840">
                <a:tc>
                  <a:txBody>
                    <a:bodyPr/>
                    <a:lstStyle/>
                    <a:p>
                      <a:pPr algn="ctr"/>
                      <a:r>
                        <a:rPr lang="de-DE" dirty="0"/>
                        <a:t>4</a:t>
                      </a:r>
                    </a:p>
                  </a:txBody>
                  <a:tcPr/>
                </a:tc>
                <a:tc>
                  <a:txBody>
                    <a:bodyPr/>
                    <a:lstStyle/>
                    <a:p>
                      <a:pPr algn="ctr"/>
                      <a:r>
                        <a:rPr lang="de-DE" dirty="0"/>
                        <a:t>+ 1.602,15</a:t>
                      </a:r>
                    </a:p>
                  </a:txBody>
                  <a:tcPr/>
                </a:tc>
                <a:extLst>
                  <a:ext uri="{0D108BD9-81ED-4DB2-BD59-A6C34878D82A}">
                    <a16:rowId xmlns:a16="http://schemas.microsoft.com/office/drawing/2014/main" val="10004"/>
                  </a:ext>
                </a:extLst>
              </a:tr>
              <a:tr h="370840">
                <a:tc>
                  <a:txBody>
                    <a:bodyPr/>
                    <a:lstStyle/>
                    <a:p>
                      <a:pPr algn="ctr"/>
                      <a:r>
                        <a:rPr lang="de-DE" dirty="0"/>
                        <a:t>5</a:t>
                      </a:r>
                    </a:p>
                  </a:txBody>
                  <a:tcPr/>
                </a:tc>
                <a:tc>
                  <a:txBody>
                    <a:bodyPr/>
                    <a:lstStyle/>
                    <a:p>
                      <a:pPr algn="ctr"/>
                      <a:r>
                        <a:rPr lang="de-DE" dirty="0"/>
                        <a:t>+ 1.677,15</a:t>
                      </a:r>
                    </a:p>
                  </a:txBody>
                  <a:tcPr/>
                </a:tc>
                <a:extLst>
                  <a:ext uri="{0D108BD9-81ED-4DB2-BD59-A6C34878D82A}">
                    <a16:rowId xmlns:a16="http://schemas.microsoft.com/office/drawing/2014/main" val="10005"/>
                  </a:ext>
                </a:extLst>
              </a:tr>
              <a:tr h="370840">
                <a:tc>
                  <a:txBody>
                    <a:bodyPr/>
                    <a:lstStyle/>
                    <a:p>
                      <a:pPr algn="ctr"/>
                      <a:r>
                        <a:rPr lang="de-DE" dirty="0"/>
                        <a:t>6</a:t>
                      </a:r>
                    </a:p>
                  </a:txBody>
                  <a:tcPr/>
                </a:tc>
                <a:tc>
                  <a:txBody>
                    <a:bodyPr/>
                    <a:lstStyle/>
                    <a:p>
                      <a:pPr algn="ctr"/>
                      <a:r>
                        <a:rPr lang="de-DE" dirty="0"/>
                        <a:t>+ 1.627,15</a:t>
                      </a:r>
                    </a:p>
                  </a:txBody>
                  <a:tcPr/>
                </a:tc>
                <a:extLst>
                  <a:ext uri="{0D108BD9-81ED-4DB2-BD59-A6C34878D82A}">
                    <a16:rowId xmlns:a16="http://schemas.microsoft.com/office/drawing/2014/main" val="10006"/>
                  </a:ext>
                </a:extLst>
              </a:tr>
              <a:tr h="370840">
                <a:tc>
                  <a:txBody>
                    <a:bodyPr/>
                    <a:lstStyle/>
                    <a:p>
                      <a:pPr algn="ctr"/>
                      <a:r>
                        <a:rPr lang="de-DE" dirty="0"/>
                        <a:t>7</a:t>
                      </a:r>
                    </a:p>
                  </a:txBody>
                  <a:tcPr/>
                </a:tc>
                <a:tc>
                  <a:txBody>
                    <a:bodyPr/>
                    <a:lstStyle/>
                    <a:p>
                      <a:pPr algn="ctr"/>
                      <a:r>
                        <a:rPr lang="de-DE" dirty="0"/>
                        <a:t>+ 1.702,15</a:t>
                      </a:r>
                    </a:p>
                  </a:txBody>
                  <a:tcPr/>
                </a:tc>
                <a:extLst>
                  <a:ext uri="{0D108BD9-81ED-4DB2-BD59-A6C34878D82A}">
                    <a16:rowId xmlns:a16="http://schemas.microsoft.com/office/drawing/2014/main" val="10007"/>
                  </a:ext>
                </a:extLst>
              </a:tr>
            </a:tbl>
          </a:graphicData>
        </a:graphic>
      </p:graphicFrame>
      <p:cxnSp>
        <p:nvCxnSpPr>
          <p:cNvPr id="12" name="Gerade Verbindung mit Pfeil 11"/>
          <p:cNvCxnSpPr/>
          <p:nvPr/>
        </p:nvCxnSpPr>
        <p:spPr>
          <a:xfrm flipH="1">
            <a:off x="4433098" y="2316707"/>
            <a:ext cx="1211165"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3" name="Textfeld 12"/>
          <p:cNvSpPr txBox="1"/>
          <p:nvPr/>
        </p:nvSpPr>
        <p:spPr>
          <a:xfrm>
            <a:off x="5703057" y="2155561"/>
            <a:ext cx="2164254" cy="307777"/>
          </a:xfrm>
          <a:prstGeom prst="rect">
            <a:avLst/>
          </a:prstGeom>
          <a:noFill/>
        </p:spPr>
        <p:txBody>
          <a:bodyPr wrap="none" rtlCol="0">
            <a:spAutoFit/>
          </a:bodyPr>
          <a:lstStyle/>
          <a:p>
            <a:r>
              <a:rPr lang="de-DE" sz="1400" i="1" dirty="0"/>
              <a:t>vorteilhafteste Strategie!</a:t>
            </a:r>
          </a:p>
        </p:txBody>
      </p:sp>
      <p:sp>
        <p:nvSpPr>
          <p:cNvPr id="10" name="Footer Placeholder 4">
            <a:extLst>
              <a:ext uri="{FF2B5EF4-FFF2-40B4-BE49-F238E27FC236}">
                <a16:creationId xmlns:a16="http://schemas.microsoft.com/office/drawing/2014/main" id="{A50A6ACA-148F-4496-AA37-2D43FD00E2F8}"/>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49891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cxnSp>
        <p:nvCxnSpPr>
          <p:cNvPr id="4" name="Gerade Verbindung mit Pfeil 3"/>
          <p:cNvCxnSpPr/>
          <p:nvPr/>
        </p:nvCxnSpPr>
        <p:spPr>
          <a:xfrm>
            <a:off x="1646248" y="2304947"/>
            <a:ext cx="5891200" cy="0"/>
          </a:xfrm>
          <a:prstGeom prst="straightConnector1">
            <a:avLst/>
          </a:prstGeom>
          <a:ln w="32766">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Gerade Verbindung 10"/>
          <p:cNvCxnSpPr/>
          <p:nvPr/>
        </p:nvCxnSpPr>
        <p:spPr>
          <a:xfrm>
            <a:off x="1646248" y="2175587"/>
            <a:ext cx="0" cy="293999"/>
          </a:xfrm>
          <a:prstGeom prst="line">
            <a:avLst/>
          </a:prstGeom>
          <a:ln w="32766">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3503686" y="2175587"/>
            <a:ext cx="0" cy="293999"/>
          </a:xfrm>
          <a:prstGeom prst="line">
            <a:avLst/>
          </a:prstGeom>
          <a:ln w="32766">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Gerade Verbindung 14"/>
          <p:cNvCxnSpPr/>
          <p:nvPr/>
        </p:nvCxnSpPr>
        <p:spPr>
          <a:xfrm>
            <a:off x="5279277" y="2180987"/>
            <a:ext cx="0" cy="293999"/>
          </a:xfrm>
          <a:prstGeom prst="line">
            <a:avLst/>
          </a:prstGeom>
          <a:ln w="32766">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7101903" y="2186388"/>
            <a:ext cx="0" cy="293999"/>
          </a:xfrm>
          <a:prstGeom prst="line">
            <a:avLst/>
          </a:prstGeom>
          <a:ln w="32766">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feld 16"/>
          <p:cNvSpPr txBox="1"/>
          <p:nvPr/>
        </p:nvSpPr>
        <p:spPr>
          <a:xfrm>
            <a:off x="1516900" y="1822789"/>
            <a:ext cx="383801" cy="369332"/>
          </a:xfrm>
          <a:prstGeom prst="rect">
            <a:avLst/>
          </a:prstGeom>
          <a:noFill/>
        </p:spPr>
        <p:txBody>
          <a:bodyPr wrap="none" rtlCol="0">
            <a:spAutoFit/>
          </a:bodyPr>
          <a:lstStyle/>
          <a:p>
            <a:r>
              <a:rPr lang="de-DE" i="1" dirty="0"/>
              <a:t>t</a:t>
            </a:r>
            <a:r>
              <a:rPr lang="de-DE" i="1" baseline="-25000" dirty="0"/>
              <a:t>0</a:t>
            </a:r>
            <a:endParaRPr lang="de-DE" i="1" dirty="0"/>
          </a:p>
        </p:txBody>
      </p:sp>
      <p:sp>
        <p:nvSpPr>
          <p:cNvPr id="18" name="Textfeld 17"/>
          <p:cNvSpPr txBox="1"/>
          <p:nvPr/>
        </p:nvSpPr>
        <p:spPr>
          <a:xfrm>
            <a:off x="3358821" y="1822789"/>
            <a:ext cx="383801" cy="369332"/>
          </a:xfrm>
          <a:prstGeom prst="rect">
            <a:avLst/>
          </a:prstGeom>
          <a:noFill/>
        </p:spPr>
        <p:txBody>
          <a:bodyPr wrap="none" rtlCol="0">
            <a:spAutoFit/>
          </a:bodyPr>
          <a:lstStyle/>
          <a:p>
            <a:r>
              <a:rPr lang="de-DE" i="1" dirty="0"/>
              <a:t>t</a:t>
            </a:r>
            <a:r>
              <a:rPr lang="de-DE" i="1" baseline="-25000" dirty="0"/>
              <a:t>1</a:t>
            </a:r>
            <a:endParaRPr lang="de-DE" i="1" dirty="0"/>
          </a:p>
        </p:txBody>
      </p:sp>
      <p:sp>
        <p:nvSpPr>
          <p:cNvPr id="19" name="Textfeld 18"/>
          <p:cNvSpPr txBox="1"/>
          <p:nvPr/>
        </p:nvSpPr>
        <p:spPr>
          <a:xfrm>
            <a:off x="5145722" y="1822789"/>
            <a:ext cx="383801" cy="369332"/>
          </a:xfrm>
          <a:prstGeom prst="rect">
            <a:avLst/>
          </a:prstGeom>
          <a:noFill/>
        </p:spPr>
        <p:txBody>
          <a:bodyPr wrap="none" rtlCol="0">
            <a:spAutoFit/>
          </a:bodyPr>
          <a:lstStyle/>
          <a:p>
            <a:r>
              <a:rPr lang="de-DE" i="1" dirty="0"/>
              <a:t>t</a:t>
            </a:r>
            <a:r>
              <a:rPr lang="de-DE" i="1" baseline="-25000" dirty="0"/>
              <a:t>2</a:t>
            </a:r>
            <a:endParaRPr lang="de-DE" i="1" dirty="0"/>
          </a:p>
        </p:txBody>
      </p:sp>
      <p:sp>
        <p:nvSpPr>
          <p:cNvPr id="20" name="Textfeld 19"/>
          <p:cNvSpPr txBox="1"/>
          <p:nvPr/>
        </p:nvSpPr>
        <p:spPr>
          <a:xfrm>
            <a:off x="6972554" y="1822789"/>
            <a:ext cx="383801" cy="369332"/>
          </a:xfrm>
          <a:prstGeom prst="rect">
            <a:avLst/>
          </a:prstGeom>
          <a:noFill/>
        </p:spPr>
        <p:txBody>
          <a:bodyPr wrap="none" rtlCol="0">
            <a:spAutoFit/>
          </a:bodyPr>
          <a:lstStyle/>
          <a:p>
            <a:r>
              <a:rPr lang="de-DE" i="1" dirty="0"/>
              <a:t>t</a:t>
            </a:r>
            <a:r>
              <a:rPr lang="de-DE" i="1" baseline="-25000" dirty="0"/>
              <a:t>3</a:t>
            </a:r>
            <a:endParaRPr lang="de-DE" i="1" dirty="0"/>
          </a:p>
        </p:txBody>
      </p:sp>
      <p:sp>
        <p:nvSpPr>
          <p:cNvPr id="22" name="Textfeld 21"/>
          <p:cNvSpPr txBox="1"/>
          <p:nvPr/>
        </p:nvSpPr>
        <p:spPr>
          <a:xfrm>
            <a:off x="6714326" y="2771851"/>
            <a:ext cx="961246" cy="369332"/>
          </a:xfrm>
          <a:prstGeom prst="rect">
            <a:avLst/>
          </a:prstGeom>
          <a:noFill/>
        </p:spPr>
        <p:txBody>
          <a:bodyPr wrap="none" rtlCol="0">
            <a:spAutoFit/>
          </a:bodyPr>
          <a:lstStyle/>
          <a:p>
            <a:r>
              <a:rPr lang="de-DE" dirty="0"/>
              <a:t>+ 1.655</a:t>
            </a:r>
          </a:p>
        </p:txBody>
      </p:sp>
      <p:cxnSp>
        <p:nvCxnSpPr>
          <p:cNvPr id="24" name="Gerade Verbindung 23"/>
          <p:cNvCxnSpPr/>
          <p:nvPr/>
        </p:nvCxnSpPr>
        <p:spPr>
          <a:xfrm>
            <a:off x="7101903" y="3257501"/>
            <a:ext cx="0" cy="388078"/>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Gerade Verbindung 27"/>
          <p:cNvCxnSpPr/>
          <p:nvPr/>
        </p:nvCxnSpPr>
        <p:spPr>
          <a:xfrm flipH="1">
            <a:off x="1646248" y="3645579"/>
            <a:ext cx="545565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Gerade Verbindung mit Pfeil 29"/>
          <p:cNvCxnSpPr/>
          <p:nvPr/>
        </p:nvCxnSpPr>
        <p:spPr>
          <a:xfrm flipV="1">
            <a:off x="1646248" y="3257501"/>
            <a:ext cx="0" cy="3880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1" name="Textfeld 30"/>
          <p:cNvSpPr txBox="1"/>
          <p:nvPr/>
        </p:nvSpPr>
        <p:spPr>
          <a:xfrm>
            <a:off x="2669264" y="3857258"/>
            <a:ext cx="1211214" cy="369332"/>
          </a:xfrm>
          <a:prstGeom prst="rect">
            <a:avLst/>
          </a:prstGeom>
          <a:noFill/>
        </p:spPr>
        <p:txBody>
          <a:bodyPr wrap="none" rtlCol="0">
            <a:spAutoFit/>
          </a:bodyPr>
          <a:lstStyle/>
          <a:p>
            <a:r>
              <a:rPr lang="de-DE" dirty="0"/>
              <a:t>Abzinsen:</a:t>
            </a:r>
          </a:p>
        </p:txBody>
      </p:sp>
      <p:sp>
        <p:nvSpPr>
          <p:cNvPr id="32" name="Textfeld 31"/>
          <p:cNvSpPr txBox="1"/>
          <p:nvPr/>
        </p:nvSpPr>
        <p:spPr>
          <a:xfrm>
            <a:off x="7640295" y="2713051"/>
            <a:ext cx="1302472" cy="523220"/>
          </a:xfrm>
          <a:prstGeom prst="rect">
            <a:avLst/>
          </a:prstGeom>
          <a:noFill/>
        </p:spPr>
        <p:txBody>
          <a:bodyPr wrap="none" rtlCol="0">
            <a:spAutoFit/>
          </a:bodyPr>
          <a:lstStyle/>
          <a:p>
            <a:pPr algn="ctr"/>
            <a:r>
              <a:rPr lang="de-DE" sz="1400" dirty="0"/>
              <a:t>Endvermögen </a:t>
            </a:r>
          </a:p>
          <a:p>
            <a:pPr algn="ctr"/>
            <a:r>
              <a:rPr lang="de-DE" sz="1400" dirty="0"/>
              <a:t>Alternative 1</a:t>
            </a:r>
          </a:p>
        </p:txBody>
      </p:sp>
      <p:sp>
        <p:nvSpPr>
          <p:cNvPr id="33" name="Textfeld 32"/>
          <p:cNvSpPr txBox="1"/>
          <p:nvPr/>
        </p:nvSpPr>
        <p:spPr>
          <a:xfrm>
            <a:off x="1165625" y="2771851"/>
            <a:ext cx="1282134" cy="369332"/>
          </a:xfrm>
          <a:prstGeom prst="rect">
            <a:avLst/>
          </a:prstGeom>
          <a:noFill/>
        </p:spPr>
        <p:txBody>
          <a:bodyPr wrap="none" rtlCol="0">
            <a:spAutoFit/>
          </a:bodyPr>
          <a:lstStyle/>
          <a:p>
            <a:r>
              <a:rPr lang="de-DE" dirty="0"/>
              <a:t>+ 1.243,43</a:t>
            </a:r>
          </a:p>
        </p:txBody>
      </p:sp>
      <p:sp>
        <p:nvSpPr>
          <p:cNvPr id="34" name="Textfeld 33"/>
          <p:cNvSpPr txBox="1"/>
          <p:nvPr/>
        </p:nvSpPr>
        <p:spPr>
          <a:xfrm>
            <a:off x="79992" y="2736092"/>
            <a:ext cx="1182635" cy="523220"/>
          </a:xfrm>
          <a:prstGeom prst="rect">
            <a:avLst/>
          </a:prstGeom>
          <a:noFill/>
        </p:spPr>
        <p:txBody>
          <a:bodyPr wrap="none" rtlCol="0">
            <a:spAutoFit/>
          </a:bodyPr>
          <a:lstStyle/>
          <a:p>
            <a:pPr algn="ctr"/>
            <a:r>
              <a:rPr lang="de-DE" sz="1400" dirty="0"/>
              <a:t>Barwert </a:t>
            </a:r>
          </a:p>
          <a:p>
            <a:pPr algn="ctr"/>
            <a:r>
              <a:rPr lang="de-DE" sz="1400" dirty="0"/>
              <a:t>Alternative 1</a:t>
            </a:r>
          </a:p>
        </p:txBody>
      </p:sp>
      <p:pic>
        <p:nvPicPr>
          <p:cNvPr id="35" name="Bild 34" descr="Bildschirmfoto 2016-04-15 um 10.39.38.png"/>
          <p:cNvPicPr>
            <a:picLocks noChangeAspect="1"/>
          </p:cNvPicPr>
          <p:nvPr/>
        </p:nvPicPr>
        <p:blipFill rotWithShape="1">
          <a:blip r:embed="rId4">
            <a:extLst>
              <a:ext uri="{28A0092B-C50C-407E-A947-70E740481C1C}">
                <a14:useLocalDpi xmlns:a14="http://schemas.microsoft.com/office/drawing/2010/main" val="0"/>
              </a:ext>
            </a:extLst>
          </a:blip>
          <a:srcRect l="7929"/>
          <a:stretch/>
        </p:blipFill>
        <p:spPr>
          <a:xfrm>
            <a:off x="3814115" y="3716139"/>
            <a:ext cx="2617525" cy="716421"/>
          </a:xfrm>
          <a:prstGeom prst="rect">
            <a:avLst/>
          </a:prstGeom>
        </p:spPr>
      </p:pic>
      <p:sp>
        <p:nvSpPr>
          <p:cNvPr id="25" name="Footer Placeholder 4">
            <a:extLst>
              <a:ext uri="{FF2B5EF4-FFF2-40B4-BE49-F238E27FC236}">
                <a16:creationId xmlns:a16="http://schemas.microsoft.com/office/drawing/2014/main" id="{02973B7F-1A7A-4ABF-8610-963FF53C0F09}"/>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38439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pic>
        <p:nvPicPr>
          <p:cNvPr id="25" name="Grafik 25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4740225" cy="3666812"/>
          </a:xfrm>
          <a:prstGeom prst="rect">
            <a:avLst/>
          </a:prstGeom>
          <a:noFill/>
          <a:ln>
            <a:noFill/>
          </a:ln>
        </p:spPr>
      </p:pic>
      <p:sp>
        <p:nvSpPr>
          <p:cNvPr id="3" name="Textfeld 2"/>
          <p:cNvSpPr txBox="1"/>
          <p:nvPr/>
        </p:nvSpPr>
        <p:spPr>
          <a:xfrm>
            <a:off x="5926476" y="1335287"/>
            <a:ext cx="2900024" cy="2472471"/>
          </a:xfrm>
          <a:prstGeom prst="rect">
            <a:avLst/>
          </a:prstGeom>
          <a:noFill/>
        </p:spPr>
        <p:txBody>
          <a:bodyPr wrap="square" rtlCol="0">
            <a:spAutoFit/>
          </a:bodyPr>
          <a:lstStyle/>
          <a:p>
            <a:pPr marL="285750" indent="-285750">
              <a:buFont typeface="Wingdings" charset="0"/>
              <a:buChar char="à"/>
            </a:pPr>
            <a:r>
              <a:rPr lang="de-DE" sz="1600" dirty="0">
                <a:sym typeface="Wingdings"/>
              </a:rPr>
              <a:t>Der Kapitalwert ergibt sich aus dem Barwert nach Abzug der Investitionsausgabe in </a:t>
            </a:r>
            <a:r>
              <a:rPr lang="de-DE" sz="1600" i="1" dirty="0">
                <a:sym typeface="Wingdings"/>
              </a:rPr>
              <a:t>t</a:t>
            </a:r>
            <a:r>
              <a:rPr lang="de-DE" sz="1600" i="1" baseline="-25000" dirty="0">
                <a:sym typeface="Wingdings"/>
              </a:rPr>
              <a:t>0</a:t>
            </a:r>
          </a:p>
          <a:p>
            <a:pPr marL="285750" indent="-285750">
              <a:buFont typeface="Wingdings" charset="0"/>
              <a:buChar char="à"/>
            </a:pPr>
            <a:endParaRPr lang="de-DE" sz="1600" i="1" baseline="-25000" dirty="0">
              <a:sym typeface="Wingdings"/>
            </a:endParaRPr>
          </a:p>
          <a:p>
            <a:pPr marL="285750" indent="-285750">
              <a:buFont typeface="Wingdings" charset="0"/>
              <a:buChar char="à"/>
            </a:pPr>
            <a:r>
              <a:rPr lang="de-DE" sz="1600" dirty="0">
                <a:sym typeface="Wingdings"/>
              </a:rPr>
              <a:t>Die Reihenfolge der Vorteilhaftigkeit ändert sich nicht, da alle Endwerte mit demselben Faktor multipliziert werden!</a:t>
            </a:r>
            <a:endParaRPr lang="de-DE" sz="1600" dirty="0"/>
          </a:p>
        </p:txBody>
      </p:sp>
      <p:sp>
        <p:nvSpPr>
          <p:cNvPr id="10" name="Footer Placeholder 4">
            <a:extLst>
              <a:ext uri="{FF2B5EF4-FFF2-40B4-BE49-F238E27FC236}">
                <a16:creationId xmlns:a16="http://schemas.microsoft.com/office/drawing/2014/main" id="{07DEBADE-06EA-409C-8334-476F8EA440CA}"/>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344026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199" y="1290534"/>
            <a:ext cx="8286077" cy="1733808"/>
          </a:xfrm>
          <a:prstGeom prst="rect">
            <a:avLst/>
          </a:prstGeom>
          <a:noFill/>
        </p:spPr>
        <p:txBody>
          <a:bodyPr wrap="square" rtlCol="0">
            <a:spAutoFit/>
          </a:bodyPr>
          <a:lstStyle/>
          <a:p>
            <a:r>
              <a:rPr lang="de-DE" sz="1600" b="1" dirty="0">
                <a:sym typeface="Wingdings"/>
              </a:rPr>
              <a:t>Erkenntnisse:</a:t>
            </a:r>
          </a:p>
          <a:p>
            <a:endParaRPr lang="de-DE" sz="1600" dirty="0">
              <a:sym typeface="Wingdings"/>
            </a:endParaRPr>
          </a:p>
          <a:p>
            <a:pPr marL="285750" indent="-285750">
              <a:buFont typeface="Wingdings" charset="0"/>
              <a:buChar char="à"/>
            </a:pPr>
            <a:r>
              <a:rPr lang="de-DE" sz="1600" dirty="0">
                <a:sym typeface="Wingdings"/>
              </a:rPr>
              <a:t>Die Vorteilhaftigkeit eines Investitionsvorhabens ist entscheidend von der Art der geplanten </a:t>
            </a:r>
            <a:r>
              <a:rPr lang="de-DE" sz="1600" i="1" dirty="0">
                <a:sym typeface="Wingdings"/>
              </a:rPr>
              <a:t>Erweiterungsinvestition</a:t>
            </a:r>
            <a:r>
              <a:rPr lang="de-DE" sz="1600" dirty="0">
                <a:sym typeface="Wingdings"/>
              </a:rPr>
              <a:t> abhängig.</a:t>
            </a:r>
            <a:endParaRPr lang="de-DE" sz="1600" i="1" baseline="-25000" dirty="0">
              <a:sym typeface="Wingdings"/>
            </a:endParaRPr>
          </a:p>
          <a:p>
            <a:pPr marL="285750" indent="-285750">
              <a:buFont typeface="Wingdings" charset="0"/>
              <a:buChar char="à"/>
            </a:pPr>
            <a:endParaRPr lang="de-DE" sz="1600" i="1" baseline="-25000" dirty="0">
              <a:sym typeface="Wingdings"/>
            </a:endParaRPr>
          </a:p>
          <a:p>
            <a:pPr marL="285750" indent="-285750">
              <a:buFont typeface="Wingdings" charset="0"/>
              <a:buChar char="à"/>
            </a:pPr>
            <a:r>
              <a:rPr lang="de-DE" sz="1600" dirty="0">
                <a:sym typeface="Wingdings"/>
              </a:rPr>
              <a:t>Eine fundierte Entscheidung ist nie für einzelne Investitionen, sondern immer nur für </a:t>
            </a:r>
            <a:r>
              <a:rPr lang="de-DE" sz="1600" i="1" dirty="0">
                <a:sym typeface="Wingdings"/>
              </a:rPr>
              <a:t>komplette Handlungsprogramme </a:t>
            </a:r>
            <a:r>
              <a:rPr lang="de-DE" sz="1600" dirty="0">
                <a:sym typeface="Wingdings"/>
              </a:rPr>
              <a:t>möglich.</a:t>
            </a:r>
          </a:p>
        </p:txBody>
      </p:sp>
      <p:sp>
        <p:nvSpPr>
          <p:cNvPr id="10" name="Footer Placeholder 4">
            <a:extLst>
              <a:ext uri="{FF2B5EF4-FFF2-40B4-BE49-F238E27FC236}">
                <a16:creationId xmlns:a16="http://schemas.microsoft.com/office/drawing/2014/main" id="{50A83F27-D284-40DD-875A-9695CBE2AF87}"/>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679069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2.1.2 Begriff des Kapitalwertes</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599703" y="1364152"/>
            <a:ext cx="7067088" cy="1754327"/>
          </a:xfrm>
          <a:prstGeom prst="rect">
            <a:avLst/>
          </a:prstGeom>
          <a:noFill/>
        </p:spPr>
        <p:txBody>
          <a:bodyPr wrap="square" rtlCol="0">
            <a:spAutoFit/>
          </a:bodyPr>
          <a:lstStyle/>
          <a:p>
            <a:pPr marL="285750" indent="-285750">
              <a:buFont typeface="Wingdings" charset="0"/>
              <a:buChar char="à"/>
            </a:pPr>
            <a:r>
              <a:rPr lang="de-DE" dirty="0">
                <a:sym typeface="Wingdings"/>
              </a:rPr>
              <a:t>Die Summe aller auf einen </a:t>
            </a:r>
            <a:r>
              <a:rPr lang="de-DE" i="1" dirty="0">
                <a:sym typeface="Wingdings"/>
              </a:rPr>
              <a:t>Zeitpunkt t=m</a:t>
            </a:r>
            <a:r>
              <a:rPr lang="de-DE" dirty="0">
                <a:sym typeface="Wingdings"/>
              </a:rPr>
              <a:t> ab- bzw. </a:t>
            </a:r>
            <a:r>
              <a:rPr lang="de-DE" dirty="0" err="1">
                <a:sym typeface="Wingdings"/>
              </a:rPr>
              <a:t>aufgezinsten</a:t>
            </a:r>
            <a:r>
              <a:rPr lang="de-DE" dirty="0">
                <a:sym typeface="Wingdings"/>
              </a:rPr>
              <a:t> Ein- und Auszahlungen, die mit der Investition verbunden sind.</a:t>
            </a:r>
          </a:p>
          <a:p>
            <a:pPr marL="285750" indent="-285750">
              <a:buFont typeface="Wingdings" charset="0"/>
              <a:buChar char="à"/>
            </a:pPr>
            <a:endParaRPr lang="de-DE" dirty="0">
              <a:sym typeface="Wingdings"/>
            </a:endParaRPr>
          </a:p>
          <a:p>
            <a:pPr marL="285750" indent="-285750">
              <a:buFont typeface="Wingdings" charset="0"/>
              <a:buChar char="à"/>
            </a:pPr>
            <a:r>
              <a:rPr lang="de-DE" dirty="0">
                <a:sym typeface="Wingdings"/>
              </a:rPr>
              <a:t>Repräsentiert die </a:t>
            </a:r>
            <a:r>
              <a:rPr lang="de-DE" i="1" dirty="0">
                <a:sym typeface="Wingdings"/>
              </a:rPr>
              <a:t>gesamte Zahlungsreihe </a:t>
            </a:r>
            <a:r>
              <a:rPr lang="de-DE" dirty="0">
                <a:sym typeface="Wingdings"/>
              </a:rPr>
              <a:t>durch einen Betrag.</a:t>
            </a:r>
          </a:p>
          <a:p>
            <a:pPr marL="285750" indent="-285750">
              <a:buFont typeface="Wingdings" charset="0"/>
              <a:buChar char="à"/>
            </a:pPr>
            <a:endParaRPr lang="de-DE" dirty="0">
              <a:sym typeface="Wingdings"/>
            </a:endParaRPr>
          </a:p>
          <a:p>
            <a:pPr marL="285750" indent="-285750">
              <a:buFont typeface="Wingdings" charset="0"/>
              <a:buChar char="à"/>
            </a:pPr>
            <a:r>
              <a:rPr lang="de-DE" dirty="0"/>
              <a:t>Ist das </a:t>
            </a:r>
            <a:r>
              <a:rPr lang="de-DE" i="1" dirty="0"/>
              <a:t>Äquivalent</a:t>
            </a:r>
            <a:r>
              <a:rPr lang="de-DE" dirty="0"/>
              <a:t> der Zahlungsreihe einer Investition.</a:t>
            </a:r>
          </a:p>
        </p:txBody>
      </p:sp>
      <p:pic>
        <p:nvPicPr>
          <p:cNvPr id="4" name="Bild 3"/>
          <p:cNvPicPr>
            <a:picLocks noChangeAspect="1"/>
          </p:cNvPicPr>
          <p:nvPr/>
        </p:nvPicPr>
        <p:blipFill rotWithShape="1">
          <a:blip r:embed="rId4"/>
          <a:srcRect l="37321" r="37594"/>
          <a:stretch/>
        </p:blipFill>
        <p:spPr>
          <a:xfrm>
            <a:off x="1023027" y="3661911"/>
            <a:ext cx="2131283" cy="842143"/>
          </a:xfrm>
          <a:prstGeom prst="rect">
            <a:avLst/>
          </a:prstGeom>
        </p:spPr>
      </p:pic>
      <p:sp>
        <p:nvSpPr>
          <p:cNvPr id="5" name="Textfeld 4"/>
          <p:cNvSpPr txBox="1"/>
          <p:nvPr/>
        </p:nvSpPr>
        <p:spPr>
          <a:xfrm>
            <a:off x="3352800" y="3530055"/>
            <a:ext cx="4806779" cy="938719"/>
          </a:xfrm>
          <a:prstGeom prst="rect">
            <a:avLst/>
          </a:prstGeom>
          <a:noFill/>
        </p:spPr>
        <p:txBody>
          <a:bodyPr wrap="none" rtlCol="0">
            <a:spAutoFit/>
          </a:bodyPr>
          <a:lstStyle/>
          <a:p>
            <a:r>
              <a:rPr lang="de-DE" sz="1100" dirty="0"/>
              <a:t>mit</a:t>
            </a:r>
          </a:p>
          <a:p>
            <a:r>
              <a:rPr lang="de-DE" sz="1100" i="1" dirty="0"/>
              <a:t>a</a:t>
            </a:r>
            <a:r>
              <a:rPr lang="de-DE" sz="1100" i="1" baseline="-25000" dirty="0"/>
              <a:t>0</a:t>
            </a:r>
            <a:r>
              <a:rPr lang="de-DE" sz="1100" dirty="0"/>
              <a:t> = Anschaffungsauszahlung im Zeitpunkt </a:t>
            </a:r>
            <a:r>
              <a:rPr lang="de-DE" sz="1100" i="1" dirty="0"/>
              <a:t>t</a:t>
            </a:r>
            <a:r>
              <a:rPr lang="de-DE" sz="1100" i="1" baseline="-25000" dirty="0"/>
              <a:t>0</a:t>
            </a:r>
          </a:p>
          <a:p>
            <a:r>
              <a:rPr lang="de-DE" sz="1100" i="1" dirty="0" err="1"/>
              <a:t>c</a:t>
            </a:r>
            <a:r>
              <a:rPr lang="de-DE" sz="1100" i="1" baseline="-25000" dirty="0" err="1"/>
              <a:t>t</a:t>
            </a:r>
            <a:r>
              <a:rPr lang="de-DE" sz="1100" dirty="0"/>
              <a:t> = Überschuss der Einzahlungen über die Auszahlungen in der Periode </a:t>
            </a:r>
            <a:r>
              <a:rPr lang="de-DE" sz="1100" i="1" dirty="0"/>
              <a:t>t</a:t>
            </a:r>
          </a:p>
          <a:p>
            <a:r>
              <a:rPr lang="de-DE" sz="1100" i="1" dirty="0" err="1"/>
              <a:t>q</a:t>
            </a:r>
            <a:r>
              <a:rPr lang="de-DE" sz="1100" i="1" dirty="0"/>
              <a:t> </a:t>
            </a:r>
            <a:r>
              <a:rPr lang="de-DE" sz="1100" dirty="0"/>
              <a:t>= (1+</a:t>
            </a:r>
            <a:r>
              <a:rPr lang="de-DE" sz="1100" i="1" dirty="0"/>
              <a:t>i</a:t>
            </a:r>
            <a:r>
              <a:rPr lang="de-DE" sz="1100" dirty="0"/>
              <a:t>) mit</a:t>
            </a:r>
            <a:r>
              <a:rPr lang="de-DE" sz="1100" i="1" dirty="0"/>
              <a:t> i </a:t>
            </a:r>
            <a:r>
              <a:rPr lang="de-DE" sz="1100" dirty="0"/>
              <a:t>= Kalkulationszins</a:t>
            </a:r>
          </a:p>
          <a:p>
            <a:r>
              <a:rPr lang="de-DE" sz="1100" i="1" dirty="0" err="1"/>
              <a:t>n</a:t>
            </a:r>
            <a:r>
              <a:rPr lang="de-DE" sz="1100" dirty="0"/>
              <a:t> = Nutzungsdauer des Investitionsobjektes mit </a:t>
            </a:r>
            <a:r>
              <a:rPr lang="de-DE" sz="1100" i="1" dirty="0"/>
              <a:t>t</a:t>
            </a:r>
            <a:r>
              <a:rPr lang="de-DE" sz="1100" dirty="0"/>
              <a:t> = 1, 2, ..., </a:t>
            </a:r>
            <a:r>
              <a:rPr lang="de-DE" sz="1100" i="1" dirty="0"/>
              <a:t>n</a:t>
            </a:r>
            <a:r>
              <a:rPr lang="de-DE" sz="1100" dirty="0"/>
              <a:t>.</a:t>
            </a:r>
          </a:p>
        </p:txBody>
      </p:sp>
      <p:sp>
        <p:nvSpPr>
          <p:cNvPr id="10" name="Footer Placeholder 4">
            <a:extLst>
              <a:ext uri="{FF2B5EF4-FFF2-40B4-BE49-F238E27FC236}">
                <a16:creationId xmlns:a16="http://schemas.microsoft.com/office/drawing/2014/main" id="{50624E3E-7F3E-40D5-A428-B25197CB8F6F}"/>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7742265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2.1.2 Begriff des Kapitalwertes</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1143000"/>
            <a:ext cx="1758614" cy="1661993"/>
          </a:xfrm>
          <a:prstGeom prst="rect">
            <a:avLst/>
          </a:prstGeom>
          <a:noFill/>
        </p:spPr>
        <p:txBody>
          <a:bodyPr wrap="none" rtlCol="0">
            <a:spAutoFit/>
          </a:bodyPr>
          <a:lstStyle/>
          <a:p>
            <a:r>
              <a:rPr lang="de-DE" dirty="0"/>
              <a:t>Beispiel:</a:t>
            </a:r>
          </a:p>
          <a:p>
            <a:endParaRPr lang="de-DE" dirty="0"/>
          </a:p>
          <a:p>
            <a:r>
              <a:rPr lang="de-DE" sz="1600" dirty="0"/>
              <a:t>Investitionsobjekt</a:t>
            </a:r>
          </a:p>
          <a:p>
            <a:endParaRPr lang="de-DE" sz="1600" dirty="0"/>
          </a:p>
          <a:p>
            <a:r>
              <a:rPr lang="de-DE" sz="1600" dirty="0"/>
              <a:t>bei </a:t>
            </a:r>
            <a:r>
              <a:rPr lang="de-DE" sz="1600" i="1" dirty="0"/>
              <a:t>i = </a:t>
            </a:r>
            <a:r>
              <a:rPr lang="de-DE" sz="1600" dirty="0"/>
              <a:t>10%: </a:t>
            </a:r>
          </a:p>
          <a:p>
            <a:endParaRPr lang="de-DE" dirty="0"/>
          </a:p>
        </p:txBody>
      </p:sp>
      <p:pic>
        <p:nvPicPr>
          <p:cNvPr id="4" name="Bild 3"/>
          <p:cNvPicPr>
            <a:picLocks noChangeAspect="1"/>
          </p:cNvPicPr>
          <p:nvPr/>
        </p:nvPicPr>
        <p:blipFill>
          <a:blip r:embed="rId4"/>
          <a:stretch>
            <a:fillRect/>
          </a:stretch>
        </p:blipFill>
        <p:spPr>
          <a:xfrm>
            <a:off x="760147" y="1556885"/>
            <a:ext cx="6953888" cy="689262"/>
          </a:xfrm>
          <a:prstGeom prst="rect">
            <a:avLst/>
          </a:prstGeom>
        </p:spPr>
      </p:pic>
      <p:pic>
        <p:nvPicPr>
          <p:cNvPr id="5" name="Bild 4"/>
          <p:cNvPicPr>
            <a:picLocks noChangeAspect="1"/>
          </p:cNvPicPr>
          <p:nvPr/>
        </p:nvPicPr>
        <p:blipFill>
          <a:blip r:embed="rId5"/>
          <a:stretch>
            <a:fillRect/>
          </a:stretch>
        </p:blipFill>
        <p:spPr>
          <a:xfrm>
            <a:off x="71643" y="2804993"/>
            <a:ext cx="8005997" cy="793546"/>
          </a:xfrm>
          <a:prstGeom prst="rect">
            <a:avLst/>
          </a:prstGeom>
        </p:spPr>
      </p:pic>
      <p:pic>
        <p:nvPicPr>
          <p:cNvPr id="10" name="Bild 9"/>
          <p:cNvPicPr>
            <a:picLocks noChangeAspect="1"/>
          </p:cNvPicPr>
          <p:nvPr/>
        </p:nvPicPr>
        <p:blipFill>
          <a:blip r:embed="rId6"/>
          <a:stretch>
            <a:fillRect/>
          </a:stretch>
        </p:blipFill>
        <p:spPr>
          <a:xfrm>
            <a:off x="-2014949" y="3447557"/>
            <a:ext cx="7873712" cy="797777"/>
          </a:xfrm>
          <a:prstGeom prst="rect">
            <a:avLst/>
          </a:prstGeom>
        </p:spPr>
      </p:pic>
      <p:sp>
        <p:nvSpPr>
          <p:cNvPr id="11" name="Rechteck 10"/>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57</a:t>
            </a:r>
          </a:p>
        </p:txBody>
      </p:sp>
      <p:sp>
        <p:nvSpPr>
          <p:cNvPr id="12" name="Footer Placeholder 4">
            <a:extLst>
              <a:ext uri="{FF2B5EF4-FFF2-40B4-BE49-F238E27FC236}">
                <a16:creationId xmlns:a16="http://schemas.microsoft.com/office/drawing/2014/main" id="{2B734DCE-6E0E-4A7B-B4AE-D9BC7344584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548605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19</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2.1.4 Kapitalwertfunktion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pic>
        <p:nvPicPr>
          <p:cNvPr id="10" name="Grafik 32"/>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3105" y="1115545"/>
            <a:ext cx="3804920" cy="3829685"/>
          </a:xfrm>
          <a:prstGeom prst="rect">
            <a:avLst/>
          </a:prstGeom>
          <a:noFill/>
        </p:spPr>
      </p:pic>
      <p:grpSp>
        <p:nvGrpSpPr>
          <p:cNvPr id="13" name="Gruppierung 12"/>
          <p:cNvGrpSpPr/>
          <p:nvPr/>
        </p:nvGrpSpPr>
        <p:grpSpPr>
          <a:xfrm>
            <a:off x="5067388" y="2108962"/>
            <a:ext cx="3938172" cy="1841736"/>
            <a:chOff x="4915972" y="1803843"/>
            <a:chExt cx="3702235" cy="1582853"/>
          </a:xfrm>
        </p:grpSpPr>
        <p:pic>
          <p:nvPicPr>
            <p:cNvPr id="4" name="Bild 3"/>
            <p:cNvPicPr>
              <a:picLocks noChangeAspect="1"/>
            </p:cNvPicPr>
            <p:nvPr/>
          </p:nvPicPr>
          <p:blipFill rotWithShape="1">
            <a:blip r:embed="rId5"/>
            <a:srcRect l="28855" r="28344"/>
            <a:stretch/>
          </p:blipFill>
          <p:spPr>
            <a:xfrm>
              <a:off x="4951249" y="1803843"/>
              <a:ext cx="2467846" cy="571500"/>
            </a:xfrm>
            <a:prstGeom prst="rect">
              <a:avLst/>
            </a:prstGeom>
          </p:spPr>
        </p:pic>
        <p:pic>
          <p:nvPicPr>
            <p:cNvPr id="11" name="Bild 10"/>
            <p:cNvPicPr>
              <a:picLocks noChangeAspect="1"/>
            </p:cNvPicPr>
            <p:nvPr/>
          </p:nvPicPr>
          <p:blipFill rotWithShape="1">
            <a:blip r:embed="rId6"/>
            <a:srcRect l="30177" r="31402"/>
            <a:stretch/>
          </p:blipFill>
          <p:spPr>
            <a:xfrm>
              <a:off x="4915972" y="2286000"/>
              <a:ext cx="2215263" cy="571500"/>
            </a:xfrm>
            <a:prstGeom prst="rect">
              <a:avLst/>
            </a:prstGeom>
          </p:spPr>
        </p:pic>
        <p:pic>
          <p:nvPicPr>
            <p:cNvPr id="12" name="Bild 11"/>
            <p:cNvPicPr>
              <a:picLocks noChangeAspect="1"/>
            </p:cNvPicPr>
            <p:nvPr/>
          </p:nvPicPr>
          <p:blipFill rotWithShape="1">
            <a:blip r:embed="rId7"/>
            <a:srcRect l="30176" r="5613"/>
            <a:stretch/>
          </p:blipFill>
          <p:spPr>
            <a:xfrm>
              <a:off x="4915972" y="2815196"/>
              <a:ext cx="3702235" cy="571500"/>
            </a:xfrm>
            <a:prstGeom prst="rect">
              <a:avLst/>
            </a:prstGeom>
          </p:spPr>
        </p:pic>
      </p:grpSp>
      <p:sp>
        <p:nvSpPr>
          <p:cNvPr id="14" name="Footer Placeholder 4">
            <a:extLst>
              <a:ext uri="{FF2B5EF4-FFF2-40B4-BE49-F238E27FC236}">
                <a16:creationId xmlns:a16="http://schemas.microsoft.com/office/drawing/2014/main" id="{7AC83D36-A65F-4B06-B048-1E91F53C21BA}"/>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8465561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grpSp>
        <p:nvGrpSpPr>
          <p:cNvPr id="35" name="Gruppierung 34"/>
          <p:cNvGrpSpPr/>
          <p:nvPr/>
        </p:nvGrpSpPr>
        <p:grpSpPr>
          <a:xfrm>
            <a:off x="1441749" y="1352392"/>
            <a:ext cx="6273318" cy="3576025"/>
            <a:chOff x="1441749" y="1246552"/>
            <a:chExt cx="6273318" cy="3576025"/>
          </a:xfrm>
        </p:grpSpPr>
        <p:sp>
          <p:nvSpPr>
            <p:cNvPr id="5" name="Rechteck 4"/>
            <p:cNvSpPr/>
            <p:nvPr/>
          </p:nvSpPr>
          <p:spPr>
            <a:xfrm>
              <a:off x="3919382" y="1246552"/>
              <a:ext cx="1305236" cy="7996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solidFill>
                    <a:schemeClr val="tx1"/>
                  </a:solidFill>
                </a:rPr>
                <a:t>Ziel</a:t>
              </a:r>
            </a:p>
          </p:txBody>
        </p:sp>
        <p:sp>
          <p:nvSpPr>
            <p:cNvPr id="21" name="Rechteck 20"/>
            <p:cNvSpPr/>
            <p:nvPr/>
          </p:nvSpPr>
          <p:spPr>
            <a:xfrm>
              <a:off x="1441749" y="2422546"/>
              <a:ext cx="2250540" cy="10936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600" dirty="0">
                  <a:solidFill>
                    <a:schemeClr val="tx1"/>
                  </a:solidFill>
                </a:rPr>
                <a:t>möglichst hohe Entnahmen</a:t>
              </a:r>
            </a:p>
            <a:p>
              <a:pPr algn="ctr"/>
              <a:r>
                <a:rPr lang="de-DE" sz="1600" i="1" dirty="0">
                  <a:solidFill>
                    <a:schemeClr val="tx1"/>
                  </a:solidFill>
                </a:rPr>
                <a:t>„Einkommensstreben“</a:t>
              </a:r>
            </a:p>
          </p:txBody>
        </p:sp>
        <p:sp>
          <p:nvSpPr>
            <p:cNvPr id="23" name="Rechteck 22"/>
            <p:cNvSpPr/>
            <p:nvPr/>
          </p:nvSpPr>
          <p:spPr>
            <a:xfrm>
              <a:off x="5464527" y="2422546"/>
              <a:ext cx="2250540" cy="109367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sz="1600" dirty="0">
                  <a:solidFill>
                    <a:schemeClr val="tx1"/>
                  </a:solidFill>
                </a:rPr>
                <a:t>Möglichst hoher Vermögensendwert</a:t>
              </a:r>
            </a:p>
            <a:p>
              <a:pPr algn="ctr"/>
              <a:r>
                <a:rPr lang="de-DE" sz="1600" i="1" dirty="0">
                  <a:solidFill>
                    <a:schemeClr val="tx1"/>
                  </a:solidFill>
                </a:rPr>
                <a:t>„Vermögensstreben“</a:t>
              </a:r>
            </a:p>
          </p:txBody>
        </p:sp>
        <p:sp>
          <p:nvSpPr>
            <p:cNvPr id="25" name="Rechteck 24"/>
            <p:cNvSpPr/>
            <p:nvPr/>
          </p:nvSpPr>
          <p:spPr>
            <a:xfrm>
              <a:off x="3254177" y="4022902"/>
              <a:ext cx="2632472" cy="79967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lgn="ctr">
                <a:buFont typeface="Wingdings" charset="0"/>
                <a:buChar char="à"/>
              </a:pPr>
              <a:r>
                <a:rPr lang="de-DE" sz="1400" dirty="0">
                  <a:solidFill>
                    <a:schemeClr val="tx1"/>
                  </a:solidFill>
                  <a:sym typeface="Wingdings"/>
                </a:rPr>
                <a:t>eine Größe festlegen</a:t>
              </a:r>
            </a:p>
            <a:p>
              <a:pPr marL="285750" indent="-285750" algn="ctr">
                <a:buFont typeface="Wingdings" charset="0"/>
                <a:buChar char="à"/>
              </a:pPr>
              <a:r>
                <a:rPr lang="de-DE" sz="1400" dirty="0">
                  <a:solidFill>
                    <a:schemeClr val="tx1"/>
                  </a:solidFill>
                  <a:sym typeface="Wingdings"/>
                </a:rPr>
                <a:t>andere Größe maximieren</a:t>
              </a:r>
              <a:endParaRPr lang="de-DE" sz="1400" dirty="0">
                <a:solidFill>
                  <a:schemeClr val="tx1"/>
                </a:solidFill>
              </a:endParaRPr>
            </a:p>
          </p:txBody>
        </p:sp>
        <p:cxnSp>
          <p:nvCxnSpPr>
            <p:cNvPr id="20" name="Gerade Verbindung mit Pfeil 19"/>
            <p:cNvCxnSpPr>
              <a:stCxn id="5" idx="1"/>
            </p:cNvCxnSpPr>
            <p:nvPr/>
          </p:nvCxnSpPr>
          <p:spPr>
            <a:xfrm flipH="1">
              <a:off x="2692784" y="1646390"/>
              <a:ext cx="1226598" cy="670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Gerade Verbindung mit Pfeil 27"/>
            <p:cNvCxnSpPr/>
            <p:nvPr/>
          </p:nvCxnSpPr>
          <p:spPr>
            <a:xfrm>
              <a:off x="5248136" y="1646390"/>
              <a:ext cx="1372114" cy="6703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feld 28"/>
            <p:cNvSpPr txBox="1"/>
            <p:nvPr/>
          </p:nvSpPr>
          <p:spPr>
            <a:xfrm rot="19825652">
              <a:off x="2791788" y="1716949"/>
              <a:ext cx="928459" cy="307777"/>
            </a:xfrm>
            <a:prstGeom prst="rect">
              <a:avLst/>
            </a:prstGeom>
            <a:noFill/>
          </p:spPr>
          <p:txBody>
            <a:bodyPr wrap="none" rtlCol="0">
              <a:spAutoFit/>
            </a:bodyPr>
            <a:lstStyle/>
            <a:p>
              <a:r>
                <a:rPr lang="de-DE" sz="1400" dirty="0"/>
                <a:t>entweder</a:t>
              </a:r>
            </a:p>
          </p:txBody>
        </p:sp>
        <p:sp>
          <p:nvSpPr>
            <p:cNvPr id="31" name="Textfeld 30"/>
            <p:cNvSpPr txBox="1"/>
            <p:nvPr/>
          </p:nvSpPr>
          <p:spPr>
            <a:xfrm rot="1519937">
              <a:off x="5788897" y="1752227"/>
              <a:ext cx="544002" cy="307777"/>
            </a:xfrm>
            <a:prstGeom prst="rect">
              <a:avLst/>
            </a:prstGeom>
            <a:noFill/>
          </p:spPr>
          <p:txBody>
            <a:bodyPr wrap="none" rtlCol="0">
              <a:spAutoFit/>
            </a:bodyPr>
            <a:lstStyle/>
            <a:p>
              <a:r>
                <a:rPr lang="de-DE" sz="1400" dirty="0"/>
                <a:t>oder</a:t>
              </a:r>
            </a:p>
          </p:txBody>
        </p:sp>
        <p:cxnSp>
          <p:nvCxnSpPr>
            <p:cNvPr id="33" name="Gerade Verbindung mit Pfeil 32"/>
            <p:cNvCxnSpPr/>
            <p:nvPr/>
          </p:nvCxnSpPr>
          <p:spPr>
            <a:xfrm>
              <a:off x="4570413" y="2422546"/>
              <a:ext cx="0" cy="1469991"/>
            </a:xfrm>
            <a:prstGeom prst="straightConnector1">
              <a:avLst/>
            </a:prstGeom>
            <a:ln w="38100" cmpd="sng">
              <a:tailEnd type="arrow"/>
            </a:ln>
          </p:spPr>
          <p:style>
            <a:lnRef idx="2">
              <a:schemeClr val="dk1"/>
            </a:lnRef>
            <a:fillRef idx="0">
              <a:schemeClr val="dk1"/>
            </a:fillRef>
            <a:effectRef idx="1">
              <a:schemeClr val="dk1"/>
            </a:effectRef>
            <a:fontRef idx="minor">
              <a:schemeClr val="tx1"/>
            </a:fontRef>
          </p:style>
        </p:cxnSp>
      </p:grpSp>
      <p:sp>
        <p:nvSpPr>
          <p:cNvPr id="17" name="Footer Placeholder 4">
            <a:extLst>
              <a:ext uri="{FF2B5EF4-FFF2-40B4-BE49-F238E27FC236}">
                <a16:creationId xmlns:a16="http://schemas.microsoft.com/office/drawing/2014/main" id="{41044DD6-7801-4B77-A918-78B06046EEDE}"/>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4310142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20</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958334"/>
            <a:ext cx="3508179" cy="369332"/>
          </a:xfrm>
          <a:prstGeom prst="rect">
            <a:avLst/>
          </a:prstGeom>
          <a:noFill/>
        </p:spPr>
        <p:txBody>
          <a:bodyPr wrap="none" rtlCol="0">
            <a:spAutoFit/>
          </a:bodyPr>
          <a:lstStyle/>
          <a:p>
            <a:r>
              <a:rPr lang="de-DE" dirty="0"/>
              <a:t>2.2.1 Akzeptanz einer Investition</a:t>
            </a:r>
          </a:p>
        </p:txBody>
      </p:sp>
      <p:pic>
        <p:nvPicPr>
          <p:cNvPr id="5" name="Bild 4"/>
          <p:cNvPicPr>
            <a:picLocks noChangeAspect="1"/>
          </p:cNvPicPr>
          <p:nvPr/>
        </p:nvPicPr>
        <p:blipFill rotWithShape="1">
          <a:blip r:embed="rId4"/>
          <a:srcRect l="5171" r="80757"/>
          <a:stretch/>
        </p:blipFill>
        <p:spPr>
          <a:xfrm>
            <a:off x="2340016" y="1749792"/>
            <a:ext cx="1365550" cy="961853"/>
          </a:xfrm>
          <a:prstGeom prst="rect">
            <a:avLst/>
          </a:prstGeom>
        </p:spPr>
      </p:pic>
      <p:sp>
        <p:nvSpPr>
          <p:cNvPr id="14" name="Textfeld 13"/>
          <p:cNvSpPr txBox="1"/>
          <p:nvPr/>
        </p:nvSpPr>
        <p:spPr>
          <a:xfrm>
            <a:off x="457200" y="2422545"/>
            <a:ext cx="6232207" cy="1415772"/>
          </a:xfrm>
          <a:prstGeom prst="rect">
            <a:avLst/>
          </a:prstGeom>
          <a:noFill/>
        </p:spPr>
        <p:txBody>
          <a:bodyPr wrap="square" rtlCol="0">
            <a:spAutoFit/>
          </a:bodyPr>
          <a:lstStyle/>
          <a:p>
            <a:pPr marL="285750" indent="-285750">
              <a:buFont typeface="Wingdings" charset="0"/>
              <a:buChar char="à"/>
            </a:pPr>
            <a:r>
              <a:rPr lang="de-DE" sz="1400" dirty="0">
                <a:sym typeface="Wingdings"/>
              </a:rPr>
              <a:t>Andernfalls wäre eine Anlage am Kapitalmarkt zum Marktzins </a:t>
            </a:r>
            <a:r>
              <a:rPr lang="de-DE" sz="1400" i="1" dirty="0">
                <a:sym typeface="Wingdings"/>
              </a:rPr>
              <a:t>i</a:t>
            </a:r>
            <a:r>
              <a:rPr lang="de-DE" sz="1400" i="1" baseline="-25000" dirty="0">
                <a:sym typeface="Wingdings"/>
              </a:rPr>
              <a:t>m</a:t>
            </a:r>
            <a:r>
              <a:rPr lang="de-DE" sz="1400" i="1" dirty="0">
                <a:sym typeface="Wingdings"/>
              </a:rPr>
              <a:t>=i </a:t>
            </a:r>
            <a:r>
              <a:rPr lang="de-DE" sz="1400" dirty="0">
                <a:sym typeface="Wingdings"/>
              </a:rPr>
              <a:t>günstiger gewesen!</a:t>
            </a:r>
          </a:p>
          <a:p>
            <a:pPr marL="285750" indent="-285750">
              <a:buFont typeface="Wingdings" charset="0"/>
              <a:buChar char="à"/>
            </a:pPr>
            <a:endParaRPr lang="de-DE" sz="1400" dirty="0">
              <a:sym typeface="Wingdings"/>
            </a:endParaRPr>
          </a:p>
          <a:p>
            <a:endParaRPr lang="de-DE" sz="1400" dirty="0">
              <a:sym typeface="Wingdings"/>
            </a:endParaRPr>
          </a:p>
          <a:p>
            <a:endParaRPr lang="de-DE" sz="1400" dirty="0">
              <a:sym typeface="Wingdings"/>
            </a:endParaRPr>
          </a:p>
          <a:p>
            <a:r>
              <a:rPr lang="de-DE" sz="1600" dirty="0">
                <a:sym typeface="Wingdings"/>
              </a:rPr>
              <a:t>Bei Indifferenz:</a:t>
            </a:r>
            <a:endParaRPr lang="de-DE" sz="1600" dirty="0"/>
          </a:p>
        </p:txBody>
      </p:sp>
      <p:pic>
        <p:nvPicPr>
          <p:cNvPr id="15" name="Bild 14"/>
          <p:cNvPicPr>
            <a:picLocks noChangeAspect="1"/>
          </p:cNvPicPr>
          <p:nvPr/>
        </p:nvPicPr>
        <p:blipFill rotWithShape="1">
          <a:blip r:embed="rId5"/>
          <a:srcRect l="45144" t="15662" r="44127" b="20549"/>
          <a:stretch/>
        </p:blipFill>
        <p:spPr>
          <a:xfrm>
            <a:off x="2465480" y="3410380"/>
            <a:ext cx="957874" cy="564477"/>
          </a:xfrm>
          <a:prstGeom prst="rect">
            <a:avLst/>
          </a:prstGeom>
        </p:spPr>
      </p:pic>
      <p:sp>
        <p:nvSpPr>
          <p:cNvPr id="11" name="Textfeld 10"/>
          <p:cNvSpPr txBox="1"/>
          <p:nvPr/>
        </p:nvSpPr>
        <p:spPr>
          <a:xfrm>
            <a:off x="505632" y="4315895"/>
            <a:ext cx="7572008" cy="646331"/>
          </a:xfrm>
          <a:prstGeom prst="rect">
            <a:avLst/>
          </a:prstGeom>
          <a:noFill/>
          <a:ln w="28575" cmpd="sng">
            <a:solidFill>
              <a:srgbClr val="FF0000"/>
            </a:solidFill>
          </a:ln>
        </p:spPr>
        <p:txBody>
          <a:bodyPr wrap="square" rtlCol="0">
            <a:spAutoFit/>
          </a:bodyPr>
          <a:lstStyle/>
          <a:p>
            <a:pPr algn="ctr"/>
            <a:r>
              <a:rPr lang="de-DE" b="1" dirty="0">
                <a:sym typeface="Wingdings"/>
              </a:rPr>
              <a:t> Bei einem Kapitalwert über Null wird Wert geschaffen, bei einem Kapitalwert unter Null wird Wert vernichtet!</a:t>
            </a:r>
            <a:endParaRPr lang="de-DE" b="1" dirty="0"/>
          </a:p>
        </p:txBody>
      </p:sp>
      <p:sp>
        <p:nvSpPr>
          <p:cNvPr id="12" name="Footer Placeholder 4">
            <a:extLst>
              <a:ext uri="{FF2B5EF4-FFF2-40B4-BE49-F238E27FC236}">
                <a16:creationId xmlns:a16="http://schemas.microsoft.com/office/drawing/2014/main" id="{4A59C9F8-CC2B-4374-B132-7776712FDFA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652096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21</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958334"/>
            <a:ext cx="4675980" cy="369332"/>
          </a:xfrm>
          <a:prstGeom prst="rect">
            <a:avLst/>
          </a:prstGeom>
          <a:noFill/>
        </p:spPr>
        <p:txBody>
          <a:bodyPr wrap="none" rtlCol="0">
            <a:spAutoFit/>
          </a:bodyPr>
          <a:lstStyle/>
          <a:p>
            <a:r>
              <a:rPr lang="de-DE" dirty="0"/>
              <a:t>2.2.2 Auswahl von alternativen Investitionen</a:t>
            </a:r>
          </a:p>
        </p:txBody>
      </p:sp>
      <p:sp>
        <p:nvSpPr>
          <p:cNvPr id="5" name="Textfeld 4"/>
          <p:cNvSpPr txBox="1"/>
          <p:nvPr/>
        </p:nvSpPr>
        <p:spPr>
          <a:xfrm>
            <a:off x="457200" y="1858071"/>
            <a:ext cx="2276359" cy="369332"/>
          </a:xfrm>
          <a:prstGeom prst="rect">
            <a:avLst/>
          </a:prstGeom>
          <a:noFill/>
        </p:spPr>
        <p:txBody>
          <a:bodyPr wrap="none" rtlCol="0">
            <a:spAutoFit/>
          </a:bodyPr>
          <a:lstStyle/>
          <a:p>
            <a:r>
              <a:rPr lang="de-DE" dirty="0"/>
              <a:t>Entscheidungsregel:</a:t>
            </a:r>
          </a:p>
        </p:txBody>
      </p:sp>
      <p:pic>
        <p:nvPicPr>
          <p:cNvPr id="10" name="Bild 9"/>
          <p:cNvPicPr>
            <a:picLocks noChangeAspect="1"/>
          </p:cNvPicPr>
          <p:nvPr/>
        </p:nvPicPr>
        <p:blipFill rotWithShape="1">
          <a:blip r:embed="rId4"/>
          <a:srcRect l="5783" t="15662" r="71145" b="22607"/>
          <a:stretch/>
        </p:blipFill>
        <p:spPr>
          <a:xfrm>
            <a:off x="2175392" y="2375504"/>
            <a:ext cx="1818037" cy="482157"/>
          </a:xfrm>
          <a:prstGeom prst="rect">
            <a:avLst/>
          </a:prstGeom>
        </p:spPr>
      </p:pic>
      <p:sp>
        <p:nvSpPr>
          <p:cNvPr id="11" name="Textfeld 10"/>
          <p:cNvSpPr txBox="1"/>
          <p:nvPr/>
        </p:nvSpPr>
        <p:spPr>
          <a:xfrm>
            <a:off x="457200" y="3575017"/>
            <a:ext cx="7360348" cy="923330"/>
          </a:xfrm>
          <a:prstGeom prst="rect">
            <a:avLst/>
          </a:prstGeom>
          <a:noFill/>
        </p:spPr>
        <p:txBody>
          <a:bodyPr wrap="square" rtlCol="0">
            <a:spAutoFit/>
          </a:bodyPr>
          <a:lstStyle/>
          <a:p>
            <a:r>
              <a:rPr lang="de-DE" dirty="0"/>
              <a:t>Wenn mehrere alternative Investitionen, die isoliert betrachtet alle akzeptabel sind, d.h. </a:t>
            </a:r>
            <a:r>
              <a:rPr lang="de-DE" i="1" dirty="0"/>
              <a:t>C</a:t>
            </a:r>
            <a:r>
              <a:rPr lang="de-DE" baseline="-25000" dirty="0"/>
              <a:t>0</a:t>
            </a:r>
            <a:r>
              <a:rPr lang="de-DE" i="1" baseline="-25000" dirty="0"/>
              <a:t>j</a:t>
            </a:r>
            <a:r>
              <a:rPr lang="de-DE" dirty="0"/>
              <a:t> ≥ 0, zur Auswahl stehen, wird diejenige mit dem höchsten Kapitalwert </a:t>
            </a:r>
            <a:r>
              <a:rPr lang="de-DE" i="1" dirty="0"/>
              <a:t>C</a:t>
            </a:r>
            <a:r>
              <a:rPr lang="de-DE" i="1" baseline="-25000" dirty="0"/>
              <a:t>0</a:t>
            </a:r>
            <a:r>
              <a:rPr lang="de-DE" dirty="0"/>
              <a:t> gewählt. </a:t>
            </a:r>
          </a:p>
        </p:txBody>
      </p:sp>
      <p:sp>
        <p:nvSpPr>
          <p:cNvPr id="12" name="Footer Placeholder 4">
            <a:extLst>
              <a:ext uri="{FF2B5EF4-FFF2-40B4-BE49-F238E27FC236}">
                <a16:creationId xmlns:a16="http://schemas.microsoft.com/office/drawing/2014/main" id="{B429C046-7A7D-4293-86E3-629E14DDCA70}"/>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648008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958334"/>
            <a:ext cx="4675980" cy="369332"/>
          </a:xfrm>
          <a:prstGeom prst="rect">
            <a:avLst/>
          </a:prstGeom>
          <a:noFill/>
        </p:spPr>
        <p:txBody>
          <a:bodyPr wrap="none" rtlCol="0">
            <a:spAutoFit/>
          </a:bodyPr>
          <a:lstStyle/>
          <a:p>
            <a:r>
              <a:rPr lang="de-DE" dirty="0"/>
              <a:t>2.2.2 Auswahl von alternativen Investitionen</a:t>
            </a:r>
          </a:p>
        </p:txBody>
      </p:sp>
      <p:sp>
        <p:nvSpPr>
          <p:cNvPr id="5" name="Textfeld 4"/>
          <p:cNvSpPr txBox="1"/>
          <p:nvPr/>
        </p:nvSpPr>
        <p:spPr>
          <a:xfrm>
            <a:off x="457200" y="1599351"/>
            <a:ext cx="1057163" cy="369332"/>
          </a:xfrm>
          <a:prstGeom prst="rect">
            <a:avLst/>
          </a:prstGeom>
          <a:noFill/>
        </p:spPr>
        <p:txBody>
          <a:bodyPr wrap="none" rtlCol="0">
            <a:spAutoFit/>
          </a:bodyPr>
          <a:lstStyle/>
          <a:p>
            <a:r>
              <a:rPr lang="de-DE" u="sng" dirty="0"/>
              <a:t>Beispiel:</a:t>
            </a:r>
          </a:p>
        </p:txBody>
      </p:sp>
      <p:sp>
        <p:nvSpPr>
          <p:cNvPr id="4" name="Rechteck 3"/>
          <p:cNvSpPr/>
          <p:nvPr/>
        </p:nvSpPr>
        <p:spPr>
          <a:xfrm>
            <a:off x="457200" y="2018682"/>
            <a:ext cx="8115024" cy="1569660"/>
          </a:xfrm>
          <a:prstGeom prst="rect">
            <a:avLst/>
          </a:prstGeom>
        </p:spPr>
        <p:txBody>
          <a:bodyPr wrap="square">
            <a:spAutoFit/>
          </a:bodyPr>
          <a:lstStyle/>
          <a:p>
            <a:r>
              <a:rPr lang="de-DE" sz="1600" dirty="0"/>
              <a:t>In einem Unternehmen soll die Wirkung einer Rationalisierungsinvestition durch den Vergleich der Kapitalwerte erfolgen. Dazu wird die aktuelle Situation (Weiterführungsvariante) verglichen mit der Rationalisierungsvariante (Planungsvariante), bei der eine entsprechend geplante Investition zugrunde liegt. Bei diesem </a:t>
            </a:r>
            <a:r>
              <a:rPr lang="de-DE" sz="1600" dirty="0" err="1"/>
              <a:t>Alternativenvergleich</a:t>
            </a:r>
            <a:r>
              <a:rPr lang="de-DE" sz="1600" dirty="0"/>
              <a:t> sind alle Zahlungen zu berücksichtigen, die sich aufgrund einer entsprechenden Entscheidung ändern (</a:t>
            </a:r>
            <a:r>
              <a:rPr lang="de-DE" sz="1600" i="1" dirty="0"/>
              <a:t>relevante Zahlungen</a:t>
            </a:r>
            <a:r>
              <a:rPr lang="de-DE" sz="1600" dirty="0"/>
              <a:t>). </a:t>
            </a:r>
          </a:p>
        </p:txBody>
      </p:sp>
      <p:sp>
        <p:nvSpPr>
          <p:cNvPr id="12" name="Rechteck 11"/>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64</a:t>
            </a:r>
          </a:p>
        </p:txBody>
      </p:sp>
      <p:sp>
        <p:nvSpPr>
          <p:cNvPr id="11" name="Footer Placeholder 4">
            <a:extLst>
              <a:ext uri="{FF2B5EF4-FFF2-40B4-BE49-F238E27FC236}">
                <a16:creationId xmlns:a16="http://schemas.microsoft.com/office/drawing/2014/main" id="{4A4B8BD1-1119-4DFC-A9CF-DAB417485BAF}"/>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994682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958334"/>
            <a:ext cx="4675980" cy="369332"/>
          </a:xfrm>
          <a:prstGeom prst="rect">
            <a:avLst/>
          </a:prstGeom>
          <a:noFill/>
        </p:spPr>
        <p:txBody>
          <a:bodyPr wrap="none" rtlCol="0">
            <a:spAutoFit/>
          </a:bodyPr>
          <a:lstStyle/>
          <a:p>
            <a:r>
              <a:rPr lang="de-DE" dirty="0"/>
              <a:t>2.2.2 Auswahl von alternativen Investitionen</a:t>
            </a:r>
          </a:p>
        </p:txBody>
      </p:sp>
      <p:sp>
        <p:nvSpPr>
          <p:cNvPr id="5" name="Textfeld 4"/>
          <p:cNvSpPr txBox="1"/>
          <p:nvPr/>
        </p:nvSpPr>
        <p:spPr>
          <a:xfrm>
            <a:off x="457200" y="1469991"/>
            <a:ext cx="4070145" cy="338554"/>
          </a:xfrm>
          <a:prstGeom prst="rect">
            <a:avLst/>
          </a:prstGeom>
          <a:noFill/>
        </p:spPr>
        <p:txBody>
          <a:bodyPr wrap="none" rtlCol="0">
            <a:spAutoFit/>
          </a:bodyPr>
          <a:lstStyle/>
          <a:p>
            <a:r>
              <a:rPr lang="de-DE" sz="1600" dirty="0"/>
              <a:t>Zahlungsreihe der Weiterführungsvariante:</a:t>
            </a:r>
          </a:p>
        </p:txBody>
      </p:sp>
      <p:sp>
        <p:nvSpPr>
          <p:cNvPr id="12" name="Rechteck 11"/>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64</a:t>
            </a:r>
          </a:p>
        </p:txBody>
      </p:sp>
      <p:pic>
        <p:nvPicPr>
          <p:cNvPr id="11" name="Grafik 37"/>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92477" y="1839323"/>
            <a:ext cx="5697855" cy="1746885"/>
          </a:xfrm>
          <a:prstGeom prst="rect">
            <a:avLst/>
          </a:prstGeom>
          <a:noFill/>
          <a:ln>
            <a:noFill/>
          </a:ln>
        </p:spPr>
      </p:pic>
      <p:sp>
        <p:nvSpPr>
          <p:cNvPr id="10" name="Textfeld 9"/>
          <p:cNvSpPr txBox="1"/>
          <p:nvPr/>
        </p:nvSpPr>
        <p:spPr>
          <a:xfrm>
            <a:off x="492477" y="3913003"/>
            <a:ext cx="1600970" cy="338554"/>
          </a:xfrm>
          <a:prstGeom prst="rect">
            <a:avLst/>
          </a:prstGeom>
          <a:noFill/>
        </p:spPr>
        <p:txBody>
          <a:bodyPr wrap="none" rtlCol="0">
            <a:spAutoFit/>
          </a:bodyPr>
          <a:lstStyle/>
          <a:p>
            <a:r>
              <a:rPr lang="de-DE" sz="1600" i="1" dirty="0"/>
              <a:t>C</a:t>
            </a:r>
            <a:r>
              <a:rPr lang="de-DE" sz="1600" i="1" baseline="-25000" dirty="0"/>
              <a:t>0</a:t>
            </a:r>
            <a:r>
              <a:rPr lang="de-DE" sz="1600" i="1" dirty="0"/>
              <a:t> </a:t>
            </a:r>
            <a:r>
              <a:rPr lang="de-DE" sz="1600" dirty="0"/>
              <a:t>bei </a:t>
            </a:r>
            <a:r>
              <a:rPr lang="de-DE" sz="1600" i="1" dirty="0"/>
              <a:t>i = </a:t>
            </a:r>
            <a:r>
              <a:rPr lang="de-DE" sz="1600" dirty="0"/>
              <a:t>10%:</a:t>
            </a:r>
            <a:endParaRPr lang="de-DE" sz="1600" i="1" dirty="0"/>
          </a:p>
        </p:txBody>
      </p:sp>
      <p:pic>
        <p:nvPicPr>
          <p:cNvPr id="14" name="Bild 13"/>
          <p:cNvPicPr>
            <a:picLocks noChangeAspect="1"/>
          </p:cNvPicPr>
          <p:nvPr/>
        </p:nvPicPr>
        <p:blipFill>
          <a:blip r:embed="rId5"/>
          <a:stretch>
            <a:fillRect/>
          </a:stretch>
        </p:blipFill>
        <p:spPr>
          <a:xfrm>
            <a:off x="348587" y="4255809"/>
            <a:ext cx="7411853" cy="734655"/>
          </a:xfrm>
          <a:prstGeom prst="rect">
            <a:avLst/>
          </a:prstGeom>
        </p:spPr>
      </p:pic>
      <p:sp>
        <p:nvSpPr>
          <p:cNvPr id="13" name="Footer Placeholder 4">
            <a:extLst>
              <a:ext uri="{FF2B5EF4-FFF2-40B4-BE49-F238E27FC236}">
                <a16:creationId xmlns:a16="http://schemas.microsoft.com/office/drawing/2014/main" id="{6507B708-C23F-4C6B-9396-A528C15F4400}"/>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462945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958334"/>
            <a:ext cx="4675980" cy="369332"/>
          </a:xfrm>
          <a:prstGeom prst="rect">
            <a:avLst/>
          </a:prstGeom>
          <a:noFill/>
        </p:spPr>
        <p:txBody>
          <a:bodyPr wrap="none" rtlCol="0">
            <a:spAutoFit/>
          </a:bodyPr>
          <a:lstStyle/>
          <a:p>
            <a:r>
              <a:rPr lang="de-DE" dirty="0"/>
              <a:t>2.2.2 Auswahl von alternativen Investitionen</a:t>
            </a:r>
          </a:p>
        </p:txBody>
      </p:sp>
      <p:sp>
        <p:nvSpPr>
          <p:cNvPr id="5" name="Textfeld 4"/>
          <p:cNvSpPr txBox="1"/>
          <p:nvPr/>
        </p:nvSpPr>
        <p:spPr>
          <a:xfrm>
            <a:off x="457200" y="1469991"/>
            <a:ext cx="3640740" cy="338554"/>
          </a:xfrm>
          <a:prstGeom prst="rect">
            <a:avLst/>
          </a:prstGeom>
          <a:noFill/>
        </p:spPr>
        <p:txBody>
          <a:bodyPr wrap="none" rtlCol="0">
            <a:spAutoFit/>
          </a:bodyPr>
          <a:lstStyle/>
          <a:p>
            <a:r>
              <a:rPr lang="de-DE" sz="1600" dirty="0"/>
              <a:t>Zahlungsreihe der Planungsvariante:</a:t>
            </a:r>
          </a:p>
        </p:txBody>
      </p:sp>
      <p:sp>
        <p:nvSpPr>
          <p:cNvPr id="12" name="Rechteck 11"/>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64</a:t>
            </a:r>
          </a:p>
        </p:txBody>
      </p:sp>
      <p:sp>
        <p:nvSpPr>
          <p:cNvPr id="10" name="Textfeld 9"/>
          <p:cNvSpPr txBox="1"/>
          <p:nvPr/>
        </p:nvSpPr>
        <p:spPr>
          <a:xfrm>
            <a:off x="492477" y="4242283"/>
            <a:ext cx="1600970" cy="338554"/>
          </a:xfrm>
          <a:prstGeom prst="rect">
            <a:avLst/>
          </a:prstGeom>
          <a:noFill/>
        </p:spPr>
        <p:txBody>
          <a:bodyPr wrap="none" rtlCol="0">
            <a:spAutoFit/>
          </a:bodyPr>
          <a:lstStyle/>
          <a:p>
            <a:r>
              <a:rPr lang="de-DE" sz="1600" i="1" dirty="0"/>
              <a:t>C</a:t>
            </a:r>
            <a:r>
              <a:rPr lang="de-DE" sz="1600" i="1" baseline="-25000" dirty="0"/>
              <a:t>0</a:t>
            </a:r>
            <a:r>
              <a:rPr lang="de-DE" sz="1600" i="1" dirty="0"/>
              <a:t> </a:t>
            </a:r>
            <a:r>
              <a:rPr lang="de-DE" sz="1600" dirty="0"/>
              <a:t>bei </a:t>
            </a:r>
            <a:r>
              <a:rPr lang="de-DE" sz="1600" i="1" dirty="0"/>
              <a:t>i = </a:t>
            </a:r>
            <a:r>
              <a:rPr lang="de-DE" sz="1600" dirty="0"/>
              <a:t>10%:</a:t>
            </a:r>
            <a:endParaRPr lang="de-DE" sz="1600" i="1" dirty="0"/>
          </a:p>
        </p:txBody>
      </p:sp>
      <p:pic>
        <p:nvPicPr>
          <p:cNvPr id="13" name="Grafik 39"/>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62258" y="1808545"/>
            <a:ext cx="5662930" cy="2339975"/>
          </a:xfrm>
          <a:prstGeom prst="rect">
            <a:avLst/>
          </a:prstGeom>
          <a:noFill/>
          <a:ln>
            <a:noFill/>
          </a:ln>
        </p:spPr>
      </p:pic>
      <p:pic>
        <p:nvPicPr>
          <p:cNvPr id="4" name="Bild 3"/>
          <p:cNvPicPr>
            <a:picLocks noChangeAspect="1"/>
          </p:cNvPicPr>
          <p:nvPr/>
        </p:nvPicPr>
        <p:blipFill>
          <a:blip r:embed="rId5"/>
          <a:stretch>
            <a:fillRect/>
          </a:stretch>
        </p:blipFill>
        <p:spPr>
          <a:xfrm>
            <a:off x="-1516246" y="4486757"/>
            <a:ext cx="7266421" cy="720240"/>
          </a:xfrm>
          <a:prstGeom prst="rect">
            <a:avLst/>
          </a:prstGeom>
        </p:spPr>
      </p:pic>
      <p:sp>
        <p:nvSpPr>
          <p:cNvPr id="14" name="Footer Placeholder 4">
            <a:extLst>
              <a:ext uri="{FF2B5EF4-FFF2-40B4-BE49-F238E27FC236}">
                <a16:creationId xmlns:a16="http://schemas.microsoft.com/office/drawing/2014/main" id="{34A2E010-AC32-4EF9-8D6D-E5B9A39D46CF}"/>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810934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958334"/>
            <a:ext cx="4675980" cy="369332"/>
          </a:xfrm>
          <a:prstGeom prst="rect">
            <a:avLst/>
          </a:prstGeom>
          <a:noFill/>
        </p:spPr>
        <p:txBody>
          <a:bodyPr wrap="none" rtlCol="0">
            <a:spAutoFit/>
          </a:bodyPr>
          <a:lstStyle/>
          <a:p>
            <a:r>
              <a:rPr lang="de-DE" dirty="0"/>
              <a:t>2.2.2 Auswahl von alternativen Investitionen</a:t>
            </a:r>
          </a:p>
        </p:txBody>
      </p:sp>
      <p:sp>
        <p:nvSpPr>
          <p:cNvPr id="5" name="Textfeld 4"/>
          <p:cNvSpPr txBox="1"/>
          <p:nvPr/>
        </p:nvSpPr>
        <p:spPr>
          <a:xfrm>
            <a:off x="457200" y="2008600"/>
            <a:ext cx="7844816" cy="1815882"/>
          </a:xfrm>
          <a:prstGeom prst="rect">
            <a:avLst/>
          </a:prstGeom>
          <a:noFill/>
        </p:spPr>
        <p:txBody>
          <a:bodyPr wrap="none" rtlCol="0">
            <a:spAutoFit/>
          </a:bodyPr>
          <a:lstStyle/>
          <a:p>
            <a:r>
              <a:rPr lang="de-DE" sz="1600" u="sng" dirty="0"/>
              <a:t>Zusammengefasst:</a:t>
            </a:r>
          </a:p>
          <a:p>
            <a:r>
              <a:rPr lang="de-DE" sz="1600" dirty="0"/>
              <a:t>Weiterführungsvariante: 	-182.325</a:t>
            </a:r>
          </a:p>
          <a:p>
            <a:r>
              <a:rPr lang="de-DE" sz="1600" dirty="0"/>
              <a:t>Planungsvariante:		-171.090</a:t>
            </a:r>
          </a:p>
          <a:p>
            <a:endParaRPr lang="de-DE" sz="1600" dirty="0"/>
          </a:p>
          <a:p>
            <a:endParaRPr lang="de-DE" sz="1600" dirty="0"/>
          </a:p>
          <a:p>
            <a:endParaRPr lang="de-DE" sz="1600" dirty="0"/>
          </a:p>
          <a:p>
            <a:r>
              <a:rPr lang="de-DE" sz="1600" dirty="0">
                <a:sym typeface="Wingdings"/>
              </a:rPr>
              <a:t> Die Rationalisierungsinvestition ist vorteilhaft, da sie den höheren Kapitalwert hat! </a:t>
            </a:r>
            <a:endParaRPr lang="de-DE" sz="1600" dirty="0"/>
          </a:p>
        </p:txBody>
      </p:sp>
      <p:sp>
        <p:nvSpPr>
          <p:cNvPr id="12" name="Rechteck 11"/>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64</a:t>
            </a:r>
          </a:p>
        </p:txBody>
      </p:sp>
      <p:sp>
        <p:nvSpPr>
          <p:cNvPr id="10" name="Footer Placeholder 4">
            <a:extLst>
              <a:ext uri="{FF2B5EF4-FFF2-40B4-BE49-F238E27FC236}">
                <a16:creationId xmlns:a16="http://schemas.microsoft.com/office/drawing/2014/main" id="{AA79B72B-C278-4979-A8BB-5D6AD70D7436}"/>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262177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2.2 Kriterium der Vorteilhaftigkeit</a:t>
            </a:r>
          </a:p>
        </p:txBody>
      </p:sp>
      <p:pic>
        <p:nvPicPr>
          <p:cNvPr id="9" name="Bild 8"/>
          <p:cNvPicPr>
            <a:picLocks noChangeAspect="1"/>
          </p:cNvPicPr>
          <p:nvPr/>
        </p:nvPicPr>
        <p:blipFill rotWithShape="1">
          <a:blip r:embed="rId4"/>
          <a:srcRect r="81971"/>
          <a:stretch/>
        </p:blipFill>
        <p:spPr>
          <a:xfrm>
            <a:off x="8743277" y="4634897"/>
            <a:ext cx="400723" cy="508603"/>
          </a:xfrm>
          <a:prstGeom prst="rect">
            <a:avLst/>
          </a:prstGeom>
        </p:spPr>
      </p:pic>
      <p:sp>
        <p:nvSpPr>
          <p:cNvPr id="3" name="Textfeld 2"/>
          <p:cNvSpPr txBox="1"/>
          <p:nvPr/>
        </p:nvSpPr>
        <p:spPr>
          <a:xfrm>
            <a:off x="457200" y="958334"/>
            <a:ext cx="4675980" cy="369332"/>
          </a:xfrm>
          <a:prstGeom prst="rect">
            <a:avLst/>
          </a:prstGeom>
          <a:noFill/>
        </p:spPr>
        <p:txBody>
          <a:bodyPr wrap="none" rtlCol="0">
            <a:spAutoFit/>
          </a:bodyPr>
          <a:lstStyle/>
          <a:p>
            <a:r>
              <a:rPr lang="de-DE" dirty="0"/>
              <a:t>2.2.2 Auswahl von alternativen Investitionen</a:t>
            </a:r>
          </a:p>
        </p:txBody>
      </p:sp>
      <p:sp>
        <p:nvSpPr>
          <p:cNvPr id="12" name="Rechteck 11"/>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64</a:t>
            </a:r>
          </a:p>
        </p:txBody>
      </p:sp>
      <p:sp>
        <p:nvSpPr>
          <p:cNvPr id="11" name="Textfeld 10"/>
          <p:cNvSpPr txBox="1"/>
          <p:nvPr/>
        </p:nvSpPr>
        <p:spPr>
          <a:xfrm>
            <a:off x="457200" y="1858069"/>
            <a:ext cx="5248552" cy="369332"/>
          </a:xfrm>
          <a:prstGeom prst="rect">
            <a:avLst/>
          </a:prstGeom>
          <a:noFill/>
        </p:spPr>
        <p:txBody>
          <a:bodyPr wrap="none" rtlCol="0">
            <a:spAutoFit/>
          </a:bodyPr>
          <a:lstStyle/>
          <a:p>
            <a:r>
              <a:rPr lang="de-DE" dirty="0"/>
              <a:t>Projekteffekt beim vorteilhaften Investitionsobjekt:</a:t>
            </a:r>
          </a:p>
        </p:txBody>
      </p:sp>
      <p:pic>
        <p:nvPicPr>
          <p:cNvPr id="15" name="Bild 14"/>
          <p:cNvPicPr>
            <a:picLocks noChangeAspect="1"/>
          </p:cNvPicPr>
          <p:nvPr/>
        </p:nvPicPr>
        <p:blipFill rotWithShape="1">
          <a:blip r:embed="rId5"/>
          <a:srcRect l="26585" r="26304" b="20549"/>
          <a:stretch/>
        </p:blipFill>
        <p:spPr>
          <a:xfrm>
            <a:off x="940711" y="2227401"/>
            <a:ext cx="3957529" cy="661551"/>
          </a:xfrm>
          <a:prstGeom prst="rect">
            <a:avLst/>
          </a:prstGeom>
        </p:spPr>
      </p:pic>
      <p:pic>
        <p:nvPicPr>
          <p:cNvPr id="16" name="Bild 15"/>
          <p:cNvPicPr>
            <a:picLocks noChangeAspect="1"/>
          </p:cNvPicPr>
          <p:nvPr/>
        </p:nvPicPr>
        <p:blipFill rotWithShape="1">
          <a:blip r:embed="rId6"/>
          <a:srcRect l="36796" r="36895"/>
          <a:stretch/>
        </p:blipFill>
        <p:spPr>
          <a:xfrm>
            <a:off x="889212" y="3083404"/>
            <a:ext cx="2155830" cy="812222"/>
          </a:xfrm>
          <a:prstGeom prst="rect">
            <a:avLst/>
          </a:prstGeom>
        </p:spPr>
      </p:pic>
      <p:pic>
        <p:nvPicPr>
          <p:cNvPr id="4" name="Bild 3"/>
          <p:cNvPicPr>
            <a:picLocks noChangeAspect="1"/>
          </p:cNvPicPr>
          <p:nvPr/>
        </p:nvPicPr>
        <p:blipFill>
          <a:blip r:embed="rId7"/>
          <a:stretch>
            <a:fillRect/>
          </a:stretch>
        </p:blipFill>
        <p:spPr>
          <a:xfrm>
            <a:off x="527312" y="3907386"/>
            <a:ext cx="8263911" cy="819110"/>
          </a:xfrm>
          <a:prstGeom prst="rect">
            <a:avLst/>
          </a:prstGeom>
        </p:spPr>
      </p:pic>
      <p:graphicFrame>
        <p:nvGraphicFramePr>
          <p:cNvPr id="10" name="Objekt 9"/>
          <p:cNvGraphicFramePr>
            <a:graphicFrameLocks noChangeAspect="1"/>
          </p:cNvGraphicFramePr>
          <p:nvPr>
            <p:extLst>
              <p:ext uri="{D42A27DB-BD31-4B8C-83A1-F6EECF244321}">
                <p14:modId xmlns:p14="http://schemas.microsoft.com/office/powerpoint/2010/main" val="4068088540"/>
              </p:ext>
            </p:extLst>
          </p:nvPr>
        </p:nvGraphicFramePr>
        <p:xfrm>
          <a:off x="1689100" y="2209800"/>
          <a:ext cx="5765800" cy="723900"/>
        </p:xfrm>
        <a:graphic>
          <a:graphicData uri="http://schemas.openxmlformats.org/presentationml/2006/ole">
            <mc:AlternateContent xmlns:mc="http://schemas.openxmlformats.org/markup-compatibility/2006">
              <mc:Choice xmlns:v="urn:schemas-microsoft-com:vml" Requires="v">
                <p:oleObj spid="_x0000_s2101" name="Dokument" r:id="rId8" imgW="5765800" imgH="723900" progId="Word.Document.12">
                  <p:embed/>
                </p:oleObj>
              </mc:Choice>
              <mc:Fallback>
                <p:oleObj name="Dokument" r:id="rId8" imgW="5765800" imgH="723900" progId="Word.Document.12">
                  <p:embed/>
                  <p:pic>
                    <p:nvPicPr>
                      <p:cNvPr id="0" name=""/>
                      <p:cNvPicPr/>
                      <p:nvPr/>
                    </p:nvPicPr>
                    <p:blipFill>
                      <a:blip r:embed="rId9"/>
                      <a:stretch>
                        <a:fillRect/>
                      </a:stretch>
                    </p:blipFill>
                    <p:spPr>
                      <a:xfrm>
                        <a:off x="1689100" y="2209800"/>
                        <a:ext cx="5765800" cy="723900"/>
                      </a:xfrm>
                      <a:prstGeom prst="rect">
                        <a:avLst/>
                      </a:prstGeom>
                    </p:spPr>
                  </p:pic>
                </p:oleObj>
              </mc:Fallback>
            </mc:AlternateContent>
          </a:graphicData>
        </a:graphic>
      </p:graphicFrame>
      <p:sp>
        <p:nvSpPr>
          <p:cNvPr id="14" name="Footer Placeholder 4">
            <a:extLst>
              <a:ext uri="{FF2B5EF4-FFF2-40B4-BE49-F238E27FC236}">
                <a16:creationId xmlns:a16="http://schemas.microsoft.com/office/drawing/2014/main" id="{843FDD28-D036-4D8A-BD9F-EB0040797E73}"/>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92143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2.3 Wahl des Kalkulationszinses</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7" name="Textfeld 16"/>
          <p:cNvSpPr txBox="1"/>
          <p:nvPr/>
        </p:nvSpPr>
        <p:spPr>
          <a:xfrm>
            <a:off x="457200" y="1143000"/>
            <a:ext cx="1057163" cy="369332"/>
          </a:xfrm>
          <a:prstGeom prst="rect">
            <a:avLst/>
          </a:prstGeom>
          <a:noFill/>
        </p:spPr>
        <p:txBody>
          <a:bodyPr wrap="none" rtlCol="0">
            <a:spAutoFit/>
          </a:bodyPr>
          <a:lstStyle/>
          <a:p>
            <a:r>
              <a:rPr lang="de-DE" u="sng" dirty="0"/>
              <a:t>Beispiel:</a:t>
            </a:r>
          </a:p>
        </p:txBody>
      </p:sp>
      <p:sp>
        <p:nvSpPr>
          <p:cNvPr id="18" name="Rechteck 17"/>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66</a:t>
            </a:r>
          </a:p>
        </p:txBody>
      </p:sp>
      <p:pic>
        <p:nvPicPr>
          <p:cNvPr id="13" name="Bild 12"/>
          <p:cNvPicPr>
            <a:picLocks noChangeAspect="1"/>
          </p:cNvPicPr>
          <p:nvPr/>
        </p:nvPicPr>
        <p:blipFill>
          <a:blip r:embed="rId4"/>
          <a:stretch>
            <a:fillRect/>
          </a:stretch>
        </p:blipFill>
        <p:spPr>
          <a:xfrm>
            <a:off x="-1579869" y="1512332"/>
            <a:ext cx="7354316" cy="728952"/>
          </a:xfrm>
          <a:prstGeom prst="rect">
            <a:avLst/>
          </a:prstGeom>
        </p:spPr>
      </p:pic>
      <p:pic>
        <p:nvPicPr>
          <p:cNvPr id="14" name="Bild 13"/>
          <p:cNvPicPr>
            <a:picLocks noChangeAspect="1"/>
          </p:cNvPicPr>
          <p:nvPr/>
        </p:nvPicPr>
        <p:blipFill>
          <a:blip r:embed="rId5"/>
          <a:stretch>
            <a:fillRect/>
          </a:stretch>
        </p:blipFill>
        <p:spPr>
          <a:xfrm>
            <a:off x="-2109024" y="1865132"/>
            <a:ext cx="7354316" cy="728952"/>
          </a:xfrm>
          <a:prstGeom prst="rect">
            <a:avLst/>
          </a:prstGeom>
        </p:spPr>
      </p:pic>
      <p:pic>
        <p:nvPicPr>
          <p:cNvPr id="19" name="Grafik 40"/>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75619" y="3242009"/>
            <a:ext cx="4833465" cy="1097406"/>
          </a:xfrm>
          <a:prstGeom prst="rect">
            <a:avLst/>
          </a:prstGeom>
          <a:noFill/>
          <a:ln>
            <a:noFill/>
          </a:ln>
        </p:spPr>
      </p:pic>
      <p:sp>
        <p:nvSpPr>
          <p:cNvPr id="20" name="Textfeld 19"/>
          <p:cNvSpPr txBox="1"/>
          <p:nvPr/>
        </p:nvSpPr>
        <p:spPr>
          <a:xfrm>
            <a:off x="457200" y="2857662"/>
            <a:ext cx="5802339" cy="276999"/>
          </a:xfrm>
          <a:prstGeom prst="rect">
            <a:avLst/>
          </a:prstGeom>
          <a:noFill/>
        </p:spPr>
        <p:txBody>
          <a:bodyPr wrap="none" rtlCol="0">
            <a:spAutoFit/>
          </a:bodyPr>
          <a:lstStyle/>
          <a:p>
            <a:r>
              <a:rPr lang="de-DE" sz="1200" b="1" dirty="0"/>
              <a:t>Kapitalwerte der Investitionen A und B in Abhängigkeit vom Kalkulationszins</a:t>
            </a:r>
          </a:p>
        </p:txBody>
      </p:sp>
      <p:sp>
        <p:nvSpPr>
          <p:cNvPr id="15" name="Footer Placeholder 4">
            <a:extLst>
              <a:ext uri="{FF2B5EF4-FFF2-40B4-BE49-F238E27FC236}">
                <a16:creationId xmlns:a16="http://schemas.microsoft.com/office/drawing/2014/main" id="{0DC02172-9A93-4675-84F3-5C223F3285AB}"/>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579373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2.3 Wahl des Kalkulationszinses</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8" name="Rechteck 17"/>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66</a:t>
            </a:r>
          </a:p>
        </p:txBody>
      </p:sp>
      <p:pic>
        <p:nvPicPr>
          <p:cNvPr id="15" name="Grafik 4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7179" y="888365"/>
            <a:ext cx="4352925" cy="4194810"/>
          </a:xfrm>
          <a:prstGeom prst="rect">
            <a:avLst/>
          </a:prstGeom>
          <a:noFill/>
        </p:spPr>
      </p:pic>
      <p:sp>
        <p:nvSpPr>
          <p:cNvPr id="3" name="Textfeld 2"/>
          <p:cNvSpPr txBox="1"/>
          <p:nvPr/>
        </p:nvSpPr>
        <p:spPr>
          <a:xfrm>
            <a:off x="799604" y="4770896"/>
            <a:ext cx="3133309" cy="261610"/>
          </a:xfrm>
          <a:prstGeom prst="rect">
            <a:avLst/>
          </a:prstGeom>
          <a:noFill/>
        </p:spPr>
        <p:txBody>
          <a:bodyPr wrap="none" rtlCol="0">
            <a:spAutoFit/>
          </a:bodyPr>
          <a:lstStyle/>
          <a:p>
            <a:r>
              <a:rPr lang="de-DE" sz="1100" dirty="0"/>
              <a:t>Kapitalwertfunktionen der Investitionen A und B</a:t>
            </a:r>
          </a:p>
        </p:txBody>
      </p:sp>
      <p:sp>
        <p:nvSpPr>
          <p:cNvPr id="4" name="Textfeld 3"/>
          <p:cNvSpPr txBox="1"/>
          <p:nvPr/>
        </p:nvSpPr>
        <p:spPr>
          <a:xfrm>
            <a:off x="3164658" y="3342440"/>
            <a:ext cx="1946491" cy="276999"/>
          </a:xfrm>
          <a:prstGeom prst="rect">
            <a:avLst/>
          </a:prstGeom>
          <a:noFill/>
        </p:spPr>
        <p:txBody>
          <a:bodyPr wrap="none" rtlCol="0">
            <a:spAutoFit/>
          </a:bodyPr>
          <a:lstStyle/>
          <a:p>
            <a:r>
              <a:rPr lang="de-DE" sz="1200" dirty="0"/>
              <a:t>kritischer Kalkulationszins</a:t>
            </a:r>
          </a:p>
        </p:txBody>
      </p:sp>
      <p:cxnSp>
        <p:nvCxnSpPr>
          <p:cNvPr id="10" name="Gerade Verbindung mit Pfeil 9"/>
          <p:cNvCxnSpPr/>
          <p:nvPr/>
        </p:nvCxnSpPr>
        <p:spPr>
          <a:xfrm flipH="1">
            <a:off x="2998515" y="3619439"/>
            <a:ext cx="430485" cy="28485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Footer Placeholder 4">
            <a:extLst>
              <a:ext uri="{FF2B5EF4-FFF2-40B4-BE49-F238E27FC236}">
                <a16:creationId xmlns:a16="http://schemas.microsoft.com/office/drawing/2014/main" id="{7DC5C840-8352-4FB0-AF4C-A752F0DC451D}"/>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9006339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29</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2.3 Wahl des Kalkulationszinses</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199" y="1290534"/>
            <a:ext cx="8286077" cy="2636619"/>
          </a:xfrm>
          <a:prstGeom prst="rect">
            <a:avLst/>
          </a:prstGeom>
          <a:noFill/>
        </p:spPr>
        <p:txBody>
          <a:bodyPr wrap="square" rtlCol="0">
            <a:spAutoFit/>
          </a:bodyPr>
          <a:lstStyle/>
          <a:p>
            <a:r>
              <a:rPr lang="de-DE" sz="1600" b="1" dirty="0">
                <a:sym typeface="Wingdings"/>
              </a:rPr>
              <a:t>Erkenntnisse:</a:t>
            </a:r>
          </a:p>
          <a:p>
            <a:endParaRPr lang="de-DE" sz="1600" dirty="0">
              <a:sym typeface="Wingdings"/>
            </a:endParaRPr>
          </a:p>
          <a:p>
            <a:pPr marL="285750" indent="-285750">
              <a:buFont typeface="Wingdings" charset="0"/>
              <a:buChar char="à"/>
            </a:pPr>
            <a:r>
              <a:rPr lang="de-DE" sz="1600" dirty="0">
                <a:sym typeface="Wingdings"/>
              </a:rPr>
              <a:t>Die Veränderung des Kalkulationszinssatzes kann die </a:t>
            </a:r>
            <a:r>
              <a:rPr lang="de-DE" sz="1600" i="1" dirty="0">
                <a:sym typeface="Wingdings"/>
              </a:rPr>
              <a:t>Rangfolge</a:t>
            </a:r>
            <a:r>
              <a:rPr lang="de-DE" sz="1600" dirty="0">
                <a:sym typeface="Wingdings"/>
              </a:rPr>
              <a:t> der Kapitalwerte alternativer Investitionen verschieben.</a:t>
            </a:r>
          </a:p>
          <a:p>
            <a:pPr marL="285750" indent="-285750">
              <a:buFont typeface="Wingdings" charset="0"/>
              <a:buChar char="à"/>
            </a:pPr>
            <a:endParaRPr lang="de-DE" sz="1600" i="1" baseline="-25000" dirty="0">
              <a:sym typeface="Wingdings"/>
            </a:endParaRPr>
          </a:p>
          <a:p>
            <a:pPr marL="285750" indent="-285750">
              <a:buFont typeface="Wingdings" charset="0"/>
              <a:buChar char="à"/>
            </a:pPr>
            <a:r>
              <a:rPr lang="de-DE" sz="1600" dirty="0">
                <a:sym typeface="Wingdings"/>
              </a:rPr>
              <a:t>Mit steigendem Kalkulationszins wirken sich die weiter in der Zukunft liegenden Zahlungen </a:t>
            </a:r>
            <a:r>
              <a:rPr lang="de-DE" sz="1600" i="1" dirty="0">
                <a:sym typeface="Wingdings"/>
              </a:rPr>
              <a:t>schwächer</a:t>
            </a:r>
            <a:r>
              <a:rPr lang="de-DE" sz="1600" dirty="0">
                <a:sym typeface="Wingdings"/>
              </a:rPr>
              <a:t> und die dicht am Investitionszeitpunkt liegenden Zahlungen </a:t>
            </a:r>
            <a:r>
              <a:rPr lang="de-DE" sz="1600" i="1" dirty="0">
                <a:sym typeface="Wingdings"/>
              </a:rPr>
              <a:t>stärker</a:t>
            </a:r>
            <a:r>
              <a:rPr lang="de-DE" sz="1600" dirty="0">
                <a:sym typeface="Wingdings"/>
              </a:rPr>
              <a:t> aus.</a:t>
            </a:r>
          </a:p>
          <a:p>
            <a:pPr marL="285750" indent="-285750">
              <a:buFont typeface="Wingdings" charset="0"/>
              <a:buChar char="à"/>
            </a:pPr>
            <a:endParaRPr lang="de-DE" sz="1600" i="1" baseline="-25000" dirty="0">
              <a:sym typeface="Wingdings"/>
            </a:endParaRPr>
          </a:p>
          <a:p>
            <a:pPr marL="285750" indent="-285750">
              <a:buFont typeface="Wingdings" charset="0"/>
              <a:buChar char="à"/>
            </a:pPr>
            <a:r>
              <a:rPr lang="de-DE" sz="1600" dirty="0">
                <a:sym typeface="Wingdings"/>
              </a:rPr>
              <a:t>Die Zahl der akzeptablen Investitionen </a:t>
            </a:r>
            <a:r>
              <a:rPr lang="de-DE" sz="1600" i="1" dirty="0">
                <a:sym typeface="Wingdings"/>
              </a:rPr>
              <a:t>sinkt</a:t>
            </a:r>
            <a:r>
              <a:rPr lang="de-DE" sz="1600" dirty="0">
                <a:sym typeface="Wingdings"/>
              </a:rPr>
              <a:t>, wenn mit </a:t>
            </a:r>
            <a:r>
              <a:rPr lang="de-DE" sz="1600" i="1" dirty="0">
                <a:sym typeface="Wingdings"/>
              </a:rPr>
              <a:t>wachsendem Kalkulationszins </a:t>
            </a:r>
            <a:r>
              <a:rPr lang="de-DE" sz="1600" dirty="0">
                <a:sym typeface="Wingdings"/>
              </a:rPr>
              <a:t>die Kapitalwerte einzelner Investitionen negativ werden.</a:t>
            </a:r>
          </a:p>
        </p:txBody>
      </p:sp>
      <p:sp>
        <p:nvSpPr>
          <p:cNvPr id="11" name="Footer Placeholder 4">
            <a:extLst>
              <a:ext uri="{FF2B5EF4-FFF2-40B4-BE49-F238E27FC236}">
                <a16:creationId xmlns:a16="http://schemas.microsoft.com/office/drawing/2014/main" id="{85FFA727-9C08-43A8-B8C9-13DFE41F0213}"/>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55443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1143000"/>
            <a:ext cx="7915124" cy="3416320"/>
          </a:xfrm>
          <a:prstGeom prst="rect">
            <a:avLst/>
          </a:prstGeom>
          <a:noFill/>
        </p:spPr>
        <p:txBody>
          <a:bodyPr wrap="square" rtlCol="0">
            <a:spAutoFit/>
          </a:bodyPr>
          <a:lstStyle/>
          <a:p>
            <a:r>
              <a:rPr lang="de-DE" dirty="0"/>
              <a:t>Beispiel:</a:t>
            </a:r>
          </a:p>
          <a:p>
            <a:pPr lvl="0"/>
            <a:endParaRPr lang="de-DE" dirty="0"/>
          </a:p>
          <a:p>
            <a:pPr marL="285750" lvl="0" indent="-285750">
              <a:buFontTx/>
              <a:buChar char="-"/>
            </a:pPr>
            <a:r>
              <a:rPr lang="de-DE" dirty="0"/>
              <a:t>Vorhandenes Anfangsvermögen (Zahlungsmittelbestand): 1.000 GE</a:t>
            </a:r>
          </a:p>
          <a:p>
            <a:pPr marL="285750" lvl="0" indent="-285750">
              <a:buFontTx/>
              <a:buChar char="-"/>
            </a:pPr>
            <a:r>
              <a:rPr lang="de-DE" dirty="0"/>
              <a:t>Zielgröße sei der Vermögensendwert in </a:t>
            </a:r>
            <a:r>
              <a:rPr lang="de-DE" i="1" dirty="0"/>
              <a:t>t</a:t>
            </a:r>
            <a:r>
              <a:rPr lang="de-DE" baseline="-25000" dirty="0"/>
              <a:t>3</a:t>
            </a:r>
            <a:endParaRPr lang="de-DE" dirty="0"/>
          </a:p>
          <a:p>
            <a:pPr marL="285750" lvl="0" indent="-285750">
              <a:buFontTx/>
              <a:buChar char="-"/>
            </a:pPr>
            <a:r>
              <a:rPr lang="de-DE" dirty="0"/>
              <a:t>keine Entnahmen vor </a:t>
            </a:r>
            <a:r>
              <a:rPr lang="de-DE" i="1" dirty="0"/>
              <a:t>t</a:t>
            </a:r>
            <a:r>
              <a:rPr lang="de-DE" baseline="-25000" dirty="0"/>
              <a:t>3</a:t>
            </a:r>
          </a:p>
          <a:p>
            <a:pPr marL="285750" lvl="0" indent="-285750">
              <a:buFontTx/>
              <a:buChar char="-"/>
            </a:pPr>
            <a:r>
              <a:rPr lang="de-DE" dirty="0"/>
              <a:t>der Investor habe in </a:t>
            </a:r>
            <a:r>
              <a:rPr lang="de-DE" i="1" dirty="0"/>
              <a:t>t</a:t>
            </a:r>
            <a:r>
              <a:rPr lang="de-DE" baseline="-25000" dirty="0"/>
              <a:t>0</a:t>
            </a:r>
            <a:r>
              <a:rPr lang="de-DE" dirty="0"/>
              <a:t> zwei voneinander unabhängige Investitionsmöglichkeiten mit den geschätzten Zahlungsreihen: </a:t>
            </a:r>
            <a:br>
              <a:rPr lang="de-DE" dirty="0"/>
            </a:br>
            <a:endParaRPr lang="de-DE" dirty="0"/>
          </a:p>
          <a:p>
            <a:pPr lvl="0"/>
            <a:r>
              <a:rPr lang="de-DE" i="1" dirty="0"/>
              <a:t>	I</a:t>
            </a:r>
            <a:r>
              <a:rPr lang="de-DE" baseline="-25000" dirty="0"/>
              <a:t>1</a:t>
            </a:r>
            <a:r>
              <a:rPr lang="de-DE" dirty="0"/>
              <a:t>: { -1.000</a:t>
            </a:r>
            <a:r>
              <a:rPr lang="de-DE" baseline="-25000" dirty="0"/>
              <a:t>0</a:t>
            </a:r>
            <a:r>
              <a:rPr lang="de-DE" dirty="0"/>
              <a:t>, 500</a:t>
            </a:r>
            <a:r>
              <a:rPr lang="de-DE" baseline="-25000" dirty="0"/>
              <a:t>1</a:t>
            </a:r>
            <a:r>
              <a:rPr lang="de-DE" dirty="0"/>
              <a:t>, 500</a:t>
            </a:r>
            <a:r>
              <a:rPr lang="de-DE" baseline="-25000" dirty="0"/>
              <a:t>2</a:t>
            </a:r>
            <a:r>
              <a:rPr lang="de-DE" dirty="0"/>
              <a:t>, 500</a:t>
            </a:r>
            <a:r>
              <a:rPr lang="de-DE" baseline="-25000" dirty="0"/>
              <a:t>3</a:t>
            </a:r>
            <a:r>
              <a:rPr lang="de-DE" dirty="0"/>
              <a:t>}, </a:t>
            </a:r>
            <a:br>
              <a:rPr lang="de-DE" dirty="0"/>
            </a:br>
            <a:r>
              <a:rPr lang="de-DE" dirty="0"/>
              <a:t>	</a:t>
            </a:r>
            <a:r>
              <a:rPr lang="de-DE" i="1" dirty="0"/>
              <a:t>I</a:t>
            </a:r>
            <a:r>
              <a:rPr lang="de-DE" baseline="-25000" dirty="0"/>
              <a:t>2</a:t>
            </a:r>
            <a:r>
              <a:rPr lang="de-DE" dirty="0"/>
              <a:t> : { -850</a:t>
            </a:r>
            <a:r>
              <a:rPr lang="de-DE" baseline="-25000" dirty="0"/>
              <a:t>0</a:t>
            </a:r>
            <a:r>
              <a:rPr lang="de-DE" dirty="0"/>
              <a:t>, 450</a:t>
            </a:r>
            <a:r>
              <a:rPr lang="de-DE" baseline="-25000" dirty="0"/>
              <a:t>1</a:t>
            </a:r>
            <a:r>
              <a:rPr lang="de-DE" dirty="0"/>
              <a:t>, 780</a:t>
            </a:r>
            <a:r>
              <a:rPr lang="de-DE" baseline="-25000" dirty="0"/>
              <a:t>2</a:t>
            </a:r>
            <a:r>
              <a:rPr lang="de-DE" dirty="0"/>
              <a:t>}.</a:t>
            </a:r>
          </a:p>
          <a:p>
            <a:endParaRPr lang="de-DE" dirty="0"/>
          </a:p>
          <a:p>
            <a:endParaRPr lang="de-DE" dirty="0"/>
          </a:p>
        </p:txBody>
      </p:sp>
      <p:sp>
        <p:nvSpPr>
          <p:cNvPr id="10" name="Footer Placeholder 4">
            <a:extLst>
              <a:ext uri="{FF2B5EF4-FFF2-40B4-BE49-F238E27FC236}">
                <a16:creationId xmlns:a16="http://schemas.microsoft.com/office/drawing/2014/main" id="{FC671ACD-33D5-4E42-B8C4-C0E39DE97EBC}"/>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94032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30</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199" y="1807974"/>
            <a:ext cx="8286077" cy="1569660"/>
          </a:xfrm>
          <a:prstGeom prst="rect">
            <a:avLst/>
          </a:prstGeom>
          <a:noFill/>
        </p:spPr>
        <p:txBody>
          <a:bodyPr wrap="square" rtlCol="0">
            <a:spAutoFit/>
          </a:bodyPr>
          <a:lstStyle/>
          <a:p>
            <a:r>
              <a:rPr lang="de-DE" sz="1600" b="1" dirty="0">
                <a:sym typeface="Wingdings"/>
              </a:rPr>
              <a:t>Investitionen sind zumeist unterschiedlich in Bezug auf:</a:t>
            </a:r>
          </a:p>
          <a:p>
            <a:pPr marL="285750" indent="-285750">
              <a:buFontTx/>
              <a:buChar char="-"/>
            </a:pPr>
            <a:r>
              <a:rPr lang="de-DE" sz="1600" dirty="0">
                <a:sym typeface="Wingdings"/>
              </a:rPr>
              <a:t>die Höhe und zeitliche Verteilung der Einzahlungsüberschüsse (</a:t>
            </a:r>
            <a:r>
              <a:rPr lang="de-DE" sz="1600" i="1" dirty="0" err="1">
                <a:sym typeface="Wingdings"/>
              </a:rPr>
              <a:t>c</a:t>
            </a:r>
            <a:r>
              <a:rPr lang="de-DE" sz="1600" i="1" baseline="-25000" dirty="0" err="1">
                <a:sym typeface="Wingdings"/>
              </a:rPr>
              <a:t>n</a:t>
            </a:r>
            <a:r>
              <a:rPr lang="de-DE" sz="1600" dirty="0">
                <a:sym typeface="Wingdings"/>
              </a:rPr>
              <a:t>)</a:t>
            </a:r>
          </a:p>
          <a:p>
            <a:pPr marL="285750" indent="-285750">
              <a:buFontTx/>
              <a:buChar char="-"/>
            </a:pPr>
            <a:r>
              <a:rPr lang="de-DE" sz="1600" dirty="0">
                <a:sym typeface="Wingdings"/>
              </a:rPr>
              <a:t>die Höhe der Anschaffungsauszahlung (</a:t>
            </a:r>
            <a:r>
              <a:rPr lang="de-DE" sz="1600" i="1" dirty="0">
                <a:sym typeface="Wingdings"/>
              </a:rPr>
              <a:t>a</a:t>
            </a:r>
            <a:r>
              <a:rPr lang="de-DE" sz="1600" i="1" baseline="-25000" dirty="0">
                <a:sym typeface="Wingdings"/>
              </a:rPr>
              <a:t>0</a:t>
            </a:r>
            <a:r>
              <a:rPr lang="de-DE" sz="1600" dirty="0">
                <a:sym typeface="Wingdings"/>
              </a:rPr>
              <a:t>)</a:t>
            </a:r>
          </a:p>
          <a:p>
            <a:pPr marL="285750" indent="-285750">
              <a:buFontTx/>
              <a:buChar char="-"/>
            </a:pPr>
            <a:r>
              <a:rPr lang="de-DE" sz="1600" dirty="0">
                <a:sym typeface="Wingdings"/>
              </a:rPr>
              <a:t>die Länge der Nutzungsdauer (</a:t>
            </a:r>
            <a:r>
              <a:rPr lang="de-DE" sz="1600" i="1" dirty="0" err="1">
                <a:sym typeface="Wingdings"/>
              </a:rPr>
              <a:t>n</a:t>
            </a:r>
            <a:r>
              <a:rPr lang="de-DE" sz="1600" dirty="0">
                <a:sym typeface="Wingdings"/>
              </a:rPr>
              <a:t>)</a:t>
            </a:r>
          </a:p>
          <a:p>
            <a:pPr marL="285750" indent="-285750">
              <a:buFontTx/>
              <a:buChar char="-"/>
            </a:pPr>
            <a:endParaRPr lang="de-DE" sz="1600" dirty="0">
              <a:sym typeface="Wingdings"/>
            </a:endParaRPr>
          </a:p>
          <a:p>
            <a:pPr marL="285750" indent="-285750">
              <a:buFontTx/>
              <a:buChar char="-"/>
            </a:pPr>
            <a:endParaRPr lang="de-DE" sz="1600" dirty="0">
              <a:sym typeface="Wingdings"/>
            </a:endParaRPr>
          </a:p>
        </p:txBody>
      </p:sp>
      <p:sp>
        <p:nvSpPr>
          <p:cNvPr id="11" name="Textfeld 10"/>
          <p:cNvSpPr txBox="1"/>
          <p:nvPr/>
        </p:nvSpPr>
        <p:spPr>
          <a:xfrm>
            <a:off x="457200" y="958334"/>
            <a:ext cx="1441420" cy="369332"/>
          </a:xfrm>
          <a:prstGeom prst="rect">
            <a:avLst/>
          </a:prstGeom>
          <a:noFill/>
        </p:spPr>
        <p:txBody>
          <a:bodyPr wrap="none" rtlCol="0">
            <a:spAutoFit/>
          </a:bodyPr>
          <a:lstStyle/>
          <a:p>
            <a:r>
              <a:rPr lang="de-DE" dirty="0"/>
              <a:t>2.4.1 Begriff</a:t>
            </a:r>
          </a:p>
        </p:txBody>
      </p:sp>
      <p:sp>
        <p:nvSpPr>
          <p:cNvPr id="3" name="Geschweifte Klammer links 2"/>
          <p:cNvSpPr/>
          <p:nvPr/>
        </p:nvSpPr>
        <p:spPr>
          <a:xfrm rot="16200000">
            <a:off x="3403498" y="125605"/>
            <a:ext cx="611462" cy="650405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de-DE"/>
          </a:p>
        </p:txBody>
      </p:sp>
      <p:sp>
        <p:nvSpPr>
          <p:cNvPr id="4" name="Textfeld 3"/>
          <p:cNvSpPr txBox="1"/>
          <p:nvPr/>
        </p:nvSpPr>
        <p:spPr>
          <a:xfrm>
            <a:off x="1162731" y="3879768"/>
            <a:ext cx="5094739" cy="307777"/>
          </a:xfrm>
          <a:prstGeom prst="rect">
            <a:avLst/>
          </a:prstGeom>
          <a:noFill/>
        </p:spPr>
        <p:txBody>
          <a:bodyPr wrap="none" rtlCol="0">
            <a:spAutoFit/>
          </a:bodyPr>
          <a:lstStyle/>
          <a:p>
            <a:r>
              <a:rPr lang="de-DE" sz="1400" dirty="0"/>
              <a:t>Partialmodelle: Nur ein Ausschnitt der Unternehmensplanung!</a:t>
            </a:r>
          </a:p>
        </p:txBody>
      </p:sp>
      <p:sp>
        <p:nvSpPr>
          <p:cNvPr id="12" name="Footer Placeholder 4">
            <a:extLst>
              <a:ext uri="{FF2B5EF4-FFF2-40B4-BE49-F238E27FC236}">
                <a16:creationId xmlns:a16="http://schemas.microsoft.com/office/drawing/2014/main" id="{CCFD9071-EDF9-46B3-BFB0-E49EAA4C1F7C}"/>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590884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31</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1441420" cy="369332"/>
          </a:xfrm>
          <a:prstGeom prst="rect">
            <a:avLst/>
          </a:prstGeom>
          <a:noFill/>
        </p:spPr>
        <p:txBody>
          <a:bodyPr wrap="none" rtlCol="0">
            <a:spAutoFit/>
          </a:bodyPr>
          <a:lstStyle/>
          <a:p>
            <a:r>
              <a:rPr lang="de-DE" dirty="0"/>
              <a:t>2.4.1 Begriff</a:t>
            </a:r>
          </a:p>
        </p:txBody>
      </p:sp>
      <p:sp>
        <p:nvSpPr>
          <p:cNvPr id="5" name="Textfeld 4"/>
          <p:cNvSpPr txBox="1"/>
          <p:nvPr/>
        </p:nvSpPr>
        <p:spPr>
          <a:xfrm>
            <a:off x="174987" y="2399025"/>
            <a:ext cx="1646243" cy="954107"/>
          </a:xfrm>
          <a:prstGeom prst="rect">
            <a:avLst/>
          </a:prstGeom>
          <a:noFill/>
          <a:ln>
            <a:solidFill>
              <a:schemeClr val="tx1"/>
            </a:solidFill>
          </a:ln>
        </p:spPr>
        <p:txBody>
          <a:bodyPr wrap="square" rtlCol="0">
            <a:spAutoFit/>
          </a:bodyPr>
          <a:lstStyle/>
          <a:p>
            <a:pPr algn="ctr"/>
            <a:r>
              <a:rPr lang="de-DE" sz="1400" dirty="0"/>
              <a:t>Verbindung zur Zahlungsreihe des gesamten Unternehmens?</a:t>
            </a:r>
          </a:p>
        </p:txBody>
      </p:sp>
      <p:sp>
        <p:nvSpPr>
          <p:cNvPr id="12" name="Textfeld 11"/>
          <p:cNvSpPr txBox="1"/>
          <p:nvPr/>
        </p:nvSpPr>
        <p:spPr>
          <a:xfrm>
            <a:off x="2434088" y="2553922"/>
            <a:ext cx="2443059" cy="646331"/>
          </a:xfrm>
          <a:prstGeom prst="rect">
            <a:avLst/>
          </a:prstGeom>
          <a:noFill/>
          <a:ln>
            <a:solidFill>
              <a:schemeClr val="tx1"/>
            </a:solidFill>
          </a:ln>
        </p:spPr>
        <p:txBody>
          <a:bodyPr wrap="none" rtlCol="0">
            <a:spAutoFit/>
          </a:bodyPr>
          <a:lstStyle/>
          <a:p>
            <a:pPr algn="ctr"/>
            <a:r>
              <a:rPr lang="de-DE" dirty="0"/>
              <a:t>Fiktive</a:t>
            </a:r>
          </a:p>
          <a:p>
            <a:pPr algn="ctr"/>
            <a:r>
              <a:rPr lang="de-DE" dirty="0"/>
              <a:t>Ergänzungsinvestition</a:t>
            </a:r>
          </a:p>
        </p:txBody>
      </p:sp>
      <p:sp>
        <p:nvSpPr>
          <p:cNvPr id="14" name="Textfeld 13"/>
          <p:cNvSpPr txBox="1"/>
          <p:nvPr/>
        </p:nvSpPr>
        <p:spPr>
          <a:xfrm>
            <a:off x="5514916" y="2422545"/>
            <a:ext cx="3421834" cy="954107"/>
          </a:xfrm>
          <a:prstGeom prst="rect">
            <a:avLst/>
          </a:prstGeom>
          <a:noFill/>
          <a:ln w="28575" cmpd="sng">
            <a:solidFill>
              <a:srgbClr val="FF0000"/>
            </a:solidFill>
          </a:ln>
        </p:spPr>
        <p:txBody>
          <a:bodyPr wrap="square" rtlCol="0">
            <a:spAutoFit/>
          </a:bodyPr>
          <a:lstStyle/>
          <a:p>
            <a:pPr algn="ctr"/>
            <a:r>
              <a:rPr lang="de-DE" sz="1400" i="1" dirty="0"/>
              <a:t>Unterstellung: </a:t>
            </a:r>
          </a:p>
          <a:p>
            <a:pPr algn="ctr"/>
            <a:r>
              <a:rPr lang="de-DE" sz="1400" i="1" dirty="0"/>
              <a:t>Der Kapitalwert der Ergänzungsinvestition ist Null.</a:t>
            </a:r>
          </a:p>
          <a:p>
            <a:pPr algn="ctr"/>
            <a:r>
              <a:rPr lang="de-DE" sz="1400" i="1" dirty="0"/>
              <a:t>(S. 69)  </a:t>
            </a:r>
          </a:p>
        </p:txBody>
      </p:sp>
      <p:cxnSp>
        <p:nvCxnSpPr>
          <p:cNvPr id="16" name="Gerade Verbindung mit Pfeil 15"/>
          <p:cNvCxnSpPr/>
          <p:nvPr/>
        </p:nvCxnSpPr>
        <p:spPr>
          <a:xfrm>
            <a:off x="1898620" y="2892943"/>
            <a:ext cx="4413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p:nvPr/>
        </p:nvCxnSpPr>
        <p:spPr>
          <a:xfrm>
            <a:off x="4978981" y="2892943"/>
            <a:ext cx="44139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Footer Placeholder 4">
            <a:extLst>
              <a:ext uri="{FF2B5EF4-FFF2-40B4-BE49-F238E27FC236}">
                <a16:creationId xmlns:a16="http://schemas.microsoft.com/office/drawing/2014/main" id="{5450DFAC-D972-4128-9191-36A5A8CA34D9}"/>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446801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1441420" cy="369332"/>
          </a:xfrm>
          <a:prstGeom prst="rect">
            <a:avLst/>
          </a:prstGeom>
          <a:noFill/>
        </p:spPr>
        <p:txBody>
          <a:bodyPr wrap="none" rtlCol="0">
            <a:spAutoFit/>
          </a:bodyPr>
          <a:lstStyle/>
          <a:p>
            <a:r>
              <a:rPr lang="de-DE" dirty="0"/>
              <a:t>2.4.1 Begriff</a:t>
            </a:r>
          </a:p>
        </p:txBody>
      </p:sp>
      <p:sp>
        <p:nvSpPr>
          <p:cNvPr id="15" name="Rechteck 14"/>
          <p:cNvSpPr/>
          <p:nvPr/>
        </p:nvSpPr>
        <p:spPr>
          <a:xfrm>
            <a:off x="7056179" y="517850"/>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69</a:t>
            </a:r>
          </a:p>
        </p:txBody>
      </p:sp>
      <p:sp>
        <p:nvSpPr>
          <p:cNvPr id="4" name="Textfeld 3"/>
          <p:cNvSpPr txBox="1"/>
          <p:nvPr/>
        </p:nvSpPr>
        <p:spPr>
          <a:xfrm>
            <a:off x="457200" y="1375910"/>
            <a:ext cx="2703835" cy="276999"/>
          </a:xfrm>
          <a:prstGeom prst="rect">
            <a:avLst/>
          </a:prstGeom>
          <a:noFill/>
        </p:spPr>
        <p:txBody>
          <a:bodyPr wrap="none" rtlCol="0">
            <a:spAutoFit/>
          </a:bodyPr>
          <a:lstStyle/>
          <a:p>
            <a:r>
              <a:rPr lang="de-DE" sz="1200" dirty="0"/>
              <a:t>Zwei Ausgangsinvestitionen (</a:t>
            </a:r>
            <a:r>
              <a:rPr lang="de-DE" sz="1200" i="1" dirty="0"/>
              <a:t>i=10%)</a:t>
            </a:r>
            <a:r>
              <a:rPr lang="de-DE" sz="1200" dirty="0"/>
              <a:t>:</a:t>
            </a:r>
          </a:p>
        </p:txBody>
      </p:sp>
      <p:pic>
        <p:nvPicPr>
          <p:cNvPr id="10" name="Bild 9"/>
          <p:cNvPicPr>
            <a:picLocks noChangeAspect="1"/>
          </p:cNvPicPr>
          <p:nvPr/>
        </p:nvPicPr>
        <p:blipFill rotWithShape="1">
          <a:blip r:embed="rId4"/>
          <a:srcRect l="32721" r="33017"/>
          <a:stretch/>
        </p:blipFill>
        <p:spPr>
          <a:xfrm>
            <a:off x="493995" y="1652909"/>
            <a:ext cx="1975492" cy="571500"/>
          </a:xfrm>
          <a:prstGeom prst="rect">
            <a:avLst/>
          </a:prstGeom>
        </p:spPr>
      </p:pic>
      <p:pic>
        <p:nvPicPr>
          <p:cNvPr id="13" name="Bild 12"/>
          <p:cNvPicPr>
            <a:picLocks noChangeAspect="1"/>
          </p:cNvPicPr>
          <p:nvPr/>
        </p:nvPicPr>
        <p:blipFill rotWithShape="1">
          <a:blip r:embed="rId5"/>
          <a:srcRect l="37802" r="36298"/>
          <a:stretch/>
        </p:blipFill>
        <p:spPr>
          <a:xfrm>
            <a:off x="5356635" y="1652909"/>
            <a:ext cx="1493378" cy="571500"/>
          </a:xfrm>
          <a:prstGeom prst="rect">
            <a:avLst/>
          </a:prstGeom>
        </p:spPr>
      </p:pic>
      <p:pic>
        <p:nvPicPr>
          <p:cNvPr id="18" name="Bild 17"/>
          <p:cNvPicPr>
            <a:picLocks noChangeAspect="1"/>
          </p:cNvPicPr>
          <p:nvPr/>
        </p:nvPicPr>
        <p:blipFill rotWithShape="1">
          <a:blip r:embed="rId6"/>
          <a:srcRect l="12644" r="11897"/>
          <a:stretch/>
        </p:blipFill>
        <p:spPr>
          <a:xfrm>
            <a:off x="457200" y="2224409"/>
            <a:ext cx="4350787" cy="571500"/>
          </a:xfrm>
          <a:prstGeom prst="rect">
            <a:avLst/>
          </a:prstGeom>
        </p:spPr>
      </p:pic>
      <p:pic>
        <p:nvPicPr>
          <p:cNvPr id="19" name="Bild 18"/>
          <p:cNvPicPr>
            <a:picLocks noChangeAspect="1"/>
          </p:cNvPicPr>
          <p:nvPr/>
        </p:nvPicPr>
        <p:blipFill rotWithShape="1">
          <a:blip r:embed="rId7"/>
          <a:srcRect l="18892" r="18200"/>
          <a:stretch/>
        </p:blipFill>
        <p:spPr>
          <a:xfrm>
            <a:off x="5262563" y="2224409"/>
            <a:ext cx="3627151" cy="571500"/>
          </a:xfrm>
          <a:prstGeom prst="rect">
            <a:avLst/>
          </a:prstGeom>
        </p:spPr>
      </p:pic>
      <p:sp>
        <p:nvSpPr>
          <p:cNvPr id="20" name="Textfeld 19"/>
          <p:cNvSpPr txBox="1"/>
          <p:nvPr/>
        </p:nvSpPr>
        <p:spPr>
          <a:xfrm>
            <a:off x="515409" y="3268273"/>
            <a:ext cx="7275850" cy="461665"/>
          </a:xfrm>
          <a:prstGeom prst="rect">
            <a:avLst/>
          </a:prstGeom>
          <a:noFill/>
        </p:spPr>
        <p:txBody>
          <a:bodyPr wrap="none" rtlCol="0">
            <a:spAutoFit/>
          </a:bodyPr>
          <a:lstStyle/>
          <a:p>
            <a:r>
              <a:rPr lang="de-DE" sz="1200" dirty="0">
                <a:sym typeface="Wingdings"/>
              </a:rPr>
              <a:t>Die Differenz zwischen den Anschaffungsauszahlungen beträgt 150 GE.</a:t>
            </a:r>
          </a:p>
          <a:p>
            <a:r>
              <a:rPr lang="de-DE" sz="1200" dirty="0">
                <a:sym typeface="Wingdings"/>
              </a:rPr>
              <a:t>Bei einer Anlage zum Kalkulationszinssatz ergibt sich ein Kapitalwert der Ergänzungsinvestition von Null:</a:t>
            </a:r>
            <a:endParaRPr lang="de-DE" sz="1200" dirty="0"/>
          </a:p>
        </p:txBody>
      </p:sp>
      <p:cxnSp>
        <p:nvCxnSpPr>
          <p:cNvPr id="22" name="Gerade Verbindung 21"/>
          <p:cNvCxnSpPr/>
          <p:nvPr/>
        </p:nvCxnSpPr>
        <p:spPr>
          <a:xfrm>
            <a:off x="5115113" y="1846309"/>
            <a:ext cx="0" cy="823195"/>
          </a:xfrm>
          <a:prstGeom prst="line">
            <a:avLst/>
          </a:prstGeom>
        </p:spPr>
        <p:style>
          <a:lnRef idx="2">
            <a:schemeClr val="accent1"/>
          </a:lnRef>
          <a:fillRef idx="0">
            <a:schemeClr val="accent1"/>
          </a:fillRef>
          <a:effectRef idx="1">
            <a:schemeClr val="accent1"/>
          </a:effectRef>
          <a:fontRef idx="minor">
            <a:schemeClr val="tx1"/>
          </a:fontRef>
        </p:style>
      </p:cxnSp>
      <p:pic>
        <p:nvPicPr>
          <p:cNvPr id="25" name="Bild 24"/>
          <p:cNvPicPr>
            <a:picLocks noChangeAspect="1"/>
          </p:cNvPicPr>
          <p:nvPr/>
        </p:nvPicPr>
        <p:blipFill>
          <a:blip r:embed="rId8"/>
          <a:stretch>
            <a:fillRect/>
          </a:stretch>
        </p:blipFill>
        <p:spPr>
          <a:xfrm>
            <a:off x="469900" y="3737409"/>
            <a:ext cx="5765800" cy="571500"/>
          </a:xfrm>
          <a:prstGeom prst="rect">
            <a:avLst/>
          </a:prstGeom>
        </p:spPr>
      </p:pic>
      <p:sp>
        <p:nvSpPr>
          <p:cNvPr id="17" name="Footer Placeholder 4">
            <a:extLst>
              <a:ext uri="{FF2B5EF4-FFF2-40B4-BE49-F238E27FC236}">
                <a16:creationId xmlns:a16="http://schemas.microsoft.com/office/drawing/2014/main" id="{0A71CD1B-E6B8-4F4F-9D1B-4C801ED40C8D}"/>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0733576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1441420" cy="369332"/>
          </a:xfrm>
          <a:prstGeom prst="rect">
            <a:avLst/>
          </a:prstGeom>
          <a:noFill/>
        </p:spPr>
        <p:txBody>
          <a:bodyPr wrap="none" rtlCol="0">
            <a:spAutoFit/>
          </a:bodyPr>
          <a:lstStyle/>
          <a:p>
            <a:r>
              <a:rPr lang="de-DE" dirty="0"/>
              <a:t>2.4.1 Begriff</a:t>
            </a:r>
          </a:p>
        </p:txBody>
      </p:sp>
      <p:sp>
        <p:nvSpPr>
          <p:cNvPr id="15" name="Rechteck 14"/>
          <p:cNvSpPr/>
          <p:nvPr/>
        </p:nvSpPr>
        <p:spPr>
          <a:xfrm>
            <a:off x="7056179" y="517850"/>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69</a:t>
            </a:r>
          </a:p>
        </p:txBody>
      </p:sp>
      <p:sp>
        <p:nvSpPr>
          <p:cNvPr id="3" name="Textfeld 2"/>
          <p:cNvSpPr txBox="1"/>
          <p:nvPr/>
        </p:nvSpPr>
        <p:spPr>
          <a:xfrm>
            <a:off x="457200" y="1649010"/>
            <a:ext cx="2853140" cy="276999"/>
          </a:xfrm>
          <a:prstGeom prst="rect">
            <a:avLst/>
          </a:prstGeom>
          <a:noFill/>
        </p:spPr>
        <p:txBody>
          <a:bodyPr wrap="none" rtlCol="0">
            <a:spAutoFit/>
          </a:bodyPr>
          <a:lstStyle/>
          <a:p>
            <a:r>
              <a:rPr lang="de-DE" sz="1200" dirty="0"/>
              <a:t>Für die Gesamtkapitalwerte ergibt sich:</a:t>
            </a:r>
          </a:p>
        </p:txBody>
      </p:sp>
      <p:pic>
        <p:nvPicPr>
          <p:cNvPr id="5" name="Bild 4"/>
          <p:cNvPicPr>
            <a:picLocks noChangeAspect="1"/>
          </p:cNvPicPr>
          <p:nvPr/>
        </p:nvPicPr>
        <p:blipFill>
          <a:blip r:embed="rId4"/>
          <a:stretch>
            <a:fillRect/>
          </a:stretch>
        </p:blipFill>
        <p:spPr>
          <a:xfrm>
            <a:off x="-984280" y="1859130"/>
            <a:ext cx="5765800" cy="571500"/>
          </a:xfrm>
          <a:prstGeom prst="rect">
            <a:avLst/>
          </a:prstGeom>
        </p:spPr>
      </p:pic>
      <p:sp>
        <p:nvSpPr>
          <p:cNvPr id="12" name="Textfeld 11"/>
          <p:cNvSpPr txBox="1"/>
          <p:nvPr/>
        </p:nvSpPr>
        <p:spPr>
          <a:xfrm>
            <a:off x="457200" y="2601564"/>
            <a:ext cx="441422" cy="276999"/>
          </a:xfrm>
          <a:prstGeom prst="rect">
            <a:avLst/>
          </a:prstGeom>
          <a:noFill/>
        </p:spPr>
        <p:txBody>
          <a:bodyPr wrap="none" rtlCol="0">
            <a:spAutoFit/>
          </a:bodyPr>
          <a:lstStyle/>
          <a:p>
            <a:r>
              <a:rPr lang="de-DE" sz="1200" dirty="0"/>
              <a:t>und</a:t>
            </a:r>
          </a:p>
        </p:txBody>
      </p:sp>
      <p:pic>
        <p:nvPicPr>
          <p:cNvPr id="14" name="Bild 13"/>
          <p:cNvPicPr>
            <a:picLocks noChangeAspect="1"/>
          </p:cNvPicPr>
          <p:nvPr/>
        </p:nvPicPr>
        <p:blipFill>
          <a:blip r:embed="rId5"/>
          <a:stretch>
            <a:fillRect/>
          </a:stretch>
        </p:blipFill>
        <p:spPr>
          <a:xfrm>
            <a:off x="-768506" y="2792568"/>
            <a:ext cx="5765800" cy="495300"/>
          </a:xfrm>
          <a:prstGeom prst="rect">
            <a:avLst/>
          </a:prstGeom>
        </p:spPr>
      </p:pic>
      <p:sp>
        <p:nvSpPr>
          <p:cNvPr id="16" name="Textfeld 15"/>
          <p:cNvSpPr txBox="1"/>
          <p:nvPr/>
        </p:nvSpPr>
        <p:spPr>
          <a:xfrm>
            <a:off x="457200" y="3574551"/>
            <a:ext cx="8178851" cy="646331"/>
          </a:xfrm>
          <a:prstGeom prst="rect">
            <a:avLst/>
          </a:prstGeom>
          <a:noFill/>
        </p:spPr>
        <p:txBody>
          <a:bodyPr wrap="square" rtlCol="0">
            <a:spAutoFit/>
          </a:bodyPr>
          <a:lstStyle/>
          <a:p>
            <a:r>
              <a:rPr lang="de-DE" dirty="0">
                <a:sym typeface="Wingdings"/>
              </a:rPr>
              <a:t> Die Berechnung des Kapitalwertes spiegelt also nur eine verkürzte Darstellungsweise des vollständigen Finanzplans wider.</a:t>
            </a:r>
            <a:endParaRPr lang="de-DE" dirty="0"/>
          </a:p>
        </p:txBody>
      </p:sp>
      <p:sp>
        <p:nvSpPr>
          <p:cNvPr id="17" name="Footer Placeholder 4">
            <a:extLst>
              <a:ext uri="{FF2B5EF4-FFF2-40B4-BE49-F238E27FC236}">
                <a16:creationId xmlns:a16="http://schemas.microsoft.com/office/drawing/2014/main" id="{FFB0F359-B9B1-4C5E-8569-018360FE9D9F}"/>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80138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6087011" cy="369332"/>
          </a:xfrm>
          <a:prstGeom prst="rect">
            <a:avLst/>
          </a:prstGeom>
          <a:noFill/>
        </p:spPr>
        <p:txBody>
          <a:bodyPr wrap="none" rtlCol="0">
            <a:spAutoFit/>
          </a:bodyPr>
          <a:lstStyle/>
          <a:p>
            <a:r>
              <a:rPr lang="de-DE" dirty="0"/>
              <a:t>2.4.2 Wiederanlageprämisse für Einzahlungsüberschüsse</a:t>
            </a:r>
          </a:p>
        </p:txBody>
      </p:sp>
      <p:pic>
        <p:nvPicPr>
          <p:cNvPr id="4" name="Bild 3"/>
          <p:cNvPicPr>
            <a:picLocks noChangeAspect="1"/>
          </p:cNvPicPr>
          <p:nvPr/>
        </p:nvPicPr>
        <p:blipFill rotWithShape="1">
          <a:blip r:embed="rId4"/>
          <a:srcRect l="29368" r="31884"/>
          <a:stretch/>
        </p:blipFill>
        <p:spPr>
          <a:xfrm>
            <a:off x="457200" y="1561621"/>
            <a:ext cx="2234187" cy="571500"/>
          </a:xfrm>
          <a:prstGeom prst="rect">
            <a:avLst/>
          </a:prstGeom>
        </p:spPr>
      </p:pic>
      <p:sp>
        <p:nvSpPr>
          <p:cNvPr id="5" name="Textfeld 4"/>
          <p:cNvSpPr txBox="1"/>
          <p:nvPr/>
        </p:nvSpPr>
        <p:spPr>
          <a:xfrm>
            <a:off x="457200" y="2269667"/>
            <a:ext cx="8889714" cy="276999"/>
          </a:xfrm>
          <a:prstGeom prst="rect">
            <a:avLst/>
          </a:prstGeom>
          <a:noFill/>
        </p:spPr>
        <p:txBody>
          <a:bodyPr wrap="square" rtlCol="0">
            <a:spAutoFit/>
          </a:bodyPr>
          <a:lstStyle/>
          <a:p>
            <a:r>
              <a:rPr lang="de-DE" sz="1200" dirty="0"/>
              <a:t>In </a:t>
            </a:r>
            <a:r>
              <a:rPr lang="de-DE" sz="1200" i="1" dirty="0"/>
              <a:t>t=1</a:t>
            </a:r>
            <a:r>
              <a:rPr lang="de-DE" sz="1200" dirty="0"/>
              <a:t> steht der Einzahlungsüberschuss </a:t>
            </a:r>
            <a:r>
              <a:rPr lang="de-DE" sz="1200" i="1" dirty="0"/>
              <a:t>c</a:t>
            </a:r>
            <a:r>
              <a:rPr lang="de-DE" sz="1200" i="1" baseline="-25000" dirty="0"/>
              <a:t>1</a:t>
            </a:r>
            <a:r>
              <a:rPr lang="de-DE" sz="1200" dirty="0"/>
              <a:t> zur Verfügung. Dieser wird reinvestiert:</a:t>
            </a:r>
          </a:p>
        </p:txBody>
      </p:sp>
      <p:pic>
        <p:nvPicPr>
          <p:cNvPr id="10" name="Bild 9"/>
          <p:cNvPicPr>
            <a:picLocks noChangeAspect="1"/>
          </p:cNvPicPr>
          <p:nvPr/>
        </p:nvPicPr>
        <p:blipFill rotWithShape="1">
          <a:blip r:embed="rId5"/>
          <a:srcRect l="37598" r="39028"/>
          <a:stretch/>
        </p:blipFill>
        <p:spPr>
          <a:xfrm>
            <a:off x="457200" y="2405546"/>
            <a:ext cx="1347679" cy="571500"/>
          </a:xfrm>
          <a:prstGeom prst="rect">
            <a:avLst/>
          </a:prstGeom>
        </p:spPr>
      </p:pic>
      <p:sp>
        <p:nvSpPr>
          <p:cNvPr id="12" name="Textfeld 11"/>
          <p:cNvSpPr txBox="1"/>
          <p:nvPr/>
        </p:nvSpPr>
        <p:spPr>
          <a:xfrm>
            <a:off x="457200" y="3207847"/>
            <a:ext cx="2887404" cy="276999"/>
          </a:xfrm>
          <a:prstGeom prst="rect">
            <a:avLst/>
          </a:prstGeom>
          <a:noFill/>
        </p:spPr>
        <p:txBody>
          <a:bodyPr wrap="none" rtlCol="0">
            <a:spAutoFit/>
          </a:bodyPr>
          <a:lstStyle/>
          <a:p>
            <a:r>
              <a:rPr lang="de-DE" sz="1200" dirty="0"/>
              <a:t>Es ergibt sich für die Gesamtinvestition:</a:t>
            </a:r>
          </a:p>
        </p:txBody>
      </p:sp>
      <p:pic>
        <p:nvPicPr>
          <p:cNvPr id="13" name="Grafik 26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59328" y="3290166"/>
            <a:ext cx="4170045" cy="1532890"/>
          </a:xfrm>
          <a:prstGeom prst="rect">
            <a:avLst/>
          </a:prstGeom>
          <a:noFill/>
          <a:ln>
            <a:noFill/>
          </a:ln>
        </p:spPr>
      </p:pic>
      <p:sp>
        <p:nvSpPr>
          <p:cNvPr id="14" name="Textfeld 13"/>
          <p:cNvSpPr txBox="1"/>
          <p:nvPr/>
        </p:nvSpPr>
        <p:spPr>
          <a:xfrm>
            <a:off x="5079837" y="3966590"/>
            <a:ext cx="410764" cy="369332"/>
          </a:xfrm>
          <a:prstGeom prst="rect">
            <a:avLst/>
          </a:prstGeom>
          <a:noFill/>
        </p:spPr>
        <p:txBody>
          <a:bodyPr wrap="none" rtlCol="0">
            <a:spAutoFit/>
          </a:bodyPr>
          <a:lstStyle/>
          <a:p>
            <a:r>
              <a:rPr lang="de-DE" dirty="0">
                <a:sym typeface="Wingdings"/>
              </a:rPr>
              <a:t></a:t>
            </a:r>
            <a:endParaRPr lang="de-DE" dirty="0"/>
          </a:p>
        </p:txBody>
      </p:sp>
      <p:pic>
        <p:nvPicPr>
          <p:cNvPr id="15" name="Bild 14"/>
          <p:cNvPicPr>
            <a:picLocks noChangeAspect="1"/>
          </p:cNvPicPr>
          <p:nvPr/>
        </p:nvPicPr>
        <p:blipFill>
          <a:blip r:embed="rId7"/>
          <a:stretch>
            <a:fillRect/>
          </a:stretch>
        </p:blipFill>
        <p:spPr>
          <a:xfrm>
            <a:off x="4240777" y="3890791"/>
            <a:ext cx="5765800" cy="571500"/>
          </a:xfrm>
          <a:prstGeom prst="rect">
            <a:avLst/>
          </a:prstGeom>
        </p:spPr>
      </p:pic>
      <p:sp>
        <p:nvSpPr>
          <p:cNvPr id="16" name="Footer Placeholder 4">
            <a:extLst>
              <a:ext uri="{FF2B5EF4-FFF2-40B4-BE49-F238E27FC236}">
                <a16:creationId xmlns:a16="http://schemas.microsoft.com/office/drawing/2014/main" id="{58CA0B42-2B19-47D3-95E4-20B5C0152D9C}"/>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095310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6087011" cy="369332"/>
          </a:xfrm>
          <a:prstGeom prst="rect">
            <a:avLst/>
          </a:prstGeom>
          <a:noFill/>
        </p:spPr>
        <p:txBody>
          <a:bodyPr wrap="none" rtlCol="0">
            <a:spAutoFit/>
          </a:bodyPr>
          <a:lstStyle/>
          <a:p>
            <a:r>
              <a:rPr lang="de-DE" dirty="0"/>
              <a:t>2.4.2 Wiederanlageprämisse für Einzahlungsüberschüsse</a:t>
            </a:r>
          </a:p>
        </p:txBody>
      </p:sp>
      <p:sp>
        <p:nvSpPr>
          <p:cNvPr id="3" name="Textfeld 2"/>
          <p:cNvSpPr txBox="1"/>
          <p:nvPr/>
        </p:nvSpPr>
        <p:spPr>
          <a:xfrm>
            <a:off x="587943" y="1634629"/>
            <a:ext cx="8155333" cy="3385542"/>
          </a:xfrm>
          <a:prstGeom prst="rect">
            <a:avLst/>
          </a:prstGeom>
          <a:noFill/>
        </p:spPr>
        <p:txBody>
          <a:bodyPr wrap="square" rtlCol="0">
            <a:spAutoFit/>
          </a:bodyPr>
          <a:lstStyle/>
          <a:p>
            <a:pPr marL="285750" indent="-285750">
              <a:buFont typeface="Wingdings" charset="0"/>
              <a:buChar char="à"/>
            </a:pPr>
            <a:r>
              <a:rPr lang="de-DE" dirty="0">
                <a:sym typeface="Wingdings"/>
              </a:rPr>
              <a:t>Die Wiederanlageinvestition mit ihrem Kapitalwert von Null hat keinen Einfluss auf den Kapitalwert der ursprünglichen Investition.</a:t>
            </a:r>
          </a:p>
          <a:p>
            <a:pPr marL="285750" indent="-285750">
              <a:buFont typeface="Wingdings" charset="0"/>
              <a:buChar char="à"/>
            </a:pPr>
            <a:endParaRPr lang="de-DE" dirty="0">
              <a:sym typeface="Wingdings"/>
            </a:endParaRPr>
          </a:p>
          <a:p>
            <a:pPr marL="285750" indent="-285750">
              <a:buFont typeface="Wingdings" charset="0"/>
              <a:buChar char="à"/>
            </a:pPr>
            <a:r>
              <a:rPr lang="de-DE" dirty="0">
                <a:sym typeface="Wingdings"/>
              </a:rPr>
              <a:t>Mit der Wiederanlageprämisse wird derselbe Zinssatz für die Ermittlung des Zinsertrags und die Diskontierung benutzt.</a:t>
            </a:r>
          </a:p>
          <a:p>
            <a:pPr marL="742950" lvl="1" indent="-285750">
              <a:buFont typeface="Wingdings" charset="0"/>
              <a:buChar char="à"/>
            </a:pPr>
            <a:r>
              <a:rPr lang="de-DE" sz="1600" dirty="0">
                <a:sym typeface="Wingdings"/>
              </a:rPr>
              <a:t>Hinreichende Bedingung für </a:t>
            </a:r>
            <a:r>
              <a:rPr lang="de-DE" sz="1600" i="1" dirty="0">
                <a:sym typeface="Wingdings"/>
              </a:rPr>
              <a:t>C</a:t>
            </a:r>
            <a:r>
              <a:rPr lang="de-DE" sz="1600" i="1" baseline="-25000" dirty="0">
                <a:sym typeface="Wingdings"/>
              </a:rPr>
              <a:t>0</a:t>
            </a:r>
            <a:r>
              <a:rPr lang="de-DE" sz="1600" i="1" dirty="0">
                <a:sym typeface="Wingdings"/>
              </a:rPr>
              <a:t>= </a:t>
            </a:r>
            <a:r>
              <a:rPr lang="de-DE" sz="1600" dirty="0">
                <a:sym typeface="Wingdings"/>
              </a:rPr>
              <a:t>0.</a:t>
            </a:r>
          </a:p>
          <a:p>
            <a:pPr marL="742950" lvl="1" indent="-285750">
              <a:buFont typeface="Wingdings" charset="0"/>
              <a:buChar char="à"/>
            </a:pPr>
            <a:endParaRPr lang="de-DE" dirty="0">
              <a:sym typeface="Wingdings"/>
            </a:endParaRPr>
          </a:p>
          <a:p>
            <a:pPr marL="285750" indent="-285750">
              <a:buFont typeface="Wingdings" charset="0"/>
              <a:buChar char="à"/>
            </a:pPr>
            <a:r>
              <a:rPr lang="de-DE" dirty="0">
                <a:sym typeface="Wingdings"/>
              </a:rPr>
              <a:t>Der Kapitalwert der Ergänzungsinvestition ist dann ungleich Null, wenn das Geld zu einem anderen als dem für die Abzinsung benutzten Zinssatz angelegt wird!</a:t>
            </a:r>
          </a:p>
          <a:p>
            <a:pPr marL="285750" indent="-285750">
              <a:buFont typeface="Wingdings" charset="0"/>
              <a:buChar char="à"/>
            </a:pPr>
            <a:endParaRPr lang="de-DE" dirty="0">
              <a:sym typeface="Wingdings"/>
            </a:endParaRPr>
          </a:p>
          <a:p>
            <a:pPr marL="285750" indent="-285750">
              <a:buFont typeface="Wingdings" charset="0"/>
              <a:buChar char="à"/>
            </a:pPr>
            <a:endParaRPr lang="de-DE" dirty="0"/>
          </a:p>
        </p:txBody>
      </p:sp>
      <p:sp>
        <p:nvSpPr>
          <p:cNvPr id="10" name="Footer Placeholder 4">
            <a:extLst>
              <a:ext uri="{FF2B5EF4-FFF2-40B4-BE49-F238E27FC236}">
                <a16:creationId xmlns:a16="http://schemas.microsoft.com/office/drawing/2014/main" id="{0230EF6F-B05B-4E51-A305-EA89EEC817C3}"/>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754128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7088336" cy="369332"/>
          </a:xfrm>
          <a:prstGeom prst="rect">
            <a:avLst/>
          </a:prstGeom>
          <a:noFill/>
        </p:spPr>
        <p:txBody>
          <a:bodyPr wrap="none" rtlCol="0">
            <a:spAutoFit/>
          </a:bodyPr>
          <a:lstStyle/>
          <a:p>
            <a:r>
              <a:rPr lang="de-DE" dirty="0"/>
              <a:t>2.4.4 Ergänzungsinvestitionen bei unterschiedlicher Nutzungsdauer</a:t>
            </a:r>
          </a:p>
        </p:txBody>
      </p:sp>
      <p:sp>
        <p:nvSpPr>
          <p:cNvPr id="3" name="Textfeld 2"/>
          <p:cNvSpPr txBox="1"/>
          <p:nvPr/>
        </p:nvSpPr>
        <p:spPr>
          <a:xfrm>
            <a:off x="457200" y="1473286"/>
            <a:ext cx="3138499" cy="338554"/>
          </a:xfrm>
          <a:prstGeom prst="rect">
            <a:avLst/>
          </a:prstGeom>
          <a:noFill/>
        </p:spPr>
        <p:txBody>
          <a:bodyPr wrap="none" rtlCol="0">
            <a:spAutoFit/>
          </a:bodyPr>
          <a:lstStyle/>
          <a:p>
            <a:r>
              <a:rPr lang="de-DE" sz="1600" u="sng" dirty="0"/>
              <a:t>Kapitalwert der Investitionskette:</a:t>
            </a:r>
          </a:p>
        </p:txBody>
      </p:sp>
      <p:sp>
        <p:nvSpPr>
          <p:cNvPr id="5" name="Textfeld 4"/>
          <p:cNvSpPr txBox="1"/>
          <p:nvPr/>
        </p:nvSpPr>
        <p:spPr>
          <a:xfrm>
            <a:off x="517391" y="2025328"/>
            <a:ext cx="1151202" cy="276999"/>
          </a:xfrm>
          <a:prstGeom prst="rect">
            <a:avLst/>
          </a:prstGeom>
          <a:noFill/>
        </p:spPr>
        <p:txBody>
          <a:bodyPr wrap="none" rtlCol="0">
            <a:spAutoFit/>
          </a:bodyPr>
          <a:lstStyle/>
          <a:p>
            <a:r>
              <a:rPr lang="de-DE" sz="1200" dirty="0"/>
              <a:t>Die Investition</a:t>
            </a:r>
          </a:p>
        </p:txBody>
      </p:sp>
      <p:pic>
        <p:nvPicPr>
          <p:cNvPr id="12" name="Bild 11"/>
          <p:cNvPicPr>
            <a:picLocks noChangeAspect="1"/>
          </p:cNvPicPr>
          <p:nvPr/>
        </p:nvPicPr>
        <p:blipFill rotWithShape="1">
          <a:blip r:embed="rId4"/>
          <a:srcRect l="35151" t="15032" r="35074" b="32055"/>
          <a:stretch/>
        </p:blipFill>
        <p:spPr>
          <a:xfrm>
            <a:off x="1590485" y="1965359"/>
            <a:ext cx="1810869" cy="396938"/>
          </a:xfrm>
          <a:prstGeom prst="rect">
            <a:avLst/>
          </a:prstGeom>
        </p:spPr>
      </p:pic>
      <p:sp>
        <p:nvSpPr>
          <p:cNvPr id="13" name="Textfeld 12"/>
          <p:cNvSpPr txBox="1"/>
          <p:nvPr/>
        </p:nvSpPr>
        <p:spPr>
          <a:xfrm>
            <a:off x="3305764" y="2025328"/>
            <a:ext cx="3623333" cy="276999"/>
          </a:xfrm>
          <a:prstGeom prst="rect">
            <a:avLst/>
          </a:prstGeom>
          <a:noFill/>
        </p:spPr>
        <p:txBody>
          <a:bodyPr wrap="none" rtlCol="0">
            <a:spAutoFit/>
          </a:bodyPr>
          <a:lstStyle/>
          <a:p>
            <a:r>
              <a:rPr lang="de-DE" sz="1200" dirty="0"/>
              <a:t>soll zweimal hintereinander durchgeführt werden.</a:t>
            </a:r>
          </a:p>
        </p:txBody>
      </p:sp>
      <p:sp>
        <p:nvSpPr>
          <p:cNvPr id="14" name="Textfeld 13"/>
          <p:cNvSpPr txBox="1"/>
          <p:nvPr/>
        </p:nvSpPr>
        <p:spPr>
          <a:xfrm>
            <a:off x="517391" y="2443447"/>
            <a:ext cx="2417248" cy="276999"/>
          </a:xfrm>
          <a:prstGeom prst="rect">
            <a:avLst/>
          </a:prstGeom>
          <a:noFill/>
        </p:spPr>
        <p:txBody>
          <a:bodyPr wrap="none" rtlCol="0">
            <a:spAutoFit/>
          </a:bodyPr>
          <a:lstStyle/>
          <a:p>
            <a:r>
              <a:rPr lang="de-DE" sz="1200" dirty="0"/>
              <a:t>Es ergibt sich die Zahlungsreihe:</a:t>
            </a:r>
          </a:p>
        </p:txBody>
      </p:sp>
      <p:pic>
        <p:nvPicPr>
          <p:cNvPr id="15" name="Bild 14"/>
          <p:cNvPicPr>
            <a:picLocks noChangeAspect="1"/>
          </p:cNvPicPr>
          <p:nvPr/>
        </p:nvPicPr>
        <p:blipFill rotWithShape="1">
          <a:blip r:embed="rId5"/>
          <a:srcRect l="22098" r="23654" b="22489"/>
          <a:stretch/>
        </p:blipFill>
        <p:spPr>
          <a:xfrm>
            <a:off x="517391" y="2602846"/>
            <a:ext cx="3127862" cy="442977"/>
          </a:xfrm>
          <a:prstGeom prst="rect">
            <a:avLst/>
          </a:prstGeom>
        </p:spPr>
      </p:pic>
      <p:sp>
        <p:nvSpPr>
          <p:cNvPr id="16" name="Textfeld 15"/>
          <p:cNvSpPr txBox="1"/>
          <p:nvPr/>
        </p:nvSpPr>
        <p:spPr>
          <a:xfrm>
            <a:off x="520427" y="3167321"/>
            <a:ext cx="1493242" cy="276999"/>
          </a:xfrm>
          <a:prstGeom prst="rect">
            <a:avLst/>
          </a:prstGeom>
          <a:noFill/>
        </p:spPr>
        <p:txBody>
          <a:bodyPr wrap="none" rtlCol="0">
            <a:spAutoFit/>
          </a:bodyPr>
          <a:lstStyle/>
          <a:p>
            <a:r>
              <a:rPr lang="de-DE" sz="1200" dirty="0"/>
              <a:t>Zusammengefasst:</a:t>
            </a:r>
          </a:p>
        </p:txBody>
      </p:sp>
      <p:pic>
        <p:nvPicPr>
          <p:cNvPr id="17" name="Bild 16"/>
          <p:cNvPicPr>
            <a:picLocks noChangeAspect="1"/>
          </p:cNvPicPr>
          <p:nvPr/>
        </p:nvPicPr>
        <p:blipFill rotWithShape="1">
          <a:blip r:embed="rId6"/>
          <a:srcRect l="26434" r="28344" b="19514"/>
          <a:stretch/>
        </p:blipFill>
        <p:spPr>
          <a:xfrm>
            <a:off x="520427" y="3326720"/>
            <a:ext cx="2607436" cy="459978"/>
          </a:xfrm>
          <a:prstGeom prst="rect">
            <a:avLst/>
          </a:prstGeom>
        </p:spPr>
      </p:pic>
      <p:sp>
        <p:nvSpPr>
          <p:cNvPr id="19" name="Textfeld 18"/>
          <p:cNvSpPr txBox="1"/>
          <p:nvPr/>
        </p:nvSpPr>
        <p:spPr>
          <a:xfrm>
            <a:off x="517391" y="3963097"/>
            <a:ext cx="6759689" cy="954107"/>
          </a:xfrm>
          <a:prstGeom prst="rect">
            <a:avLst/>
          </a:prstGeom>
          <a:noFill/>
        </p:spPr>
        <p:txBody>
          <a:bodyPr wrap="none" rtlCol="0">
            <a:spAutoFit/>
          </a:bodyPr>
          <a:lstStyle/>
          <a:p>
            <a:r>
              <a:rPr lang="de-DE" sz="1400" dirty="0"/>
              <a:t>Das erste Kettenglied hat den Kapitalwert </a:t>
            </a:r>
            <a:r>
              <a:rPr lang="de-DE" sz="1400" i="1" dirty="0"/>
              <a:t>C</a:t>
            </a:r>
            <a:r>
              <a:rPr lang="de-DE" sz="1400" i="1" baseline="-25000" dirty="0"/>
              <a:t>0B</a:t>
            </a:r>
            <a:r>
              <a:rPr lang="de-DE" sz="1400" i="1" dirty="0"/>
              <a:t>(i=10%) </a:t>
            </a:r>
            <a:r>
              <a:rPr lang="de-DE" sz="1400" dirty="0"/>
              <a:t>= 132,23 GE.</a:t>
            </a:r>
          </a:p>
          <a:p>
            <a:endParaRPr lang="de-DE" sz="1400" dirty="0"/>
          </a:p>
          <a:p>
            <a:r>
              <a:rPr lang="de-DE" sz="1400" dirty="0"/>
              <a:t>Das zweite Kettenglied hat den gleichen Kapitalwert, bezogen auf den Zeitpunkt </a:t>
            </a:r>
            <a:r>
              <a:rPr lang="de-DE" sz="1400" i="1" dirty="0"/>
              <a:t>t</a:t>
            </a:r>
            <a:r>
              <a:rPr lang="de-DE" sz="1400" i="1" baseline="-25000" dirty="0"/>
              <a:t>2.</a:t>
            </a:r>
          </a:p>
          <a:p>
            <a:r>
              <a:rPr lang="de-DE" sz="1400" dirty="0"/>
              <a:t>Bezogen auf den Zeitpunkt </a:t>
            </a:r>
            <a:r>
              <a:rPr lang="de-DE" sz="1400" i="1" dirty="0"/>
              <a:t>t</a:t>
            </a:r>
            <a:r>
              <a:rPr lang="de-DE" sz="1400" i="1" baseline="-25000" dirty="0"/>
              <a:t>0</a:t>
            </a:r>
            <a:r>
              <a:rPr lang="de-DE" sz="1400" dirty="0"/>
              <a:t> ergibt sich für das zweite Kettenglied: 132 x q</a:t>
            </a:r>
            <a:r>
              <a:rPr lang="de-DE" sz="1400" baseline="30000" dirty="0"/>
              <a:t>-2</a:t>
            </a:r>
            <a:r>
              <a:rPr lang="de-DE" sz="1400" dirty="0"/>
              <a:t>.</a:t>
            </a:r>
          </a:p>
        </p:txBody>
      </p:sp>
      <p:sp>
        <p:nvSpPr>
          <p:cNvPr id="18" name="Footer Placeholder 4">
            <a:extLst>
              <a:ext uri="{FF2B5EF4-FFF2-40B4-BE49-F238E27FC236}">
                <a16:creationId xmlns:a16="http://schemas.microsoft.com/office/drawing/2014/main" id="{445EC1C3-8158-47FD-9979-A2BFC38C4878}"/>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787796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7088336" cy="369332"/>
          </a:xfrm>
          <a:prstGeom prst="rect">
            <a:avLst/>
          </a:prstGeom>
          <a:noFill/>
        </p:spPr>
        <p:txBody>
          <a:bodyPr wrap="none" rtlCol="0">
            <a:spAutoFit/>
          </a:bodyPr>
          <a:lstStyle/>
          <a:p>
            <a:r>
              <a:rPr lang="de-DE" dirty="0"/>
              <a:t>2.4.4 Ergänzungsinvestitionen bei unterschiedlicher Nutzungsdauer</a:t>
            </a:r>
          </a:p>
        </p:txBody>
      </p:sp>
      <p:sp>
        <p:nvSpPr>
          <p:cNvPr id="3" name="Textfeld 2"/>
          <p:cNvSpPr txBox="1"/>
          <p:nvPr/>
        </p:nvSpPr>
        <p:spPr>
          <a:xfrm>
            <a:off x="457200" y="1473286"/>
            <a:ext cx="3138499" cy="338554"/>
          </a:xfrm>
          <a:prstGeom prst="rect">
            <a:avLst/>
          </a:prstGeom>
          <a:noFill/>
        </p:spPr>
        <p:txBody>
          <a:bodyPr wrap="none" rtlCol="0">
            <a:spAutoFit/>
          </a:bodyPr>
          <a:lstStyle/>
          <a:p>
            <a:r>
              <a:rPr lang="de-DE" sz="1600" u="sng" dirty="0"/>
              <a:t>Kapitalwert der Investitionskette:</a:t>
            </a:r>
          </a:p>
        </p:txBody>
      </p:sp>
      <p:pic>
        <p:nvPicPr>
          <p:cNvPr id="18" name="Grafik 44"/>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40385" y="1847120"/>
            <a:ext cx="5777230" cy="1776730"/>
          </a:xfrm>
          <a:prstGeom prst="rect">
            <a:avLst/>
          </a:prstGeom>
          <a:noFill/>
          <a:ln>
            <a:noFill/>
          </a:ln>
        </p:spPr>
      </p:pic>
      <p:sp>
        <p:nvSpPr>
          <p:cNvPr id="4" name="Textfeld 3"/>
          <p:cNvSpPr txBox="1"/>
          <p:nvPr/>
        </p:nvSpPr>
        <p:spPr>
          <a:xfrm>
            <a:off x="540385" y="4033656"/>
            <a:ext cx="3857096" cy="307777"/>
          </a:xfrm>
          <a:prstGeom prst="rect">
            <a:avLst/>
          </a:prstGeom>
          <a:noFill/>
        </p:spPr>
        <p:txBody>
          <a:bodyPr wrap="none" rtlCol="0">
            <a:spAutoFit/>
          </a:bodyPr>
          <a:lstStyle/>
          <a:p>
            <a:r>
              <a:rPr lang="de-DE" sz="1400" dirty="0"/>
              <a:t>Für die gesamte Kette beträgt der Kapitalwert:</a:t>
            </a:r>
          </a:p>
        </p:txBody>
      </p:sp>
      <p:pic>
        <p:nvPicPr>
          <p:cNvPr id="10" name="Bild 9"/>
          <p:cNvPicPr>
            <a:picLocks noChangeAspect="1"/>
          </p:cNvPicPr>
          <p:nvPr/>
        </p:nvPicPr>
        <p:blipFill rotWithShape="1">
          <a:blip r:embed="rId5"/>
          <a:srcRect l="27724" r="28158"/>
          <a:stretch/>
        </p:blipFill>
        <p:spPr>
          <a:xfrm>
            <a:off x="1258200" y="4249909"/>
            <a:ext cx="2963238" cy="665742"/>
          </a:xfrm>
          <a:prstGeom prst="rect">
            <a:avLst/>
          </a:prstGeom>
        </p:spPr>
      </p:pic>
      <p:sp>
        <p:nvSpPr>
          <p:cNvPr id="12" name="Footer Placeholder 4">
            <a:extLst>
              <a:ext uri="{FF2B5EF4-FFF2-40B4-BE49-F238E27FC236}">
                <a16:creationId xmlns:a16="http://schemas.microsoft.com/office/drawing/2014/main" id="{4C7811D9-770C-467B-86BA-81BAE7E6262F}"/>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633710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2.4 Ergänzungsinvestition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1" name="Textfeld 10"/>
          <p:cNvSpPr txBox="1"/>
          <p:nvPr/>
        </p:nvSpPr>
        <p:spPr>
          <a:xfrm>
            <a:off x="457200" y="958334"/>
            <a:ext cx="2964912" cy="369332"/>
          </a:xfrm>
          <a:prstGeom prst="rect">
            <a:avLst/>
          </a:prstGeom>
          <a:noFill/>
        </p:spPr>
        <p:txBody>
          <a:bodyPr wrap="none" rtlCol="0">
            <a:spAutoFit/>
          </a:bodyPr>
          <a:lstStyle/>
          <a:p>
            <a:r>
              <a:rPr lang="de-DE" dirty="0"/>
              <a:t>2.4.5 Differenzinvestitionen</a:t>
            </a:r>
          </a:p>
        </p:txBody>
      </p:sp>
      <p:sp>
        <p:nvSpPr>
          <p:cNvPr id="3" name="Textfeld 2"/>
          <p:cNvSpPr txBox="1"/>
          <p:nvPr/>
        </p:nvSpPr>
        <p:spPr>
          <a:xfrm>
            <a:off x="529150" y="1622871"/>
            <a:ext cx="3464360" cy="307777"/>
          </a:xfrm>
          <a:prstGeom prst="rect">
            <a:avLst/>
          </a:prstGeom>
          <a:noFill/>
        </p:spPr>
        <p:txBody>
          <a:bodyPr wrap="none" rtlCol="0">
            <a:spAutoFit/>
          </a:bodyPr>
          <a:lstStyle/>
          <a:p>
            <a:r>
              <a:rPr lang="de-DE" sz="1400" dirty="0"/>
              <a:t>Für die Differenz zweier Investitionen gilt:</a:t>
            </a:r>
          </a:p>
        </p:txBody>
      </p:sp>
      <p:pic>
        <p:nvPicPr>
          <p:cNvPr id="4" name="Bild 3"/>
          <p:cNvPicPr>
            <a:picLocks noChangeAspect="1"/>
          </p:cNvPicPr>
          <p:nvPr/>
        </p:nvPicPr>
        <p:blipFill>
          <a:blip r:embed="rId4"/>
          <a:stretch>
            <a:fillRect/>
          </a:stretch>
        </p:blipFill>
        <p:spPr>
          <a:xfrm>
            <a:off x="-309909" y="1874400"/>
            <a:ext cx="6835252" cy="677503"/>
          </a:xfrm>
          <a:prstGeom prst="rect">
            <a:avLst/>
          </a:prstGeom>
        </p:spPr>
      </p:pic>
      <p:sp>
        <p:nvSpPr>
          <p:cNvPr id="5" name="Textfeld 4"/>
          <p:cNvSpPr txBox="1"/>
          <p:nvPr/>
        </p:nvSpPr>
        <p:spPr>
          <a:xfrm>
            <a:off x="529150" y="2735426"/>
            <a:ext cx="960219" cy="338554"/>
          </a:xfrm>
          <a:prstGeom prst="rect">
            <a:avLst/>
          </a:prstGeom>
          <a:noFill/>
        </p:spPr>
        <p:txBody>
          <a:bodyPr wrap="none" rtlCol="0">
            <a:spAutoFit/>
          </a:bodyPr>
          <a:lstStyle/>
          <a:p>
            <a:r>
              <a:rPr lang="de-DE" sz="1600" dirty="0"/>
              <a:t>Beispiel:</a:t>
            </a:r>
          </a:p>
        </p:txBody>
      </p:sp>
      <p:pic>
        <p:nvPicPr>
          <p:cNvPr id="10" name="Bild 9"/>
          <p:cNvPicPr>
            <a:picLocks noChangeAspect="1"/>
          </p:cNvPicPr>
          <p:nvPr/>
        </p:nvPicPr>
        <p:blipFill>
          <a:blip r:embed="rId5"/>
          <a:stretch>
            <a:fillRect/>
          </a:stretch>
        </p:blipFill>
        <p:spPr>
          <a:xfrm>
            <a:off x="148687" y="2735426"/>
            <a:ext cx="5765800" cy="571500"/>
          </a:xfrm>
          <a:prstGeom prst="rect">
            <a:avLst/>
          </a:prstGeom>
        </p:spPr>
      </p:pic>
      <p:pic>
        <p:nvPicPr>
          <p:cNvPr id="12" name="Bild 11"/>
          <p:cNvPicPr>
            <a:picLocks noChangeAspect="1"/>
          </p:cNvPicPr>
          <p:nvPr/>
        </p:nvPicPr>
        <p:blipFill>
          <a:blip r:embed="rId6"/>
          <a:stretch>
            <a:fillRect/>
          </a:stretch>
        </p:blipFill>
        <p:spPr>
          <a:xfrm>
            <a:off x="-262873" y="3073980"/>
            <a:ext cx="5765800" cy="571500"/>
          </a:xfrm>
          <a:prstGeom prst="rect">
            <a:avLst/>
          </a:prstGeom>
        </p:spPr>
      </p:pic>
      <p:pic>
        <p:nvPicPr>
          <p:cNvPr id="14" name="Bild 13"/>
          <p:cNvPicPr>
            <a:picLocks noChangeAspect="1"/>
          </p:cNvPicPr>
          <p:nvPr/>
        </p:nvPicPr>
        <p:blipFill>
          <a:blip r:embed="rId7"/>
          <a:stretch>
            <a:fillRect/>
          </a:stretch>
        </p:blipFill>
        <p:spPr>
          <a:xfrm>
            <a:off x="23518" y="3403193"/>
            <a:ext cx="5765800" cy="571500"/>
          </a:xfrm>
          <a:prstGeom prst="rect">
            <a:avLst/>
          </a:prstGeom>
        </p:spPr>
      </p:pic>
      <p:sp>
        <p:nvSpPr>
          <p:cNvPr id="15" name="Textfeld 14"/>
          <p:cNvSpPr txBox="1"/>
          <p:nvPr/>
        </p:nvSpPr>
        <p:spPr>
          <a:xfrm>
            <a:off x="505632" y="4440017"/>
            <a:ext cx="907595" cy="276999"/>
          </a:xfrm>
          <a:prstGeom prst="rect">
            <a:avLst/>
          </a:prstGeom>
          <a:noFill/>
        </p:spPr>
        <p:txBody>
          <a:bodyPr wrap="none" rtlCol="0">
            <a:spAutoFit/>
          </a:bodyPr>
          <a:lstStyle/>
          <a:p>
            <a:r>
              <a:rPr lang="de-DE" sz="1200" dirty="0"/>
              <a:t>bei </a:t>
            </a:r>
            <a:r>
              <a:rPr lang="de-DE" sz="1200" i="1" dirty="0"/>
              <a:t>i=</a:t>
            </a:r>
            <a:r>
              <a:rPr lang="de-DE" sz="1200" dirty="0"/>
              <a:t>10%:</a:t>
            </a:r>
          </a:p>
        </p:txBody>
      </p:sp>
      <p:pic>
        <p:nvPicPr>
          <p:cNvPr id="16" name="Bild 15"/>
          <p:cNvPicPr>
            <a:picLocks noChangeAspect="1"/>
          </p:cNvPicPr>
          <p:nvPr/>
        </p:nvPicPr>
        <p:blipFill rotWithShape="1">
          <a:blip r:embed="rId8"/>
          <a:srcRect l="23253" r="23041"/>
          <a:stretch/>
        </p:blipFill>
        <p:spPr>
          <a:xfrm>
            <a:off x="1489369" y="4322117"/>
            <a:ext cx="3096595" cy="571500"/>
          </a:xfrm>
          <a:prstGeom prst="rect">
            <a:avLst/>
          </a:prstGeom>
        </p:spPr>
      </p:pic>
      <p:sp>
        <p:nvSpPr>
          <p:cNvPr id="17" name="Textfeld 16"/>
          <p:cNvSpPr txBox="1"/>
          <p:nvPr/>
        </p:nvSpPr>
        <p:spPr>
          <a:xfrm>
            <a:off x="4874455" y="4392977"/>
            <a:ext cx="410764" cy="369332"/>
          </a:xfrm>
          <a:prstGeom prst="rect">
            <a:avLst/>
          </a:prstGeom>
          <a:noFill/>
        </p:spPr>
        <p:txBody>
          <a:bodyPr wrap="none" rtlCol="0">
            <a:spAutoFit/>
          </a:bodyPr>
          <a:lstStyle/>
          <a:p>
            <a:r>
              <a:rPr lang="de-DE" dirty="0">
                <a:sym typeface="Wingdings"/>
              </a:rPr>
              <a:t></a:t>
            </a:r>
            <a:endParaRPr lang="de-DE" dirty="0"/>
          </a:p>
        </p:txBody>
      </p:sp>
      <p:pic>
        <p:nvPicPr>
          <p:cNvPr id="18" name="Bild 17"/>
          <p:cNvPicPr>
            <a:picLocks noChangeAspect="1"/>
          </p:cNvPicPr>
          <p:nvPr/>
        </p:nvPicPr>
        <p:blipFill rotWithShape="1">
          <a:blip r:embed="rId9"/>
          <a:srcRect l="43811" r="43844"/>
          <a:stretch/>
        </p:blipFill>
        <p:spPr>
          <a:xfrm>
            <a:off x="5285218" y="4322117"/>
            <a:ext cx="711811" cy="571500"/>
          </a:xfrm>
          <a:prstGeom prst="rect">
            <a:avLst/>
          </a:prstGeom>
        </p:spPr>
      </p:pic>
      <p:sp>
        <p:nvSpPr>
          <p:cNvPr id="19" name="Footer Placeholder 4">
            <a:extLst>
              <a:ext uri="{FF2B5EF4-FFF2-40B4-BE49-F238E27FC236}">
                <a16:creationId xmlns:a16="http://schemas.microsoft.com/office/drawing/2014/main" id="{064C1C98-73A2-4A82-BFC0-E07228F154A6}"/>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6296786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39</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2.5 Umformung des Kapitalwertes zur Annuität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552667" y="1340632"/>
            <a:ext cx="7524973" cy="1754327"/>
          </a:xfrm>
          <a:prstGeom prst="rect">
            <a:avLst/>
          </a:prstGeom>
          <a:noFill/>
        </p:spPr>
        <p:txBody>
          <a:bodyPr wrap="square" rtlCol="0">
            <a:spAutoFit/>
          </a:bodyPr>
          <a:lstStyle/>
          <a:p>
            <a:pPr marL="285750" indent="-285750">
              <a:buFont typeface="Wingdings" charset="0"/>
              <a:buChar char="à"/>
            </a:pPr>
            <a:r>
              <a:rPr lang="de-DE" dirty="0">
                <a:sym typeface="Wingdings"/>
              </a:rPr>
              <a:t>Gleichmäßige Verteilung des Kapitalwertes auf die Investitionsdauer</a:t>
            </a:r>
          </a:p>
          <a:p>
            <a:pPr marL="285750" indent="-285750">
              <a:buFont typeface="Wingdings" charset="0"/>
              <a:buChar char="à"/>
            </a:pPr>
            <a:endParaRPr lang="de-DE" dirty="0">
              <a:sym typeface="Wingdings"/>
            </a:endParaRPr>
          </a:p>
          <a:p>
            <a:pPr marL="285750" indent="-285750">
              <a:buFont typeface="Wingdings" charset="0"/>
              <a:buChar char="à"/>
            </a:pPr>
            <a:r>
              <a:rPr lang="de-DE" dirty="0">
                <a:sym typeface="Wingdings"/>
              </a:rPr>
              <a:t>Dasjenige Einkommen, welches aus der Investition entnommen werden kann, ohne dass sich das Vermögen des Investors ändert.</a:t>
            </a:r>
          </a:p>
          <a:p>
            <a:pPr marL="285750" indent="-285750">
              <a:buFont typeface="Wingdings" charset="0"/>
              <a:buChar char="à"/>
            </a:pPr>
            <a:endParaRPr lang="de-DE" dirty="0">
              <a:sym typeface="Wingdings"/>
            </a:endParaRPr>
          </a:p>
          <a:p>
            <a:pPr marL="285750" indent="-285750">
              <a:buFont typeface="Wingdings" charset="0"/>
              <a:buChar char="à"/>
            </a:pPr>
            <a:r>
              <a:rPr lang="de-DE" dirty="0">
                <a:sym typeface="Wingdings"/>
              </a:rPr>
              <a:t>Multiplikation mit dem </a:t>
            </a:r>
            <a:r>
              <a:rPr lang="de-DE" i="1" dirty="0">
                <a:sym typeface="Wingdings"/>
              </a:rPr>
              <a:t>Kapitalwiedergewinnungsfaktor</a:t>
            </a:r>
            <a:r>
              <a:rPr lang="de-DE" dirty="0">
                <a:sym typeface="Wingdings"/>
              </a:rPr>
              <a:t>:</a:t>
            </a:r>
          </a:p>
        </p:txBody>
      </p:sp>
      <p:pic>
        <p:nvPicPr>
          <p:cNvPr id="4" name="Bild 3"/>
          <p:cNvPicPr>
            <a:picLocks noChangeAspect="1"/>
          </p:cNvPicPr>
          <p:nvPr/>
        </p:nvPicPr>
        <p:blipFill rotWithShape="1">
          <a:blip r:embed="rId4"/>
          <a:srcRect l="39025" t="10120" r="37929" b="15800"/>
          <a:stretch/>
        </p:blipFill>
        <p:spPr>
          <a:xfrm>
            <a:off x="2563436" y="3457420"/>
            <a:ext cx="2257130" cy="1118678"/>
          </a:xfrm>
          <a:prstGeom prst="rect">
            <a:avLst/>
          </a:prstGeom>
        </p:spPr>
      </p:pic>
      <p:sp>
        <p:nvSpPr>
          <p:cNvPr id="10" name="Footer Placeholder 4">
            <a:extLst>
              <a:ext uri="{FF2B5EF4-FFF2-40B4-BE49-F238E27FC236}">
                <a16:creationId xmlns:a16="http://schemas.microsoft.com/office/drawing/2014/main" id="{6D1521A2-FBED-44D5-B2EE-A47219043E75}"/>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373570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1143000"/>
            <a:ext cx="7915124" cy="3693319"/>
          </a:xfrm>
          <a:prstGeom prst="rect">
            <a:avLst/>
          </a:prstGeom>
          <a:noFill/>
        </p:spPr>
        <p:txBody>
          <a:bodyPr wrap="square" rtlCol="0">
            <a:spAutoFit/>
          </a:bodyPr>
          <a:lstStyle/>
          <a:p>
            <a:pPr marL="285750" indent="-285750">
              <a:buFont typeface="Wingdings" charset="0"/>
              <a:buChar char="à"/>
            </a:pPr>
            <a:r>
              <a:rPr lang="de-DE" dirty="0">
                <a:sym typeface="Wingdings"/>
              </a:rPr>
              <a:t>Problem:	Beide Investitionen sind bei den genannten Prämissen 		</a:t>
            </a:r>
            <a:r>
              <a:rPr lang="de-DE" i="1" dirty="0">
                <a:sym typeface="Wingdings"/>
              </a:rPr>
              <a:t>nicht</a:t>
            </a:r>
            <a:r>
              <a:rPr lang="de-DE" dirty="0">
                <a:sym typeface="Wingdings"/>
              </a:rPr>
              <a:t> gleichzeitig durchführbar!</a:t>
            </a:r>
          </a:p>
          <a:p>
            <a:pPr marL="285750" indent="-285750">
              <a:buFont typeface="Wingdings" charset="0"/>
              <a:buChar char="à"/>
            </a:pPr>
            <a:endParaRPr lang="de-DE" dirty="0">
              <a:sym typeface="Wingdings"/>
            </a:endParaRPr>
          </a:p>
          <a:p>
            <a:pPr marL="285750" indent="-285750">
              <a:buFont typeface="Wingdings" charset="0"/>
              <a:buChar char="à"/>
            </a:pPr>
            <a:endParaRPr lang="de-DE" dirty="0">
              <a:sym typeface="Wingdings"/>
            </a:endParaRPr>
          </a:p>
          <a:p>
            <a:pPr marL="285750" indent="-285750">
              <a:buFont typeface="Wingdings" charset="0"/>
              <a:buChar char="à"/>
            </a:pPr>
            <a:endParaRPr lang="de-DE" dirty="0">
              <a:sym typeface="Wingdings"/>
            </a:endParaRPr>
          </a:p>
          <a:p>
            <a:pPr marL="285750" indent="-285750">
              <a:buFont typeface="Wingdings" charset="0"/>
              <a:buChar char="à"/>
            </a:pPr>
            <a:r>
              <a:rPr lang="de-DE" dirty="0">
                <a:sym typeface="Wingdings"/>
              </a:rPr>
              <a:t>Zusatzinformationen sind notwendig:</a:t>
            </a:r>
          </a:p>
          <a:p>
            <a:endParaRPr lang="de-DE" dirty="0">
              <a:sym typeface="Wingdings"/>
            </a:endParaRPr>
          </a:p>
          <a:p>
            <a:pPr marL="285750" indent="-285750">
              <a:buFontTx/>
              <a:buChar char="-"/>
            </a:pPr>
            <a:r>
              <a:rPr lang="de-DE" dirty="0">
                <a:sym typeface="Wingdings"/>
              </a:rPr>
              <a:t>Verwendung </a:t>
            </a:r>
            <a:r>
              <a:rPr lang="de-DE" dirty="0"/>
              <a:t>der in </a:t>
            </a:r>
            <a:r>
              <a:rPr lang="de-DE" i="1" dirty="0"/>
              <a:t>t</a:t>
            </a:r>
            <a:r>
              <a:rPr lang="de-DE" i="1" baseline="-25000" dirty="0"/>
              <a:t>0</a:t>
            </a:r>
            <a:r>
              <a:rPr lang="de-DE" dirty="0"/>
              <a:t> bei </a:t>
            </a:r>
            <a:r>
              <a:rPr lang="de-DE" i="1" dirty="0"/>
              <a:t>I</a:t>
            </a:r>
            <a:r>
              <a:rPr lang="de-DE" baseline="-25000" dirty="0"/>
              <a:t>2</a:t>
            </a:r>
            <a:r>
              <a:rPr lang="de-DE" dirty="0"/>
              <a:t> nicht gebrauchten Mittel in Höhe von 150 GE? </a:t>
            </a:r>
          </a:p>
          <a:p>
            <a:pPr marL="285750" indent="-285750">
              <a:buFontTx/>
              <a:buChar char="-"/>
            </a:pPr>
            <a:r>
              <a:rPr lang="de-DE" dirty="0"/>
              <a:t>Verwendung der während der Laufzeit beider Investitionen erzielten Einzahlungsüberschüsse?</a:t>
            </a:r>
          </a:p>
          <a:p>
            <a:pPr marL="285750" indent="-285750">
              <a:buFontTx/>
              <a:buChar char="-"/>
            </a:pPr>
            <a:r>
              <a:rPr lang="de-DE" dirty="0"/>
              <a:t>Verwendung der aus </a:t>
            </a:r>
            <a:r>
              <a:rPr lang="de-DE" i="1" dirty="0"/>
              <a:t>I</a:t>
            </a:r>
            <a:r>
              <a:rPr lang="de-DE" baseline="-25000" dirty="0"/>
              <a:t>2</a:t>
            </a:r>
            <a:r>
              <a:rPr lang="de-DE" dirty="0"/>
              <a:t> erzielten Mittel in der Periode 3?</a:t>
            </a:r>
          </a:p>
          <a:p>
            <a:endParaRPr lang="de-DE" dirty="0"/>
          </a:p>
          <a:p>
            <a:endParaRPr lang="de-DE" dirty="0"/>
          </a:p>
        </p:txBody>
      </p:sp>
      <p:sp>
        <p:nvSpPr>
          <p:cNvPr id="10" name="Footer Placeholder 4">
            <a:extLst>
              <a:ext uri="{FF2B5EF4-FFF2-40B4-BE49-F238E27FC236}">
                <a16:creationId xmlns:a16="http://schemas.microsoft.com/office/drawing/2014/main" id="{275131F8-BC41-4334-BD31-72E557B35BC9}"/>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539190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40</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2.5 Umformung des Kapitalwertes zur Annuität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Rechteck 9"/>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77</a:t>
            </a:r>
          </a:p>
        </p:txBody>
      </p:sp>
      <p:pic>
        <p:nvPicPr>
          <p:cNvPr id="4" name="Bild 3"/>
          <p:cNvPicPr>
            <a:picLocks noChangeAspect="1"/>
          </p:cNvPicPr>
          <p:nvPr/>
        </p:nvPicPr>
        <p:blipFill rotWithShape="1">
          <a:blip r:embed="rId4"/>
          <a:srcRect l="33315" r="33647"/>
          <a:stretch/>
        </p:blipFill>
        <p:spPr>
          <a:xfrm>
            <a:off x="457200" y="1369372"/>
            <a:ext cx="2360078" cy="708046"/>
          </a:xfrm>
          <a:prstGeom prst="rect">
            <a:avLst/>
          </a:prstGeom>
        </p:spPr>
      </p:pic>
      <p:sp>
        <p:nvSpPr>
          <p:cNvPr id="5" name="Textfeld 4"/>
          <p:cNvSpPr txBox="1"/>
          <p:nvPr/>
        </p:nvSpPr>
        <p:spPr>
          <a:xfrm>
            <a:off x="3221933" y="1549615"/>
            <a:ext cx="740319" cy="276999"/>
          </a:xfrm>
          <a:prstGeom prst="rect">
            <a:avLst/>
          </a:prstGeom>
          <a:noFill/>
        </p:spPr>
        <p:txBody>
          <a:bodyPr wrap="none" rtlCol="0">
            <a:spAutoFit/>
          </a:bodyPr>
          <a:lstStyle/>
          <a:p>
            <a:r>
              <a:rPr lang="de-DE" sz="1200" i="1" dirty="0"/>
              <a:t>i </a:t>
            </a:r>
            <a:r>
              <a:rPr lang="de-DE" sz="1200" dirty="0"/>
              <a:t>= 10%</a:t>
            </a:r>
            <a:endParaRPr lang="de-DE" sz="1200" i="1" dirty="0"/>
          </a:p>
        </p:txBody>
      </p:sp>
      <p:pic>
        <p:nvPicPr>
          <p:cNvPr id="11" name="Bild 10"/>
          <p:cNvPicPr>
            <a:picLocks noChangeAspect="1"/>
          </p:cNvPicPr>
          <p:nvPr/>
        </p:nvPicPr>
        <p:blipFill rotWithShape="1">
          <a:blip r:embed="rId5"/>
          <a:srcRect l="36294" r="35482" b="21163"/>
          <a:stretch/>
        </p:blipFill>
        <p:spPr>
          <a:xfrm>
            <a:off x="1541339" y="2441978"/>
            <a:ext cx="1967122" cy="544632"/>
          </a:xfrm>
          <a:prstGeom prst="rect">
            <a:avLst/>
          </a:prstGeom>
        </p:spPr>
      </p:pic>
      <p:sp>
        <p:nvSpPr>
          <p:cNvPr id="12" name="Textfeld 11"/>
          <p:cNvSpPr txBox="1"/>
          <p:nvPr/>
        </p:nvSpPr>
        <p:spPr>
          <a:xfrm>
            <a:off x="552667" y="2615947"/>
            <a:ext cx="988672" cy="276999"/>
          </a:xfrm>
          <a:prstGeom prst="rect">
            <a:avLst/>
          </a:prstGeom>
          <a:noFill/>
        </p:spPr>
        <p:txBody>
          <a:bodyPr wrap="none" rtlCol="0">
            <a:spAutoFit/>
          </a:bodyPr>
          <a:lstStyle/>
          <a:p>
            <a:r>
              <a:rPr lang="de-DE" sz="1200" dirty="0"/>
              <a:t>Kapitalwert: </a:t>
            </a:r>
          </a:p>
        </p:txBody>
      </p:sp>
      <p:sp>
        <p:nvSpPr>
          <p:cNvPr id="13" name="Textfeld 12"/>
          <p:cNvSpPr txBox="1"/>
          <p:nvPr/>
        </p:nvSpPr>
        <p:spPr>
          <a:xfrm>
            <a:off x="552667" y="3262261"/>
            <a:ext cx="1245578" cy="276999"/>
          </a:xfrm>
          <a:prstGeom prst="rect">
            <a:avLst/>
          </a:prstGeom>
          <a:noFill/>
        </p:spPr>
        <p:txBody>
          <a:bodyPr wrap="none" rtlCol="0">
            <a:spAutoFit/>
          </a:bodyPr>
          <a:lstStyle/>
          <a:p>
            <a:r>
              <a:rPr lang="de-DE" sz="1200" dirty="0"/>
              <a:t>Kapitalannuität: </a:t>
            </a:r>
          </a:p>
        </p:txBody>
      </p:sp>
      <p:pic>
        <p:nvPicPr>
          <p:cNvPr id="15" name="Bild 14"/>
          <p:cNvPicPr>
            <a:picLocks noChangeAspect="1"/>
          </p:cNvPicPr>
          <p:nvPr/>
        </p:nvPicPr>
        <p:blipFill rotWithShape="1">
          <a:blip r:embed="rId6"/>
          <a:srcRect l="36808" r="37114"/>
          <a:stretch/>
        </p:blipFill>
        <p:spPr>
          <a:xfrm>
            <a:off x="2011745" y="3092382"/>
            <a:ext cx="1950507" cy="741355"/>
          </a:xfrm>
          <a:prstGeom prst="rect">
            <a:avLst/>
          </a:prstGeom>
        </p:spPr>
      </p:pic>
      <p:pic>
        <p:nvPicPr>
          <p:cNvPr id="16" name="Bild 15"/>
          <p:cNvPicPr>
            <a:picLocks noChangeAspect="1"/>
          </p:cNvPicPr>
          <p:nvPr/>
        </p:nvPicPr>
        <p:blipFill rotWithShape="1">
          <a:blip r:embed="rId7"/>
          <a:srcRect l="40861" r="41396" b="20549"/>
          <a:stretch/>
        </p:blipFill>
        <p:spPr>
          <a:xfrm>
            <a:off x="2029208" y="3833737"/>
            <a:ext cx="1420458" cy="630463"/>
          </a:xfrm>
          <a:prstGeom prst="rect">
            <a:avLst/>
          </a:prstGeom>
        </p:spPr>
      </p:pic>
      <p:sp>
        <p:nvSpPr>
          <p:cNvPr id="17" name="Footer Placeholder 4">
            <a:extLst>
              <a:ext uri="{FF2B5EF4-FFF2-40B4-BE49-F238E27FC236}">
                <a16:creationId xmlns:a16="http://schemas.microsoft.com/office/drawing/2014/main" id="{481740F7-5600-4679-B721-30AA0AD5FF58}"/>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0337419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41</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2.5 Umformung des Kapitalwertes zur Annuität</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199" y="1719240"/>
            <a:ext cx="8949905" cy="369332"/>
          </a:xfrm>
          <a:prstGeom prst="rect">
            <a:avLst/>
          </a:prstGeom>
          <a:noFill/>
        </p:spPr>
        <p:txBody>
          <a:bodyPr wrap="square" rtlCol="0">
            <a:spAutoFit/>
          </a:bodyPr>
          <a:lstStyle/>
          <a:p>
            <a:pPr marL="285750" indent="-285750">
              <a:buFont typeface="Wingdings" charset="0"/>
              <a:buChar char="à"/>
            </a:pPr>
            <a:r>
              <a:rPr lang="de-DE" dirty="0">
                <a:sym typeface="Wingdings"/>
              </a:rPr>
              <a:t>Die maximale Entnahme, die gerade noch zu einem Kapitalwert von Null führt.</a:t>
            </a:r>
            <a:endParaRPr lang="de-DE" dirty="0"/>
          </a:p>
        </p:txBody>
      </p:sp>
      <p:pic>
        <p:nvPicPr>
          <p:cNvPr id="10" name="Grafik 45"/>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8864" y="2326455"/>
            <a:ext cx="3493135" cy="1337310"/>
          </a:xfrm>
          <a:prstGeom prst="rect">
            <a:avLst/>
          </a:prstGeom>
          <a:noFill/>
          <a:ln>
            <a:noFill/>
          </a:ln>
        </p:spPr>
      </p:pic>
      <p:pic>
        <p:nvPicPr>
          <p:cNvPr id="4" name="Bild 3"/>
          <p:cNvPicPr>
            <a:picLocks noChangeAspect="1"/>
          </p:cNvPicPr>
          <p:nvPr/>
        </p:nvPicPr>
        <p:blipFill>
          <a:blip r:embed="rId5"/>
          <a:stretch>
            <a:fillRect/>
          </a:stretch>
        </p:blipFill>
        <p:spPr>
          <a:xfrm>
            <a:off x="387587" y="3908871"/>
            <a:ext cx="6953898" cy="689263"/>
          </a:xfrm>
          <a:prstGeom prst="rect">
            <a:avLst/>
          </a:prstGeom>
        </p:spPr>
      </p:pic>
      <p:sp>
        <p:nvSpPr>
          <p:cNvPr id="11" name="Rechteck 10"/>
          <p:cNvSpPr/>
          <p:nvPr/>
        </p:nvSpPr>
        <p:spPr>
          <a:xfrm>
            <a:off x="6913184" y="656684"/>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77</a:t>
            </a:r>
          </a:p>
        </p:txBody>
      </p:sp>
      <p:sp>
        <p:nvSpPr>
          <p:cNvPr id="13" name="Footer Placeholder 4">
            <a:extLst>
              <a:ext uri="{FF2B5EF4-FFF2-40B4-BE49-F238E27FC236}">
                <a16:creationId xmlns:a16="http://schemas.microsoft.com/office/drawing/2014/main" id="{984B3168-42B7-4FE1-BD38-3D9C5ABE9798}"/>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5454747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2.5 Umformung des Kapitalwertes zur Annuität</a:t>
            </a:r>
          </a:p>
        </p:txBody>
      </p:sp>
      <p:sp>
        <p:nvSpPr>
          <p:cNvPr id="5" name="Rechteck 4"/>
          <p:cNvSpPr/>
          <p:nvPr/>
        </p:nvSpPr>
        <p:spPr>
          <a:xfrm>
            <a:off x="2753091" y="1985410"/>
            <a:ext cx="1305236" cy="4468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t>Annuität</a:t>
            </a:r>
          </a:p>
        </p:txBody>
      </p:sp>
      <p:sp>
        <p:nvSpPr>
          <p:cNvPr id="12" name="Textfeld 11"/>
          <p:cNvSpPr txBox="1"/>
          <p:nvPr/>
        </p:nvSpPr>
        <p:spPr>
          <a:xfrm>
            <a:off x="2420951" y="1406494"/>
            <a:ext cx="2262158" cy="307777"/>
          </a:xfrm>
          <a:prstGeom prst="rect">
            <a:avLst/>
          </a:prstGeom>
          <a:noFill/>
        </p:spPr>
        <p:txBody>
          <a:bodyPr wrap="none" rtlCol="0">
            <a:spAutoFit/>
          </a:bodyPr>
          <a:lstStyle/>
          <a:p>
            <a:r>
              <a:rPr lang="de-DE" sz="1400" b="1" dirty="0" err="1"/>
              <a:t>Einkommensmaximierer</a:t>
            </a:r>
            <a:endParaRPr lang="de-DE" sz="1400" b="1" dirty="0"/>
          </a:p>
        </p:txBody>
      </p:sp>
      <p:sp>
        <p:nvSpPr>
          <p:cNvPr id="13" name="Textfeld 12"/>
          <p:cNvSpPr txBox="1"/>
          <p:nvPr/>
        </p:nvSpPr>
        <p:spPr>
          <a:xfrm>
            <a:off x="5638497" y="1406494"/>
            <a:ext cx="2121093" cy="307777"/>
          </a:xfrm>
          <a:prstGeom prst="rect">
            <a:avLst/>
          </a:prstGeom>
          <a:noFill/>
        </p:spPr>
        <p:txBody>
          <a:bodyPr wrap="none" rtlCol="0">
            <a:spAutoFit/>
          </a:bodyPr>
          <a:lstStyle/>
          <a:p>
            <a:r>
              <a:rPr lang="de-DE" sz="1400" b="1" dirty="0" err="1"/>
              <a:t>Vermögensmaximierer</a:t>
            </a:r>
            <a:endParaRPr lang="de-DE" sz="1400" b="1" dirty="0"/>
          </a:p>
        </p:txBody>
      </p:sp>
      <p:sp>
        <p:nvSpPr>
          <p:cNvPr id="14" name="Rechteck 13"/>
          <p:cNvSpPr/>
          <p:nvPr/>
        </p:nvSpPr>
        <p:spPr>
          <a:xfrm>
            <a:off x="6002424" y="1985410"/>
            <a:ext cx="1305236" cy="4468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dirty="0"/>
              <a:t>Kapitalwert</a:t>
            </a:r>
          </a:p>
        </p:txBody>
      </p:sp>
      <p:sp>
        <p:nvSpPr>
          <p:cNvPr id="15" name="Textfeld 14"/>
          <p:cNvSpPr txBox="1"/>
          <p:nvPr/>
        </p:nvSpPr>
        <p:spPr>
          <a:xfrm>
            <a:off x="987743" y="2100990"/>
            <a:ext cx="1172203" cy="307777"/>
          </a:xfrm>
          <a:prstGeom prst="rect">
            <a:avLst/>
          </a:prstGeom>
          <a:noFill/>
        </p:spPr>
        <p:txBody>
          <a:bodyPr wrap="none" rtlCol="0">
            <a:spAutoFit/>
          </a:bodyPr>
          <a:lstStyle/>
          <a:p>
            <a:r>
              <a:rPr lang="de-DE" sz="1400" b="1" dirty="0"/>
              <a:t>Zielsetzung</a:t>
            </a:r>
          </a:p>
        </p:txBody>
      </p:sp>
      <p:sp>
        <p:nvSpPr>
          <p:cNvPr id="16" name="Textfeld 15"/>
          <p:cNvSpPr txBox="1"/>
          <p:nvPr/>
        </p:nvSpPr>
        <p:spPr>
          <a:xfrm>
            <a:off x="1045140" y="2892942"/>
            <a:ext cx="1159292" cy="523220"/>
          </a:xfrm>
          <a:prstGeom prst="rect">
            <a:avLst/>
          </a:prstGeom>
          <a:noFill/>
        </p:spPr>
        <p:txBody>
          <a:bodyPr wrap="none" rtlCol="0">
            <a:spAutoFit/>
          </a:bodyPr>
          <a:lstStyle/>
          <a:p>
            <a:r>
              <a:rPr lang="de-DE" sz="1400" b="1" dirty="0"/>
              <a:t>Präferenz-</a:t>
            </a:r>
          </a:p>
          <a:p>
            <a:r>
              <a:rPr lang="de-DE" sz="1400" b="1" dirty="0" err="1"/>
              <a:t>reihenfolge</a:t>
            </a:r>
            <a:endParaRPr lang="de-DE" sz="1400" b="1" dirty="0"/>
          </a:p>
        </p:txBody>
      </p:sp>
      <p:pic>
        <p:nvPicPr>
          <p:cNvPr id="17" name="Bild 16"/>
          <p:cNvPicPr>
            <a:picLocks noChangeAspect="1"/>
          </p:cNvPicPr>
          <p:nvPr/>
        </p:nvPicPr>
        <p:blipFill rotWithShape="1">
          <a:blip r:embed="rId3"/>
          <a:srcRect l="40861" t="10289" r="39764" b="20630"/>
          <a:stretch/>
        </p:blipFill>
        <p:spPr>
          <a:xfrm>
            <a:off x="2776609" y="2804645"/>
            <a:ext cx="1378545" cy="682076"/>
          </a:xfrm>
          <a:prstGeom prst="rect">
            <a:avLst/>
          </a:prstGeom>
        </p:spPr>
      </p:pic>
      <p:pic>
        <p:nvPicPr>
          <p:cNvPr id="18" name="Bild 17"/>
          <p:cNvPicPr>
            <a:picLocks noChangeAspect="1"/>
          </p:cNvPicPr>
          <p:nvPr/>
        </p:nvPicPr>
        <p:blipFill rotWithShape="1">
          <a:blip r:embed="rId4"/>
          <a:srcRect l="38326" r="38697" b="19161"/>
          <a:stretch/>
        </p:blipFill>
        <p:spPr>
          <a:xfrm>
            <a:off x="5844798" y="2687045"/>
            <a:ext cx="1686167" cy="823196"/>
          </a:xfrm>
          <a:prstGeom prst="rect">
            <a:avLst/>
          </a:prstGeom>
        </p:spPr>
      </p:pic>
      <p:sp>
        <p:nvSpPr>
          <p:cNvPr id="19" name="Textfeld 18"/>
          <p:cNvSpPr txBox="1"/>
          <p:nvPr/>
        </p:nvSpPr>
        <p:spPr>
          <a:xfrm>
            <a:off x="4955373" y="2956244"/>
            <a:ext cx="319468" cy="369332"/>
          </a:xfrm>
          <a:prstGeom prst="rect">
            <a:avLst/>
          </a:prstGeom>
          <a:noFill/>
        </p:spPr>
        <p:txBody>
          <a:bodyPr wrap="none" rtlCol="0">
            <a:spAutoFit/>
          </a:bodyPr>
          <a:lstStyle/>
          <a:p>
            <a:r>
              <a:rPr lang="de-DE" dirty="0"/>
              <a:t>=</a:t>
            </a:r>
          </a:p>
        </p:txBody>
      </p:sp>
      <p:cxnSp>
        <p:nvCxnSpPr>
          <p:cNvPr id="23" name="Gerade Verbindung mit Pfeil 22"/>
          <p:cNvCxnSpPr/>
          <p:nvPr/>
        </p:nvCxnSpPr>
        <p:spPr>
          <a:xfrm flipV="1">
            <a:off x="5115107" y="3292778"/>
            <a:ext cx="0" cy="3645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Textfeld 23"/>
          <p:cNvSpPr txBox="1"/>
          <p:nvPr/>
        </p:nvSpPr>
        <p:spPr>
          <a:xfrm>
            <a:off x="3905460" y="3669094"/>
            <a:ext cx="2420279" cy="307777"/>
          </a:xfrm>
          <a:prstGeom prst="rect">
            <a:avLst/>
          </a:prstGeom>
          <a:noFill/>
        </p:spPr>
        <p:txBody>
          <a:bodyPr wrap="none" rtlCol="0">
            <a:spAutoFit/>
          </a:bodyPr>
          <a:lstStyle/>
          <a:p>
            <a:r>
              <a:rPr lang="de-DE" sz="1400" dirty="0"/>
              <a:t>bei gleicher Nutzungsdauer!</a:t>
            </a:r>
          </a:p>
        </p:txBody>
      </p:sp>
      <p:cxnSp>
        <p:nvCxnSpPr>
          <p:cNvPr id="25" name="Gerade Verbindung mit Pfeil 24"/>
          <p:cNvCxnSpPr/>
          <p:nvPr/>
        </p:nvCxnSpPr>
        <p:spPr>
          <a:xfrm flipH="1">
            <a:off x="5115107" y="4072965"/>
            <a:ext cx="0" cy="39782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7" name="Textfeld 26"/>
          <p:cNvSpPr txBox="1"/>
          <p:nvPr/>
        </p:nvSpPr>
        <p:spPr>
          <a:xfrm>
            <a:off x="2898940" y="4506542"/>
            <a:ext cx="4426124" cy="307777"/>
          </a:xfrm>
          <a:prstGeom prst="rect">
            <a:avLst/>
          </a:prstGeom>
          <a:noFill/>
        </p:spPr>
        <p:txBody>
          <a:bodyPr wrap="none" rtlCol="0">
            <a:spAutoFit/>
          </a:bodyPr>
          <a:lstStyle/>
          <a:p>
            <a:r>
              <a:rPr lang="de-DE" sz="1400" dirty="0"/>
              <a:t>Es kann von Konsumpräferenzen abstrahiert werden!</a:t>
            </a:r>
          </a:p>
        </p:txBody>
      </p:sp>
      <p:sp>
        <p:nvSpPr>
          <p:cNvPr id="28" name="Textfeld 27"/>
          <p:cNvSpPr txBox="1"/>
          <p:nvPr/>
        </p:nvSpPr>
        <p:spPr>
          <a:xfrm>
            <a:off x="4709037" y="4096485"/>
            <a:ext cx="441347" cy="276999"/>
          </a:xfrm>
          <a:prstGeom prst="rect">
            <a:avLst/>
          </a:prstGeom>
          <a:noFill/>
        </p:spPr>
        <p:txBody>
          <a:bodyPr wrap="none" rtlCol="0">
            <a:spAutoFit/>
          </a:bodyPr>
          <a:lstStyle/>
          <a:p>
            <a:r>
              <a:rPr lang="de-DE" sz="1200" dirty="0"/>
              <a:t>d.h.</a:t>
            </a:r>
          </a:p>
        </p:txBody>
      </p:sp>
      <p:pic>
        <p:nvPicPr>
          <p:cNvPr id="29" name="Bild 28"/>
          <p:cNvPicPr>
            <a:picLocks noChangeAspect="1"/>
          </p:cNvPicPr>
          <p:nvPr/>
        </p:nvPicPr>
        <p:blipFill rotWithShape="1">
          <a:blip r:embed="rId5"/>
          <a:srcRect r="81971"/>
          <a:stretch/>
        </p:blipFill>
        <p:spPr>
          <a:xfrm>
            <a:off x="8743277" y="4634897"/>
            <a:ext cx="400723" cy="508603"/>
          </a:xfrm>
          <a:prstGeom prst="rect">
            <a:avLst/>
          </a:prstGeom>
        </p:spPr>
      </p:pic>
      <p:sp>
        <p:nvSpPr>
          <p:cNvPr id="21" name="Footer Placeholder 4">
            <a:extLst>
              <a:ext uri="{FF2B5EF4-FFF2-40B4-BE49-F238E27FC236}">
                <a16:creationId xmlns:a16="http://schemas.microsoft.com/office/drawing/2014/main" id="{3BCC9203-F0B4-4AEA-B91D-D69D6061E8A5}"/>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90358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2.6 Vom Kapitalwert zur dynamischen Amortisationsdauer</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387672"/>
            <a:ext cx="7984280" cy="923330"/>
          </a:xfrm>
          <a:prstGeom prst="rect">
            <a:avLst/>
          </a:prstGeom>
          <a:noFill/>
        </p:spPr>
        <p:txBody>
          <a:bodyPr wrap="square" rtlCol="0">
            <a:spAutoFit/>
          </a:bodyPr>
          <a:lstStyle/>
          <a:p>
            <a:r>
              <a:rPr lang="de-DE" dirty="0"/>
              <a:t>Die dynamische Amortisationsdauer ist die Zeitspanne, in der die Summe der diskontierten Einzahlungsüberschüsse aus der Investitionsalternative der Anschaffungsauszahlung </a:t>
            </a:r>
            <a:r>
              <a:rPr lang="de-DE" i="1" dirty="0"/>
              <a:t>a</a:t>
            </a:r>
            <a:r>
              <a:rPr lang="de-DE" i="1" baseline="-25000" dirty="0"/>
              <a:t>0</a:t>
            </a:r>
            <a:r>
              <a:rPr lang="de-DE" dirty="0"/>
              <a:t> entspricht bzw. diese übersteigt.</a:t>
            </a:r>
          </a:p>
        </p:txBody>
      </p:sp>
      <p:sp>
        <p:nvSpPr>
          <p:cNvPr id="5" name="Textfeld 4"/>
          <p:cNvSpPr txBox="1"/>
          <p:nvPr/>
        </p:nvSpPr>
        <p:spPr>
          <a:xfrm>
            <a:off x="457200" y="2759819"/>
            <a:ext cx="7314823" cy="307777"/>
          </a:xfrm>
          <a:prstGeom prst="rect">
            <a:avLst/>
          </a:prstGeom>
          <a:noFill/>
        </p:spPr>
        <p:txBody>
          <a:bodyPr wrap="none" rtlCol="0">
            <a:spAutoFit/>
          </a:bodyPr>
          <a:lstStyle/>
          <a:p>
            <a:r>
              <a:rPr lang="de-DE" sz="1400" dirty="0"/>
              <a:t>Akzeptanzkriterium: in Hinblick auf eine festgelegte höchstzulässige Amortisationsdauer  </a:t>
            </a:r>
          </a:p>
        </p:txBody>
      </p:sp>
      <p:pic>
        <p:nvPicPr>
          <p:cNvPr id="11" name="Bild 10"/>
          <p:cNvPicPr>
            <a:picLocks noChangeAspect="1"/>
          </p:cNvPicPr>
          <p:nvPr/>
        </p:nvPicPr>
        <p:blipFill rotWithShape="1">
          <a:blip r:embed="rId4"/>
          <a:srcRect l="37853" r="38410"/>
          <a:stretch/>
        </p:blipFill>
        <p:spPr>
          <a:xfrm>
            <a:off x="3123268" y="4172325"/>
            <a:ext cx="1368625" cy="571500"/>
          </a:xfrm>
          <a:prstGeom prst="rect">
            <a:avLst/>
          </a:prstGeom>
        </p:spPr>
      </p:pic>
      <p:pic>
        <p:nvPicPr>
          <p:cNvPr id="12" name="Bild 11"/>
          <p:cNvPicPr>
            <a:picLocks noChangeAspect="1"/>
          </p:cNvPicPr>
          <p:nvPr/>
        </p:nvPicPr>
        <p:blipFill rotWithShape="1">
          <a:blip r:embed="rId5"/>
          <a:srcRect l="45755" r="44660" b="-61337"/>
          <a:stretch/>
        </p:blipFill>
        <p:spPr>
          <a:xfrm>
            <a:off x="7389859" y="2791318"/>
            <a:ext cx="693774" cy="334374"/>
          </a:xfrm>
          <a:prstGeom prst="rect">
            <a:avLst/>
          </a:prstGeom>
        </p:spPr>
      </p:pic>
      <p:sp>
        <p:nvSpPr>
          <p:cNvPr id="13" name="Textfeld 12"/>
          <p:cNvSpPr txBox="1"/>
          <p:nvPr/>
        </p:nvSpPr>
        <p:spPr>
          <a:xfrm>
            <a:off x="609600" y="3841254"/>
            <a:ext cx="1811539" cy="307777"/>
          </a:xfrm>
          <a:prstGeom prst="rect">
            <a:avLst/>
          </a:prstGeom>
          <a:noFill/>
        </p:spPr>
        <p:txBody>
          <a:bodyPr wrap="none" rtlCol="0">
            <a:spAutoFit/>
          </a:bodyPr>
          <a:lstStyle/>
          <a:p>
            <a:r>
              <a:rPr lang="de-DE" sz="1400" dirty="0"/>
              <a:t>Entscheidungsregel:</a:t>
            </a:r>
          </a:p>
        </p:txBody>
      </p:sp>
      <p:pic>
        <p:nvPicPr>
          <p:cNvPr id="15" name="Bild 14"/>
          <p:cNvPicPr>
            <a:picLocks noChangeAspect="1"/>
          </p:cNvPicPr>
          <p:nvPr/>
        </p:nvPicPr>
        <p:blipFill rotWithShape="1">
          <a:blip r:embed="rId6"/>
          <a:srcRect l="42519" r="42824"/>
          <a:stretch/>
        </p:blipFill>
        <p:spPr>
          <a:xfrm>
            <a:off x="3352800" y="3140394"/>
            <a:ext cx="845122" cy="571500"/>
          </a:xfrm>
          <a:prstGeom prst="rect">
            <a:avLst/>
          </a:prstGeom>
        </p:spPr>
      </p:pic>
      <p:sp>
        <p:nvSpPr>
          <p:cNvPr id="14" name="Footer Placeholder 4">
            <a:extLst>
              <a:ext uri="{FF2B5EF4-FFF2-40B4-BE49-F238E27FC236}">
                <a16:creationId xmlns:a16="http://schemas.microsoft.com/office/drawing/2014/main" id="{AE5A471D-33FA-48FA-A8EF-E481FD3DF3CB}"/>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134671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2.6 Vom Kapitalwert zur dynamischen Amortisationsdauer</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Rechteck 9"/>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79</a:t>
            </a:r>
          </a:p>
        </p:txBody>
      </p:sp>
      <p:sp>
        <p:nvSpPr>
          <p:cNvPr id="15" name="Textfeld 14"/>
          <p:cNvSpPr txBox="1"/>
          <p:nvPr/>
        </p:nvSpPr>
        <p:spPr>
          <a:xfrm>
            <a:off x="457200" y="1520374"/>
            <a:ext cx="6680441" cy="1754327"/>
          </a:xfrm>
          <a:prstGeom prst="rect">
            <a:avLst/>
          </a:prstGeom>
          <a:noFill/>
        </p:spPr>
        <p:txBody>
          <a:bodyPr wrap="square" rtlCol="0">
            <a:spAutoFit/>
          </a:bodyPr>
          <a:lstStyle/>
          <a:p>
            <a:r>
              <a:rPr lang="de-DE" dirty="0"/>
              <a:t>Ein Investitionsobjekt verursacht eine Anschaffungsauszahlung in Höhe von 2.000 GE. Es ist über 6 Jahre mit gleichbleibenden Einzahlungsüberschüssen in Höhe von 550 GE zu rechnen. </a:t>
            </a:r>
          </a:p>
          <a:p>
            <a:endParaRPr lang="de-DE" dirty="0"/>
          </a:p>
          <a:p>
            <a:r>
              <a:rPr lang="de-DE" dirty="0"/>
              <a:t>Der Kalkulationszins beträgt 10%.</a:t>
            </a:r>
          </a:p>
          <a:p>
            <a:endParaRPr lang="de-DE" dirty="0"/>
          </a:p>
        </p:txBody>
      </p:sp>
      <p:sp>
        <p:nvSpPr>
          <p:cNvPr id="16" name="Textfeld 15"/>
          <p:cNvSpPr txBox="1"/>
          <p:nvPr/>
        </p:nvSpPr>
        <p:spPr>
          <a:xfrm>
            <a:off x="457200" y="4045421"/>
            <a:ext cx="3238349" cy="369332"/>
          </a:xfrm>
          <a:prstGeom prst="rect">
            <a:avLst/>
          </a:prstGeom>
          <a:noFill/>
        </p:spPr>
        <p:txBody>
          <a:bodyPr wrap="none" rtlCol="0">
            <a:spAutoFit/>
          </a:bodyPr>
          <a:lstStyle/>
          <a:p>
            <a:r>
              <a:rPr lang="de-DE" dirty="0"/>
              <a:t>Statische Amortisationsdauer:</a:t>
            </a:r>
          </a:p>
        </p:txBody>
      </p:sp>
      <p:sp>
        <p:nvSpPr>
          <p:cNvPr id="17" name="Textfeld 16"/>
          <p:cNvSpPr txBox="1"/>
          <p:nvPr/>
        </p:nvSpPr>
        <p:spPr>
          <a:xfrm>
            <a:off x="3591115" y="4045421"/>
            <a:ext cx="4330951" cy="369332"/>
          </a:xfrm>
          <a:prstGeom prst="rect">
            <a:avLst/>
          </a:prstGeom>
          <a:noFill/>
        </p:spPr>
        <p:txBody>
          <a:bodyPr wrap="none" rtlCol="0">
            <a:spAutoFit/>
          </a:bodyPr>
          <a:lstStyle/>
          <a:p>
            <a:r>
              <a:rPr lang="de-DE" i="1" dirty="0" err="1"/>
              <a:t>n</a:t>
            </a:r>
            <a:r>
              <a:rPr lang="de-DE" i="1" dirty="0"/>
              <a:t> </a:t>
            </a:r>
            <a:r>
              <a:rPr lang="de-DE" dirty="0"/>
              <a:t>= </a:t>
            </a:r>
            <a:r>
              <a:rPr lang="de-DE" i="1" dirty="0"/>
              <a:t>a</a:t>
            </a:r>
            <a:r>
              <a:rPr lang="de-DE" i="1" baseline="-25000" dirty="0"/>
              <a:t>0 </a:t>
            </a:r>
            <a:r>
              <a:rPr lang="de-DE" dirty="0"/>
              <a:t>/ </a:t>
            </a:r>
            <a:r>
              <a:rPr lang="de-DE" i="1" dirty="0"/>
              <a:t>c  </a:t>
            </a:r>
            <a:r>
              <a:rPr lang="de-DE" i="1" dirty="0">
                <a:sym typeface="Wingdings"/>
              </a:rPr>
              <a:t>   </a:t>
            </a:r>
            <a:r>
              <a:rPr lang="de-DE" i="1" dirty="0" err="1">
                <a:sym typeface="Wingdings"/>
              </a:rPr>
              <a:t>n</a:t>
            </a:r>
            <a:r>
              <a:rPr lang="de-DE" i="1" dirty="0">
                <a:sym typeface="Wingdings"/>
              </a:rPr>
              <a:t> = </a:t>
            </a:r>
            <a:r>
              <a:rPr lang="de-DE" dirty="0">
                <a:sym typeface="Wingdings"/>
              </a:rPr>
              <a:t>2.000 / 550 &lt; 4 Jahre.</a:t>
            </a:r>
            <a:endParaRPr lang="de-DE" i="1" dirty="0"/>
          </a:p>
        </p:txBody>
      </p:sp>
      <p:sp>
        <p:nvSpPr>
          <p:cNvPr id="11" name="Footer Placeholder 4">
            <a:extLst>
              <a:ext uri="{FF2B5EF4-FFF2-40B4-BE49-F238E27FC236}">
                <a16:creationId xmlns:a16="http://schemas.microsoft.com/office/drawing/2014/main" id="{FAF9199B-22AD-42D2-82FD-FE853C3B99B5}"/>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1600180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2.6 Vom Kapitalwert zur dynamischen Amortisationsdauer</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Rechteck 9"/>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79</a:t>
            </a:r>
          </a:p>
        </p:txBody>
      </p:sp>
      <p:pic>
        <p:nvPicPr>
          <p:cNvPr id="11" name="Grafik 46"/>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199" y="1571467"/>
            <a:ext cx="5692695" cy="1344995"/>
          </a:xfrm>
          <a:prstGeom prst="rect">
            <a:avLst/>
          </a:prstGeom>
          <a:noFill/>
          <a:ln>
            <a:noFill/>
          </a:ln>
        </p:spPr>
      </p:pic>
      <p:sp>
        <p:nvSpPr>
          <p:cNvPr id="5" name="Textfeld 4"/>
          <p:cNvSpPr txBox="1"/>
          <p:nvPr/>
        </p:nvSpPr>
        <p:spPr>
          <a:xfrm>
            <a:off x="440848" y="1294469"/>
            <a:ext cx="5162741" cy="276999"/>
          </a:xfrm>
          <a:prstGeom prst="rect">
            <a:avLst/>
          </a:prstGeom>
          <a:noFill/>
        </p:spPr>
        <p:txBody>
          <a:bodyPr wrap="none" rtlCol="0">
            <a:spAutoFit/>
          </a:bodyPr>
          <a:lstStyle/>
          <a:p>
            <a:r>
              <a:rPr lang="de-DE" sz="1200" dirty="0"/>
              <a:t>Kumulierte Barwerte der Rückflüsse und dynamische Amortisationsdauer</a:t>
            </a:r>
          </a:p>
        </p:txBody>
      </p:sp>
      <p:cxnSp>
        <p:nvCxnSpPr>
          <p:cNvPr id="4" name="Gerade Verbindung mit Pfeil 3"/>
          <p:cNvCxnSpPr/>
          <p:nvPr/>
        </p:nvCxnSpPr>
        <p:spPr>
          <a:xfrm flipV="1">
            <a:off x="5256220" y="2834143"/>
            <a:ext cx="0" cy="482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Textfeld 11"/>
          <p:cNvSpPr txBox="1"/>
          <p:nvPr/>
        </p:nvSpPr>
        <p:spPr>
          <a:xfrm>
            <a:off x="4555997" y="3316301"/>
            <a:ext cx="1400446" cy="369332"/>
          </a:xfrm>
          <a:prstGeom prst="rect">
            <a:avLst/>
          </a:prstGeom>
          <a:noFill/>
        </p:spPr>
        <p:txBody>
          <a:bodyPr wrap="none" rtlCol="0">
            <a:spAutoFit/>
          </a:bodyPr>
          <a:lstStyle/>
          <a:p>
            <a:r>
              <a:rPr lang="de-DE" i="1" dirty="0" err="1"/>
              <a:t>n</a:t>
            </a:r>
            <a:r>
              <a:rPr lang="de-DE" i="1" dirty="0"/>
              <a:t> = 5 Jahre</a:t>
            </a:r>
          </a:p>
        </p:txBody>
      </p:sp>
      <p:sp>
        <p:nvSpPr>
          <p:cNvPr id="13" name="Textfeld 12"/>
          <p:cNvSpPr txBox="1"/>
          <p:nvPr/>
        </p:nvSpPr>
        <p:spPr>
          <a:xfrm>
            <a:off x="440848" y="3999859"/>
            <a:ext cx="7536731" cy="646331"/>
          </a:xfrm>
          <a:prstGeom prst="rect">
            <a:avLst/>
          </a:prstGeom>
          <a:noFill/>
        </p:spPr>
        <p:txBody>
          <a:bodyPr wrap="square" rtlCol="0">
            <a:spAutoFit/>
          </a:bodyPr>
          <a:lstStyle/>
          <a:p>
            <a:r>
              <a:rPr lang="de-DE" dirty="0">
                <a:sym typeface="Wingdings"/>
              </a:rPr>
              <a:t> Erst, wenn die Investition mindestens 5 Jahre genutzt werden kann, entsteht ein positiver Kapitalwert.</a:t>
            </a:r>
            <a:endParaRPr lang="de-DE" dirty="0"/>
          </a:p>
        </p:txBody>
      </p:sp>
      <p:sp>
        <p:nvSpPr>
          <p:cNvPr id="14" name="Footer Placeholder 4">
            <a:extLst>
              <a:ext uri="{FF2B5EF4-FFF2-40B4-BE49-F238E27FC236}">
                <a16:creationId xmlns:a16="http://schemas.microsoft.com/office/drawing/2014/main" id="{E423C401-7EF3-4521-9D19-DC1847DE58D2}"/>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094601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2.6 Vom Kapitalwert zur dynamischen Amortisationsdauer</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pic>
        <p:nvPicPr>
          <p:cNvPr id="10" name="Grafik 253"/>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9528" y="1358806"/>
            <a:ext cx="4958905" cy="2580772"/>
          </a:xfrm>
          <a:prstGeom prst="rect">
            <a:avLst/>
          </a:prstGeom>
          <a:noFill/>
        </p:spPr>
      </p:pic>
      <p:sp>
        <p:nvSpPr>
          <p:cNvPr id="3" name="Textfeld 2"/>
          <p:cNvSpPr txBox="1"/>
          <p:nvPr/>
        </p:nvSpPr>
        <p:spPr>
          <a:xfrm>
            <a:off x="508974" y="1117193"/>
            <a:ext cx="3503634" cy="276999"/>
          </a:xfrm>
          <a:prstGeom prst="rect">
            <a:avLst/>
          </a:prstGeom>
          <a:noFill/>
        </p:spPr>
        <p:txBody>
          <a:bodyPr wrap="none" rtlCol="0">
            <a:spAutoFit/>
          </a:bodyPr>
          <a:lstStyle/>
          <a:p>
            <a:r>
              <a:rPr lang="de-DE" sz="1200" dirty="0"/>
              <a:t>Kumulierte diskontierte Einzahlungsüberschüsse</a:t>
            </a:r>
          </a:p>
        </p:txBody>
      </p:sp>
      <p:sp>
        <p:nvSpPr>
          <p:cNvPr id="5" name="Textfeld 4"/>
          <p:cNvSpPr txBox="1"/>
          <p:nvPr/>
        </p:nvSpPr>
        <p:spPr>
          <a:xfrm>
            <a:off x="294606" y="4112584"/>
            <a:ext cx="8100466" cy="830997"/>
          </a:xfrm>
          <a:prstGeom prst="rect">
            <a:avLst/>
          </a:prstGeom>
          <a:noFill/>
        </p:spPr>
        <p:txBody>
          <a:bodyPr wrap="square" rtlCol="0">
            <a:spAutoFit/>
          </a:bodyPr>
          <a:lstStyle/>
          <a:p>
            <a:pPr algn="ctr"/>
            <a:r>
              <a:rPr lang="de-DE" sz="1600" dirty="0">
                <a:sym typeface="Wingdings"/>
              </a:rPr>
              <a:t> Die dynamische Amortisationsdauer vermeidet den Fehler der statischen Amortisationsvergleichsrechnung, bei der die Zahlungen ohne die Berücksichtigung ihres Gegenwartswerts addiert werden.</a:t>
            </a:r>
            <a:endParaRPr lang="de-DE" sz="1600" dirty="0"/>
          </a:p>
        </p:txBody>
      </p:sp>
      <p:sp>
        <p:nvSpPr>
          <p:cNvPr id="11" name="Rechteck 10"/>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79</a:t>
            </a:r>
          </a:p>
        </p:txBody>
      </p:sp>
      <p:sp>
        <p:nvSpPr>
          <p:cNvPr id="12" name="Footer Placeholder 4">
            <a:extLst>
              <a:ext uri="{FF2B5EF4-FFF2-40B4-BE49-F238E27FC236}">
                <a16:creationId xmlns:a16="http://schemas.microsoft.com/office/drawing/2014/main" id="{D346E651-F6BB-4E84-B37B-0C398266A709}"/>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736965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1469991"/>
            <a:ext cx="8165629" cy="2862323"/>
          </a:xfrm>
          <a:prstGeom prst="rect">
            <a:avLst/>
          </a:prstGeom>
          <a:noFill/>
        </p:spPr>
        <p:txBody>
          <a:bodyPr wrap="none" rtlCol="0">
            <a:spAutoFit/>
          </a:bodyPr>
          <a:lstStyle/>
          <a:p>
            <a:r>
              <a:rPr lang="de-DE" dirty="0"/>
              <a:t>Eine Fremdkapitalfinanzierung hat Einfluss auf den Kapitalwert der Investition.</a:t>
            </a:r>
          </a:p>
          <a:p>
            <a:r>
              <a:rPr lang="de-DE" dirty="0"/>
              <a:t>Der Einfluss hängt ab von </a:t>
            </a:r>
          </a:p>
          <a:p>
            <a:endParaRPr lang="de-DE" dirty="0"/>
          </a:p>
          <a:p>
            <a:pPr marL="285750" indent="-285750">
              <a:buFontTx/>
              <a:buChar char="-"/>
            </a:pPr>
            <a:r>
              <a:rPr lang="de-DE" dirty="0"/>
              <a:t>der Laufzeit des Kredits</a:t>
            </a:r>
          </a:p>
          <a:p>
            <a:pPr marL="285750" indent="-285750">
              <a:buFontTx/>
              <a:buChar char="-"/>
            </a:pPr>
            <a:r>
              <a:rPr lang="de-DE" dirty="0"/>
              <a:t>dem Tilgungsmodus</a:t>
            </a:r>
          </a:p>
          <a:p>
            <a:pPr marL="285750" indent="-285750">
              <a:buFontTx/>
              <a:buChar char="-"/>
            </a:pPr>
            <a:r>
              <a:rPr lang="de-DE" dirty="0"/>
              <a:t>der Höhe des Kreditbetrags.</a:t>
            </a:r>
          </a:p>
          <a:p>
            <a:pPr marL="285750" indent="-285750">
              <a:buFontTx/>
              <a:buChar char="-"/>
            </a:pPr>
            <a:endParaRPr lang="de-DE" dirty="0"/>
          </a:p>
          <a:p>
            <a:pPr marL="285750" indent="-285750">
              <a:buFontTx/>
              <a:buChar char="-"/>
            </a:pPr>
            <a:endParaRPr lang="de-DE" dirty="0"/>
          </a:p>
          <a:p>
            <a:r>
              <a:rPr lang="de-DE" dirty="0"/>
              <a:t>Die Zahlungsreihe des Kredits wird aufgestellt und in den Investitionskalkül </a:t>
            </a:r>
          </a:p>
          <a:p>
            <a:r>
              <a:rPr lang="de-DE" dirty="0"/>
              <a:t>mit einbezogen.</a:t>
            </a:r>
          </a:p>
        </p:txBody>
      </p:sp>
      <p:sp>
        <p:nvSpPr>
          <p:cNvPr id="10" name="Footer Placeholder 4">
            <a:extLst>
              <a:ext uri="{FF2B5EF4-FFF2-40B4-BE49-F238E27FC236}">
                <a16:creationId xmlns:a16="http://schemas.microsoft.com/office/drawing/2014/main" id="{2B937960-6C7B-4AC0-9D28-35FC0694B068}"/>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134671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187403" cy="369332"/>
          </a:xfrm>
          <a:prstGeom prst="rect">
            <a:avLst/>
          </a:prstGeom>
          <a:noFill/>
        </p:spPr>
        <p:txBody>
          <a:bodyPr wrap="none" rtlCol="0">
            <a:spAutoFit/>
          </a:bodyPr>
          <a:lstStyle/>
          <a:p>
            <a:r>
              <a:rPr lang="de-DE" dirty="0"/>
              <a:t>2.7.1 Tilgung in einem Betrag</a:t>
            </a:r>
          </a:p>
        </p:txBody>
      </p:sp>
      <p:sp>
        <p:nvSpPr>
          <p:cNvPr id="4" name="Textfeld 3"/>
          <p:cNvSpPr txBox="1"/>
          <p:nvPr/>
        </p:nvSpPr>
        <p:spPr>
          <a:xfrm>
            <a:off x="2935037" y="1657142"/>
            <a:ext cx="3278336" cy="307777"/>
          </a:xfrm>
          <a:prstGeom prst="rect">
            <a:avLst/>
          </a:prstGeom>
          <a:noFill/>
        </p:spPr>
        <p:txBody>
          <a:bodyPr wrap="none" rtlCol="0">
            <a:spAutoFit/>
          </a:bodyPr>
          <a:lstStyle/>
          <a:p>
            <a:pPr algn="ctr"/>
            <a:r>
              <a:rPr lang="de-DE" sz="1400" dirty="0"/>
              <a:t>Zur Auswahl stehen zwei Investitionen:</a:t>
            </a:r>
          </a:p>
        </p:txBody>
      </p:sp>
      <p:pic>
        <p:nvPicPr>
          <p:cNvPr id="5" name="Bild 4"/>
          <p:cNvPicPr>
            <a:picLocks noChangeAspect="1"/>
          </p:cNvPicPr>
          <p:nvPr/>
        </p:nvPicPr>
        <p:blipFill rotWithShape="1">
          <a:blip r:embed="rId4"/>
          <a:srcRect l="25361" r="24877" b="16433"/>
          <a:stretch/>
        </p:blipFill>
        <p:spPr>
          <a:xfrm>
            <a:off x="457200" y="2097842"/>
            <a:ext cx="2869167" cy="477584"/>
          </a:xfrm>
          <a:prstGeom prst="rect">
            <a:avLst/>
          </a:prstGeom>
        </p:spPr>
      </p:pic>
      <p:pic>
        <p:nvPicPr>
          <p:cNvPr id="11" name="Bild 10"/>
          <p:cNvPicPr>
            <a:picLocks noChangeAspect="1"/>
          </p:cNvPicPr>
          <p:nvPr/>
        </p:nvPicPr>
        <p:blipFill rotWithShape="1">
          <a:blip r:embed="rId5"/>
          <a:srcRect l="36374" r="36910"/>
          <a:stretch/>
        </p:blipFill>
        <p:spPr>
          <a:xfrm>
            <a:off x="457200" y="2474160"/>
            <a:ext cx="1540413" cy="558800"/>
          </a:xfrm>
          <a:prstGeom prst="rect">
            <a:avLst/>
          </a:prstGeom>
        </p:spPr>
      </p:pic>
      <p:cxnSp>
        <p:nvCxnSpPr>
          <p:cNvPr id="13" name="Gerade Verbindung 12"/>
          <p:cNvCxnSpPr/>
          <p:nvPr/>
        </p:nvCxnSpPr>
        <p:spPr>
          <a:xfrm flipH="1">
            <a:off x="4574205" y="2286002"/>
            <a:ext cx="1" cy="571661"/>
          </a:xfrm>
          <a:prstGeom prst="line">
            <a:avLst/>
          </a:prstGeom>
        </p:spPr>
        <p:style>
          <a:lnRef idx="2">
            <a:schemeClr val="accent1"/>
          </a:lnRef>
          <a:fillRef idx="0">
            <a:schemeClr val="accent1"/>
          </a:fillRef>
          <a:effectRef idx="1">
            <a:schemeClr val="accent1"/>
          </a:effectRef>
          <a:fontRef idx="minor">
            <a:schemeClr val="tx1"/>
          </a:fontRef>
        </p:style>
      </p:cxnSp>
      <p:pic>
        <p:nvPicPr>
          <p:cNvPr id="14" name="Bild 13"/>
          <p:cNvPicPr>
            <a:picLocks noChangeAspect="1"/>
          </p:cNvPicPr>
          <p:nvPr/>
        </p:nvPicPr>
        <p:blipFill rotWithShape="1">
          <a:blip r:embed="rId6"/>
          <a:srcRect l="20869" r="21008"/>
          <a:stretch/>
        </p:blipFill>
        <p:spPr>
          <a:xfrm>
            <a:off x="5021043" y="2097842"/>
            <a:ext cx="3351281" cy="571500"/>
          </a:xfrm>
          <a:prstGeom prst="rect">
            <a:avLst/>
          </a:prstGeom>
        </p:spPr>
      </p:pic>
      <p:pic>
        <p:nvPicPr>
          <p:cNvPr id="15" name="Bild 14"/>
          <p:cNvPicPr>
            <a:picLocks noChangeAspect="1"/>
          </p:cNvPicPr>
          <p:nvPr/>
        </p:nvPicPr>
        <p:blipFill rotWithShape="1">
          <a:blip r:embed="rId7"/>
          <a:srcRect l="36170" r="37114"/>
          <a:stretch/>
        </p:blipFill>
        <p:spPr>
          <a:xfrm>
            <a:off x="5021043" y="2468319"/>
            <a:ext cx="1540414" cy="571500"/>
          </a:xfrm>
          <a:prstGeom prst="rect">
            <a:avLst/>
          </a:prstGeom>
        </p:spPr>
      </p:pic>
      <p:sp>
        <p:nvSpPr>
          <p:cNvPr id="16" name="Textfeld 15"/>
          <p:cNvSpPr txBox="1"/>
          <p:nvPr/>
        </p:nvSpPr>
        <p:spPr>
          <a:xfrm>
            <a:off x="1264080" y="3257500"/>
            <a:ext cx="6620250" cy="523220"/>
          </a:xfrm>
          <a:prstGeom prst="rect">
            <a:avLst/>
          </a:prstGeom>
          <a:noFill/>
        </p:spPr>
        <p:txBody>
          <a:bodyPr wrap="square" rtlCol="0">
            <a:spAutoFit/>
          </a:bodyPr>
          <a:lstStyle/>
          <a:p>
            <a:pPr algn="ctr"/>
            <a:r>
              <a:rPr lang="de-DE" sz="1400" dirty="0"/>
              <a:t>Es stehen nur 600 GE eigene Mittel zu Verfügung. Ein Bankkredit zu </a:t>
            </a:r>
            <a:r>
              <a:rPr lang="de-DE" sz="1400" i="1" dirty="0" err="1"/>
              <a:t>i</a:t>
            </a:r>
            <a:r>
              <a:rPr lang="de-DE" sz="1400" i="1" baseline="-25000" dirty="0" err="1"/>
              <a:t>F</a:t>
            </a:r>
            <a:r>
              <a:rPr lang="de-DE" sz="1400" dirty="0"/>
              <a:t>=10% kann aufgenommen werden. Zinszahlungen erfolgen jährlich.</a:t>
            </a:r>
          </a:p>
        </p:txBody>
      </p:sp>
      <p:cxnSp>
        <p:nvCxnSpPr>
          <p:cNvPr id="19" name="Gerade Verbindung 18"/>
          <p:cNvCxnSpPr/>
          <p:nvPr/>
        </p:nvCxnSpPr>
        <p:spPr>
          <a:xfrm>
            <a:off x="4573740" y="3974856"/>
            <a:ext cx="465" cy="834476"/>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feld 19"/>
          <p:cNvSpPr txBox="1"/>
          <p:nvPr/>
        </p:nvSpPr>
        <p:spPr>
          <a:xfrm>
            <a:off x="705533" y="4198294"/>
            <a:ext cx="3142207" cy="276999"/>
          </a:xfrm>
          <a:prstGeom prst="rect">
            <a:avLst/>
          </a:prstGeom>
          <a:noFill/>
        </p:spPr>
        <p:txBody>
          <a:bodyPr wrap="none" rtlCol="0">
            <a:spAutoFit/>
          </a:bodyPr>
          <a:lstStyle/>
          <a:p>
            <a:r>
              <a:rPr lang="de-DE" sz="1200" i="1" dirty="0"/>
              <a:t>I</a:t>
            </a:r>
            <a:r>
              <a:rPr lang="de-DE" sz="1200" i="1" baseline="-25000" dirty="0"/>
              <a:t>1</a:t>
            </a:r>
            <a:r>
              <a:rPr lang="de-DE" sz="1200" dirty="0"/>
              <a:t> kann aus Eigenmitteln finanziert werden.</a:t>
            </a:r>
            <a:endParaRPr lang="de-DE" sz="1200" i="1" dirty="0"/>
          </a:p>
        </p:txBody>
      </p:sp>
      <p:sp>
        <p:nvSpPr>
          <p:cNvPr id="21" name="Textfeld 20"/>
          <p:cNvSpPr txBox="1"/>
          <p:nvPr/>
        </p:nvSpPr>
        <p:spPr>
          <a:xfrm>
            <a:off x="4990353" y="4198294"/>
            <a:ext cx="3142207" cy="461665"/>
          </a:xfrm>
          <a:prstGeom prst="rect">
            <a:avLst/>
          </a:prstGeom>
          <a:noFill/>
        </p:spPr>
        <p:txBody>
          <a:bodyPr wrap="square" rtlCol="0">
            <a:spAutoFit/>
          </a:bodyPr>
          <a:lstStyle/>
          <a:p>
            <a:pPr algn="ctr"/>
            <a:r>
              <a:rPr lang="de-DE" sz="1200" dirty="0"/>
              <a:t>Zur Finanzierung von </a:t>
            </a:r>
            <a:r>
              <a:rPr lang="de-DE" sz="1200" i="1" dirty="0"/>
              <a:t>I</a:t>
            </a:r>
            <a:r>
              <a:rPr lang="de-DE" sz="1200" i="1" baseline="-25000" dirty="0"/>
              <a:t>2</a:t>
            </a:r>
            <a:r>
              <a:rPr lang="de-DE" sz="1200" dirty="0"/>
              <a:t> muss ein Kredit aufgenommen werden.</a:t>
            </a:r>
            <a:endParaRPr lang="de-DE" sz="1200" i="1" dirty="0"/>
          </a:p>
        </p:txBody>
      </p:sp>
      <p:pic>
        <p:nvPicPr>
          <p:cNvPr id="26" name="Bild 25"/>
          <p:cNvPicPr>
            <a:picLocks noChangeAspect="1"/>
          </p:cNvPicPr>
          <p:nvPr/>
        </p:nvPicPr>
        <p:blipFill>
          <a:blip r:embed="rId8"/>
          <a:stretch>
            <a:fillRect/>
          </a:stretch>
        </p:blipFill>
        <p:spPr>
          <a:xfrm>
            <a:off x="1690840" y="2754069"/>
            <a:ext cx="5765800" cy="571500"/>
          </a:xfrm>
          <a:prstGeom prst="rect">
            <a:avLst/>
          </a:prstGeom>
        </p:spPr>
      </p:pic>
      <p:sp>
        <p:nvSpPr>
          <p:cNvPr id="28" name="Rechteck 27"/>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81</a:t>
            </a:r>
          </a:p>
        </p:txBody>
      </p:sp>
      <p:sp>
        <p:nvSpPr>
          <p:cNvPr id="22" name="Footer Placeholder 4">
            <a:extLst>
              <a:ext uri="{FF2B5EF4-FFF2-40B4-BE49-F238E27FC236}">
                <a16:creationId xmlns:a16="http://schemas.microsoft.com/office/drawing/2014/main" id="{454E4498-5129-435E-8738-4B3A273E171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93065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49</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187403" cy="369332"/>
          </a:xfrm>
          <a:prstGeom prst="rect">
            <a:avLst/>
          </a:prstGeom>
          <a:noFill/>
        </p:spPr>
        <p:txBody>
          <a:bodyPr wrap="none" rtlCol="0">
            <a:spAutoFit/>
          </a:bodyPr>
          <a:lstStyle/>
          <a:p>
            <a:r>
              <a:rPr lang="de-DE" dirty="0"/>
              <a:t>2.7.1 Tilgung in einem Betrag</a:t>
            </a:r>
          </a:p>
        </p:txBody>
      </p:sp>
      <p:sp>
        <p:nvSpPr>
          <p:cNvPr id="4" name="Textfeld 3"/>
          <p:cNvSpPr txBox="1"/>
          <p:nvPr/>
        </p:nvSpPr>
        <p:spPr>
          <a:xfrm>
            <a:off x="457200" y="1657142"/>
            <a:ext cx="2746068" cy="307777"/>
          </a:xfrm>
          <a:prstGeom prst="rect">
            <a:avLst/>
          </a:prstGeom>
          <a:noFill/>
        </p:spPr>
        <p:txBody>
          <a:bodyPr wrap="none" rtlCol="0">
            <a:spAutoFit/>
          </a:bodyPr>
          <a:lstStyle/>
          <a:p>
            <a:pPr algn="ctr"/>
            <a:r>
              <a:rPr lang="de-DE" sz="1400" dirty="0"/>
              <a:t>Zahlungsreihe des Kredits für </a:t>
            </a:r>
            <a:r>
              <a:rPr lang="de-DE" sz="1400" i="1" dirty="0"/>
              <a:t>I</a:t>
            </a:r>
            <a:r>
              <a:rPr lang="de-DE" sz="1400" i="1" baseline="-25000" dirty="0"/>
              <a:t>2</a:t>
            </a:r>
            <a:r>
              <a:rPr lang="de-DE" sz="1400" dirty="0"/>
              <a:t>:</a:t>
            </a:r>
          </a:p>
        </p:txBody>
      </p:sp>
      <p:pic>
        <p:nvPicPr>
          <p:cNvPr id="3" name="Bild 2"/>
          <p:cNvPicPr>
            <a:picLocks noChangeAspect="1"/>
          </p:cNvPicPr>
          <p:nvPr/>
        </p:nvPicPr>
        <p:blipFill rotWithShape="1">
          <a:blip r:embed="rId4"/>
          <a:srcRect l="30227" r="29530"/>
          <a:stretch/>
        </p:blipFill>
        <p:spPr>
          <a:xfrm>
            <a:off x="586549" y="1859130"/>
            <a:ext cx="2320343" cy="571500"/>
          </a:xfrm>
          <a:prstGeom prst="rect">
            <a:avLst/>
          </a:prstGeom>
        </p:spPr>
      </p:pic>
      <p:sp>
        <p:nvSpPr>
          <p:cNvPr id="22" name="Textfeld 21"/>
          <p:cNvSpPr txBox="1"/>
          <p:nvPr/>
        </p:nvSpPr>
        <p:spPr>
          <a:xfrm>
            <a:off x="457200" y="2678598"/>
            <a:ext cx="4294891" cy="307777"/>
          </a:xfrm>
          <a:prstGeom prst="rect">
            <a:avLst/>
          </a:prstGeom>
          <a:noFill/>
        </p:spPr>
        <p:txBody>
          <a:bodyPr wrap="none" rtlCol="0">
            <a:spAutoFit/>
          </a:bodyPr>
          <a:lstStyle/>
          <a:p>
            <a:pPr algn="ctr"/>
            <a:r>
              <a:rPr lang="de-DE" sz="1400" dirty="0"/>
              <a:t>Kapitalwert des Kredits bei </a:t>
            </a:r>
            <a:r>
              <a:rPr lang="de-DE" sz="1400" i="1" dirty="0"/>
              <a:t>i=8%</a:t>
            </a:r>
            <a:r>
              <a:rPr lang="de-DE" sz="1400" dirty="0"/>
              <a:t>, Tilgung nach </a:t>
            </a:r>
            <a:r>
              <a:rPr lang="de-DE" sz="1400" i="1" dirty="0" err="1"/>
              <a:t>n</a:t>
            </a:r>
            <a:r>
              <a:rPr lang="de-DE" sz="1400" i="1" dirty="0"/>
              <a:t>=4</a:t>
            </a:r>
            <a:r>
              <a:rPr lang="de-DE" sz="1400" dirty="0"/>
              <a:t>:</a:t>
            </a:r>
          </a:p>
        </p:txBody>
      </p:sp>
      <p:pic>
        <p:nvPicPr>
          <p:cNvPr id="17" name="Bild 16"/>
          <p:cNvPicPr>
            <a:picLocks noChangeAspect="1"/>
          </p:cNvPicPr>
          <p:nvPr/>
        </p:nvPicPr>
        <p:blipFill rotWithShape="1">
          <a:blip r:embed="rId5"/>
          <a:srcRect l="26993" r="27528"/>
          <a:stretch/>
        </p:blipFill>
        <p:spPr>
          <a:xfrm>
            <a:off x="581038" y="2904055"/>
            <a:ext cx="2622230" cy="571500"/>
          </a:xfrm>
          <a:prstGeom prst="rect">
            <a:avLst/>
          </a:prstGeom>
        </p:spPr>
      </p:pic>
      <p:sp>
        <p:nvSpPr>
          <p:cNvPr id="23" name="Textfeld 22"/>
          <p:cNvSpPr txBox="1"/>
          <p:nvPr/>
        </p:nvSpPr>
        <p:spPr>
          <a:xfrm>
            <a:off x="457200" y="3819311"/>
            <a:ext cx="4286563" cy="307777"/>
          </a:xfrm>
          <a:prstGeom prst="rect">
            <a:avLst/>
          </a:prstGeom>
          <a:noFill/>
        </p:spPr>
        <p:txBody>
          <a:bodyPr wrap="none" rtlCol="0">
            <a:spAutoFit/>
          </a:bodyPr>
          <a:lstStyle/>
          <a:p>
            <a:pPr algn="ctr"/>
            <a:r>
              <a:rPr lang="de-DE" sz="1400" dirty="0"/>
              <a:t>Kapitalwert des Kredits bei </a:t>
            </a:r>
            <a:r>
              <a:rPr lang="de-DE" sz="1400" i="1" dirty="0"/>
              <a:t>i=8%</a:t>
            </a:r>
            <a:r>
              <a:rPr lang="de-DE" sz="1400" dirty="0"/>
              <a:t>, Tilgung nach </a:t>
            </a:r>
            <a:r>
              <a:rPr lang="de-DE" sz="1400" i="1" dirty="0" err="1"/>
              <a:t>n</a:t>
            </a:r>
            <a:r>
              <a:rPr lang="de-DE" sz="1400" i="1" dirty="0"/>
              <a:t>=</a:t>
            </a:r>
            <a:r>
              <a:rPr lang="de-DE" sz="1400" dirty="0"/>
              <a:t>6:</a:t>
            </a:r>
          </a:p>
        </p:txBody>
      </p:sp>
      <p:pic>
        <p:nvPicPr>
          <p:cNvPr id="18" name="Bild 17"/>
          <p:cNvPicPr>
            <a:picLocks noChangeAspect="1"/>
          </p:cNvPicPr>
          <p:nvPr/>
        </p:nvPicPr>
        <p:blipFill rotWithShape="1">
          <a:blip r:embed="rId6"/>
          <a:srcRect l="27753" r="26863"/>
          <a:stretch/>
        </p:blipFill>
        <p:spPr>
          <a:xfrm>
            <a:off x="621826" y="4031627"/>
            <a:ext cx="2616719" cy="571500"/>
          </a:xfrm>
          <a:prstGeom prst="rect">
            <a:avLst/>
          </a:prstGeom>
        </p:spPr>
      </p:pic>
      <p:sp>
        <p:nvSpPr>
          <p:cNvPr id="24" name="Textfeld 23"/>
          <p:cNvSpPr txBox="1"/>
          <p:nvPr/>
        </p:nvSpPr>
        <p:spPr>
          <a:xfrm>
            <a:off x="457200" y="4640409"/>
            <a:ext cx="3967753" cy="307777"/>
          </a:xfrm>
          <a:prstGeom prst="rect">
            <a:avLst/>
          </a:prstGeom>
          <a:noFill/>
        </p:spPr>
        <p:txBody>
          <a:bodyPr wrap="none" rtlCol="0">
            <a:spAutoFit/>
          </a:bodyPr>
          <a:lstStyle/>
          <a:p>
            <a:r>
              <a:rPr lang="de-DE" sz="1400" i="1" dirty="0">
                <a:sym typeface="Wingdings"/>
              </a:rPr>
              <a:t> spätere Kredittilgung ist ungünstiger, da </a:t>
            </a:r>
            <a:r>
              <a:rPr lang="de-DE" sz="1400" i="1" dirty="0" err="1">
                <a:sym typeface="Wingdings"/>
              </a:rPr>
              <a:t>i</a:t>
            </a:r>
            <a:r>
              <a:rPr lang="de-DE" sz="1400" i="1" baseline="-25000" dirty="0" err="1">
                <a:sym typeface="Wingdings"/>
              </a:rPr>
              <a:t>F</a:t>
            </a:r>
            <a:r>
              <a:rPr lang="de-DE" sz="1400" i="1" baseline="-25000" dirty="0">
                <a:sym typeface="Wingdings"/>
              </a:rPr>
              <a:t> </a:t>
            </a:r>
            <a:r>
              <a:rPr lang="de-DE" sz="1400" i="1" dirty="0">
                <a:sym typeface="Wingdings"/>
              </a:rPr>
              <a:t>&gt; i</a:t>
            </a:r>
            <a:endParaRPr lang="de-DE" sz="1400" i="1" dirty="0"/>
          </a:p>
        </p:txBody>
      </p:sp>
      <p:sp>
        <p:nvSpPr>
          <p:cNvPr id="25" name="Rechteck 24"/>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82</a:t>
            </a:r>
          </a:p>
        </p:txBody>
      </p:sp>
      <p:sp>
        <p:nvSpPr>
          <p:cNvPr id="16" name="Footer Placeholder 4">
            <a:extLst>
              <a:ext uri="{FF2B5EF4-FFF2-40B4-BE49-F238E27FC236}">
                <a16:creationId xmlns:a16="http://schemas.microsoft.com/office/drawing/2014/main" id="{4EAD3D16-34C2-46B9-8197-53C1FF1A9F2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219869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3" name="Textfeld 2"/>
          <p:cNvSpPr txBox="1"/>
          <p:nvPr/>
        </p:nvSpPr>
        <p:spPr>
          <a:xfrm>
            <a:off x="457200" y="1401720"/>
            <a:ext cx="7915124" cy="3416320"/>
          </a:xfrm>
          <a:prstGeom prst="rect">
            <a:avLst/>
          </a:prstGeom>
          <a:noFill/>
        </p:spPr>
        <p:txBody>
          <a:bodyPr wrap="square" rtlCol="0">
            <a:spAutoFit/>
          </a:bodyPr>
          <a:lstStyle/>
          <a:p>
            <a:r>
              <a:rPr lang="de-DE" dirty="0"/>
              <a:t>Mögliche Ergänzungsinvestitionen:</a:t>
            </a:r>
          </a:p>
          <a:p>
            <a:endParaRPr lang="de-DE" dirty="0"/>
          </a:p>
          <a:p>
            <a:pPr marL="285750" lvl="0" indent="-285750">
              <a:buFontTx/>
              <a:buChar char="-"/>
            </a:pPr>
            <a:r>
              <a:rPr lang="de-DE" dirty="0"/>
              <a:t>in </a:t>
            </a:r>
            <a:r>
              <a:rPr lang="de-DE" i="1" dirty="0"/>
              <a:t>t</a:t>
            </a:r>
            <a:r>
              <a:rPr lang="de-DE" baseline="-25000" dirty="0"/>
              <a:t>0</a:t>
            </a:r>
            <a:r>
              <a:rPr lang="de-DE" dirty="0"/>
              <a:t> bis </a:t>
            </a:r>
            <a:r>
              <a:rPr lang="de-DE" i="1" dirty="0"/>
              <a:t>t</a:t>
            </a:r>
            <a:r>
              <a:rPr lang="de-DE" baseline="-25000" dirty="0"/>
              <a:t>3</a:t>
            </a:r>
            <a:r>
              <a:rPr lang="de-DE" dirty="0"/>
              <a:t> Anlage als Festgeld zu 10% p. a. (Laufzeit 1 Jahr)</a:t>
            </a:r>
          </a:p>
          <a:p>
            <a:pPr lvl="0"/>
            <a:endParaRPr lang="de-DE" dirty="0"/>
          </a:p>
          <a:p>
            <a:pPr marL="285750" lvl="0" indent="-285750">
              <a:buFontTx/>
              <a:buChar char="-"/>
            </a:pPr>
            <a:r>
              <a:rPr lang="de-DE" dirty="0"/>
              <a:t>in </a:t>
            </a:r>
            <a:r>
              <a:rPr lang="de-DE" i="1" dirty="0"/>
              <a:t>t</a:t>
            </a:r>
            <a:r>
              <a:rPr lang="de-DE" baseline="-25000" dirty="0"/>
              <a:t>1</a:t>
            </a:r>
            <a:r>
              <a:rPr lang="de-DE" dirty="0"/>
              <a:t> eine Sachinvestition mit folgender Zahlungsreihe:</a:t>
            </a:r>
            <a:br>
              <a:rPr lang="de-DE" dirty="0"/>
            </a:br>
            <a:r>
              <a:rPr lang="de-DE" dirty="0"/>
              <a:t>	</a:t>
            </a:r>
            <a:r>
              <a:rPr lang="de-DE" i="1" dirty="0"/>
              <a:t>I</a:t>
            </a:r>
            <a:r>
              <a:rPr lang="de-DE" baseline="-25000" dirty="0"/>
              <a:t>3</a:t>
            </a:r>
            <a:r>
              <a:rPr lang="de-DE" dirty="0"/>
              <a:t>: { -500</a:t>
            </a:r>
            <a:r>
              <a:rPr lang="de-DE" baseline="-25000" dirty="0"/>
              <a:t>1</a:t>
            </a:r>
            <a:r>
              <a:rPr lang="de-DE" dirty="0"/>
              <a:t>, 300</a:t>
            </a:r>
            <a:r>
              <a:rPr lang="de-DE" baseline="-25000" dirty="0"/>
              <a:t>2</a:t>
            </a:r>
            <a:r>
              <a:rPr lang="de-DE" dirty="0"/>
              <a:t>, 350</a:t>
            </a:r>
            <a:r>
              <a:rPr lang="de-DE" baseline="-25000" dirty="0"/>
              <a:t>3</a:t>
            </a:r>
            <a:r>
              <a:rPr lang="de-DE" dirty="0"/>
              <a:t>}</a:t>
            </a:r>
          </a:p>
          <a:p>
            <a:pPr lvl="0"/>
            <a:endParaRPr lang="de-DE" dirty="0"/>
          </a:p>
          <a:p>
            <a:pPr marL="285750" lvl="0" indent="-285750">
              <a:buFontTx/>
              <a:buChar char="-"/>
            </a:pPr>
            <a:r>
              <a:rPr lang="de-DE" dirty="0"/>
              <a:t>in </a:t>
            </a:r>
            <a:r>
              <a:rPr lang="de-DE" i="1" dirty="0"/>
              <a:t>t</a:t>
            </a:r>
            <a:r>
              <a:rPr lang="de-DE" baseline="-25000" dirty="0"/>
              <a:t>2</a:t>
            </a:r>
            <a:r>
              <a:rPr lang="de-DE" dirty="0"/>
              <a:t> eine Sachinvestition mit folgender Zahlungsreihe:</a:t>
            </a:r>
            <a:br>
              <a:rPr lang="de-DE" dirty="0"/>
            </a:br>
            <a:r>
              <a:rPr lang="de-DE" dirty="0"/>
              <a:t>	</a:t>
            </a:r>
            <a:r>
              <a:rPr lang="de-DE" i="1" dirty="0"/>
              <a:t>I</a:t>
            </a:r>
            <a:r>
              <a:rPr lang="de-DE" baseline="-25000" dirty="0"/>
              <a:t>4</a:t>
            </a:r>
            <a:r>
              <a:rPr lang="de-DE" dirty="0"/>
              <a:t>: { -850</a:t>
            </a:r>
            <a:r>
              <a:rPr lang="de-DE" baseline="-25000" dirty="0"/>
              <a:t>2</a:t>
            </a:r>
            <a:r>
              <a:rPr lang="de-DE" dirty="0"/>
              <a:t>, 960</a:t>
            </a:r>
            <a:r>
              <a:rPr lang="de-DE" baseline="-25000" dirty="0"/>
              <a:t>3</a:t>
            </a:r>
            <a:r>
              <a:rPr lang="de-DE" dirty="0"/>
              <a:t>}.</a:t>
            </a:r>
          </a:p>
          <a:p>
            <a:endParaRPr lang="de-DE" dirty="0"/>
          </a:p>
          <a:p>
            <a:endParaRPr lang="de-DE" dirty="0"/>
          </a:p>
          <a:p>
            <a:endParaRPr lang="de-DE" dirty="0"/>
          </a:p>
        </p:txBody>
      </p:sp>
      <p:sp>
        <p:nvSpPr>
          <p:cNvPr id="10" name="Footer Placeholder 4">
            <a:extLst>
              <a:ext uri="{FF2B5EF4-FFF2-40B4-BE49-F238E27FC236}">
                <a16:creationId xmlns:a16="http://schemas.microsoft.com/office/drawing/2014/main" id="{810CD546-62D5-4773-B5BC-9C21B9200D89}"/>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0500520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50</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187403" cy="369332"/>
          </a:xfrm>
          <a:prstGeom prst="rect">
            <a:avLst/>
          </a:prstGeom>
          <a:noFill/>
        </p:spPr>
        <p:txBody>
          <a:bodyPr wrap="none" rtlCol="0">
            <a:spAutoFit/>
          </a:bodyPr>
          <a:lstStyle/>
          <a:p>
            <a:r>
              <a:rPr lang="de-DE" dirty="0"/>
              <a:t>2.7.1 Tilgung in einem Betrag</a:t>
            </a:r>
          </a:p>
        </p:txBody>
      </p:sp>
      <p:sp>
        <p:nvSpPr>
          <p:cNvPr id="5" name="Textfeld 4"/>
          <p:cNvSpPr txBox="1"/>
          <p:nvPr/>
        </p:nvSpPr>
        <p:spPr>
          <a:xfrm>
            <a:off x="457200" y="2104021"/>
            <a:ext cx="4645197" cy="307777"/>
          </a:xfrm>
          <a:prstGeom prst="rect">
            <a:avLst/>
          </a:prstGeom>
          <a:noFill/>
        </p:spPr>
        <p:txBody>
          <a:bodyPr wrap="none" rtlCol="0">
            <a:spAutoFit/>
          </a:bodyPr>
          <a:lstStyle/>
          <a:p>
            <a:r>
              <a:rPr lang="de-DE" sz="1400" dirty="0"/>
              <a:t>Gesamtkapitalwert der Investition 2 mit Kreditaufnahme:</a:t>
            </a:r>
          </a:p>
        </p:txBody>
      </p:sp>
      <p:pic>
        <p:nvPicPr>
          <p:cNvPr id="11" name="Bild 10"/>
          <p:cNvPicPr>
            <a:picLocks noChangeAspect="1"/>
          </p:cNvPicPr>
          <p:nvPr/>
        </p:nvPicPr>
        <p:blipFill rotWithShape="1">
          <a:blip r:embed="rId4"/>
          <a:srcRect l="24341" r="24266"/>
          <a:stretch/>
        </p:blipFill>
        <p:spPr>
          <a:xfrm>
            <a:off x="741678" y="2321281"/>
            <a:ext cx="2963238" cy="571500"/>
          </a:xfrm>
          <a:prstGeom prst="rect">
            <a:avLst/>
          </a:prstGeom>
        </p:spPr>
      </p:pic>
      <p:sp>
        <p:nvSpPr>
          <p:cNvPr id="12" name="Textfeld 11"/>
          <p:cNvSpPr txBox="1"/>
          <p:nvPr/>
        </p:nvSpPr>
        <p:spPr>
          <a:xfrm>
            <a:off x="457200" y="3234992"/>
            <a:ext cx="3993326" cy="307777"/>
          </a:xfrm>
          <a:prstGeom prst="rect">
            <a:avLst/>
          </a:prstGeom>
          <a:noFill/>
        </p:spPr>
        <p:txBody>
          <a:bodyPr wrap="none" rtlCol="0">
            <a:spAutoFit/>
          </a:bodyPr>
          <a:lstStyle/>
          <a:p>
            <a:r>
              <a:rPr lang="de-DE" sz="1400" dirty="0">
                <a:sym typeface="Wingdings"/>
              </a:rPr>
              <a:t> Es ergibt sich die neue Präferenzreihenfolge:</a:t>
            </a:r>
            <a:endParaRPr lang="de-DE" sz="1400" dirty="0"/>
          </a:p>
        </p:txBody>
      </p:sp>
      <p:pic>
        <p:nvPicPr>
          <p:cNvPr id="13" name="Bild 12"/>
          <p:cNvPicPr>
            <a:picLocks noChangeAspect="1"/>
          </p:cNvPicPr>
          <p:nvPr/>
        </p:nvPicPr>
        <p:blipFill rotWithShape="1">
          <a:blip r:embed="rId5"/>
          <a:srcRect l="44907" r="43468"/>
          <a:stretch/>
        </p:blipFill>
        <p:spPr>
          <a:xfrm>
            <a:off x="834880" y="3542769"/>
            <a:ext cx="670257" cy="571500"/>
          </a:xfrm>
          <a:prstGeom prst="rect">
            <a:avLst/>
          </a:prstGeom>
        </p:spPr>
      </p:pic>
      <p:sp>
        <p:nvSpPr>
          <p:cNvPr id="14" name="Textfeld 13"/>
          <p:cNvSpPr txBox="1"/>
          <p:nvPr/>
        </p:nvSpPr>
        <p:spPr>
          <a:xfrm>
            <a:off x="1411065" y="3675620"/>
            <a:ext cx="638140" cy="276999"/>
          </a:xfrm>
          <a:prstGeom prst="rect">
            <a:avLst/>
          </a:prstGeom>
          <a:noFill/>
        </p:spPr>
        <p:txBody>
          <a:bodyPr wrap="none" rtlCol="0">
            <a:spAutoFit/>
          </a:bodyPr>
          <a:lstStyle/>
          <a:p>
            <a:r>
              <a:rPr lang="de-DE" sz="1200" dirty="0"/>
              <a:t>wegen</a:t>
            </a:r>
          </a:p>
        </p:txBody>
      </p:sp>
      <p:pic>
        <p:nvPicPr>
          <p:cNvPr id="15" name="Bild 14"/>
          <p:cNvPicPr>
            <a:picLocks noChangeAspect="1"/>
          </p:cNvPicPr>
          <p:nvPr/>
        </p:nvPicPr>
        <p:blipFill rotWithShape="1">
          <a:blip r:embed="rId6"/>
          <a:srcRect l="40100" r="41600"/>
          <a:stretch/>
        </p:blipFill>
        <p:spPr>
          <a:xfrm>
            <a:off x="2049205" y="3531009"/>
            <a:ext cx="1055140" cy="571500"/>
          </a:xfrm>
          <a:prstGeom prst="rect">
            <a:avLst/>
          </a:prstGeom>
        </p:spPr>
      </p:pic>
      <p:sp>
        <p:nvSpPr>
          <p:cNvPr id="21" name="Rechteck 20"/>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82</a:t>
            </a:r>
          </a:p>
        </p:txBody>
      </p:sp>
      <p:sp>
        <p:nvSpPr>
          <p:cNvPr id="16" name="Footer Placeholder 4">
            <a:extLst>
              <a:ext uri="{FF2B5EF4-FFF2-40B4-BE49-F238E27FC236}">
                <a16:creationId xmlns:a16="http://schemas.microsoft.com/office/drawing/2014/main" id="{C759F7CD-B8C2-4E04-A43E-D4060C130FD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6084493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51</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187403" cy="369332"/>
          </a:xfrm>
          <a:prstGeom prst="rect">
            <a:avLst/>
          </a:prstGeom>
          <a:noFill/>
        </p:spPr>
        <p:txBody>
          <a:bodyPr wrap="none" rtlCol="0">
            <a:spAutoFit/>
          </a:bodyPr>
          <a:lstStyle/>
          <a:p>
            <a:r>
              <a:rPr lang="de-DE" dirty="0"/>
              <a:t>2.7.1 Tilgung in einem Betrag</a:t>
            </a:r>
          </a:p>
        </p:txBody>
      </p:sp>
      <p:sp>
        <p:nvSpPr>
          <p:cNvPr id="5" name="Textfeld 4"/>
          <p:cNvSpPr txBox="1"/>
          <p:nvPr/>
        </p:nvSpPr>
        <p:spPr>
          <a:xfrm>
            <a:off x="457200" y="2104021"/>
            <a:ext cx="4735228" cy="307777"/>
          </a:xfrm>
          <a:prstGeom prst="rect">
            <a:avLst/>
          </a:prstGeom>
          <a:noFill/>
        </p:spPr>
        <p:txBody>
          <a:bodyPr wrap="none" rtlCol="0">
            <a:spAutoFit/>
          </a:bodyPr>
          <a:lstStyle/>
          <a:p>
            <a:r>
              <a:rPr lang="de-DE" sz="1400" dirty="0"/>
              <a:t>Alternativ: Saldierte Zahlungsreihe für das Gesamtobjekt:</a:t>
            </a:r>
          </a:p>
        </p:txBody>
      </p:sp>
      <p:sp>
        <p:nvSpPr>
          <p:cNvPr id="12" name="Textfeld 11"/>
          <p:cNvSpPr txBox="1"/>
          <p:nvPr/>
        </p:nvSpPr>
        <p:spPr>
          <a:xfrm>
            <a:off x="457200" y="3234992"/>
            <a:ext cx="4262280" cy="307777"/>
          </a:xfrm>
          <a:prstGeom prst="rect">
            <a:avLst/>
          </a:prstGeom>
          <a:noFill/>
        </p:spPr>
        <p:txBody>
          <a:bodyPr wrap="none" rtlCol="0">
            <a:spAutoFit/>
          </a:bodyPr>
          <a:lstStyle/>
          <a:p>
            <a:r>
              <a:rPr lang="de-DE" sz="1400" dirty="0">
                <a:sym typeface="Wingdings"/>
              </a:rPr>
              <a:t> Gesamtkapitalwert aus saldierter Zahlungsreihe:</a:t>
            </a:r>
            <a:endParaRPr lang="de-DE" sz="1400" dirty="0"/>
          </a:p>
        </p:txBody>
      </p:sp>
      <p:pic>
        <p:nvPicPr>
          <p:cNvPr id="3" name="Bild 2"/>
          <p:cNvPicPr>
            <a:picLocks noChangeAspect="1"/>
          </p:cNvPicPr>
          <p:nvPr/>
        </p:nvPicPr>
        <p:blipFill>
          <a:blip r:embed="rId4"/>
          <a:stretch>
            <a:fillRect/>
          </a:stretch>
        </p:blipFill>
        <p:spPr>
          <a:xfrm>
            <a:off x="-274633" y="2411798"/>
            <a:ext cx="5765800" cy="571500"/>
          </a:xfrm>
          <a:prstGeom prst="rect">
            <a:avLst/>
          </a:prstGeom>
        </p:spPr>
      </p:pic>
      <p:pic>
        <p:nvPicPr>
          <p:cNvPr id="4" name="Bild 3"/>
          <p:cNvPicPr>
            <a:picLocks noChangeAspect="1"/>
          </p:cNvPicPr>
          <p:nvPr/>
        </p:nvPicPr>
        <p:blipFill>
          <a:blip r:embed="rId5"/>
          <a:stretch>
            <a:fillRect/>
          </a:stretch>
        </p:blipFill>
        <p:spPr>
          <a:xfrm>
            <a:off x="-639158" y="3673672"/>
            <a:ext cx="5765800" cy="571500"/>
          </a:xfrm>
          <a:prstGeom prst="rect">
            <a:avLst/>
          </a:prstGeom>
        </p:spPr>
      </p:pic>
      <p:sp>
        <p:nvSpPr>
          <p:cNvPr id="16" name="Rechteck 15"/>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82</a:t>
            </a:r>
          </a:p>
        </p:txBody>
      </p:sp>
      <p:sp>
        <p:nvSpPr>
          <p:cNvPr id="13" name="Footer Placeholder 4">
            <a:extLst>
              <a:ext uri="{FF2B5EF4-FFF2-40B4-BE49-F238E27FC236}">
                <a16:creationId xmlns:a16="http://schemas.microsoft.com/office/drawing/2014/main" id="{FEE5881D-04C1-4C07-8BED-2CDFC26258CC}"/>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7658910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2430435" cy="369332"/>
          </a:xfrm>
          <a:prstGeom prst="rect">
            <a:avLst/>
          </a:prstGeom>
          <a:noFill/>
        </p:spPr>
        <p:txBody>
          <a:bodyPr wrap="none" rtlCol="0">
            <a:spAutoFit/>
          </a:bodyPr>
          <a:lstStyle/>
          <a:p>
            <a:r>
              <a:rPr lang="de-DE" dirty="0"/>
              <a:t>2.7.2 Tilgung in Raten</a:t>
            </a:r>
          </a:p>
        </p:txBody>
      </p:sp>
      <p:sp>
        <p:nvSpPr>
          <p:cNvPr id="3" name="Textfeld 2"/>
          <p:cNvSpPr txBox="1"/>
          <p:nvPr/>
        </p:nvSpPr>
        <p:spPr>
          <a:xfrm>
            <a:off x="540909" y="1869832"/>
            <a:ext cx="8202368" cy="830997"/>
          </a:xfrm>
          <a:prstGeom prst="rect">
            <a:avLst/>
          </a:prstGeom>
          <a:noFill/>
        </p:spPr>
        <p:txBody>
          <a:bodyPr wrap="square" rtlCol="0">
            <a:spAutoFit/>
          </a:bodyPr>
          <a:lstStyle/>
          <a:p>
            <a:r>
              <a:rPr lang="de-DE" sz="1200" dirty="0"/>
              <a:t>Die Einzahlungsüberschüsse der Perioden 1 und 2 können auch vollständig zur Verzinsung und </a:t>
            </a:r>
          </a:p>
          <a:p>
            <a:r>
              <a:rPr lang="de-DE" sz="1200" dirty="0"/>
              <a:t>Tilgung verwendet werden. </a:t>
            </a:r>
          </a:p>
          <a:p>
            <a:endParaRPr lang="de-DE" sz="1200" dirty="0"/>
          </a:p>
          <a:p>
            <a:r>
              <a:rPr lang="de-DE" sz="1200" dirty="0"/>
              <a:t>In der 3. Periode bleibt dann noch die Auszahlung </a:t>
            </a:r>
            <a:r>
              <a:rPr lang="de-DE" sz="1200" i="1" dirty="0"/>
              <a:t>A</a:t>
            </a:r>
            <a:r>
              <a:rPr lang="de-DE" sz="1200" dirty="0"/>
              <a:t>:</a:t>
            </a:r>
          </a:p>
        </p:txBody>
      </p:sp>
      <p:pic>
        <p:nvPicPr>
          <p:cNvPr id="11" name="Bild 10"/>
          <p:cNvPicPr>
            <a:picLocks noChangeAspect="1"/>
          </p:cNvPicPr>
          <p:nvPr/>
        </p:nvPicPr>
        <p:blipFill rotWithShape="1">
          <a:blip r:embed="rId4"/>
          <a:srcRect l="20869" r="21008"/>
          <a:stretch/>
        </p:blipFill>
        <p:spPr>
          <a:xfrm>
            <a:off x="540909" y="1415766"/>
            <a:ext cx="3351281" cy="571500"/>
          </a:xfrm>
          <a:prstGeom prst="rect">
            <a:avLst/>
          </a:prstGeom>
        </p:spPr>
      </p:pic>
      <p:pic>
        <p:nvPicPr>
          <p:cNvPr id="4" name="Bild 3"/>
          <p:cNvPicPr>
            <a:picLocks noChangeAspect="1"/>
          </p:cNvPicPr>
          <p:nvPr/>
        </p:nvPicPr>
        <p:blipFill>
          <a:blip r:embed="rId5"/>
          <a:stretch>
            <a:fillRect/>
          </a:stretch>
        </p:blipFill>
        <p:spPr>
          <a:xfrm>
            <a:off x="-180562" y="2850476"/>
            <a:ext cx="5765800" cy="571500"/>
          </a:xfrm>
          <a:prstGeom prst="rect">
            <a:avLst/>
          </a:prstGeom>
        </p:spPr>
      </p:pic>
      <p:pic>
        <p:nvPicPr>
          <p:cNvPr id="5" name="Bild 4"/>
          <p:cNvPicPr>
            <a:picLocks noChangeAspect="1"/>
          </p:cNvPicPr>
          <p:nvPr/>
        </p:nvPicPr>
        <p:blipFill>
          <a:blip r:embed="rId6"/>
          <a:stretch>
            <a:fillRect/>
          </a:stretch>
        </p:blipFill>
        <p:spPr>
          <a:xfrm>
            <a:off x="-662676" y="3351416"/>
            <a:ext cx="5765800" cy="571500"/>
          </a:xfrm>
          <a:prstGeom prst="rect">
            <a:avLst/>
          </a:prstGeom>
        </p:spPr>
      </p:pic>
      <p:sp>
        <p:nvSpPr>
          <p:cNvPr id="14" name="Rechteck 13"/>
          <p:cNvSpPr/>
          <p:nvPr/>
        </p:nvSpPr>
        <p:spPr>
          <a:xfrm>
            <a:off x="7276789" y="1004166"/>
            <a:ext cx="1601702" cy="97263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t>Beispiel S. 83</a:t>
            </a:r>
          </a:p>
        </p:txBody>
      </p:sp>
      <p:sp>
        <p:nvSpPr>
          <p:cNvPr id="13" name="Footer Placeholder 4">
            <a:extLst>
              <a:ext uri="{FF2B5EF4-FFF2-40B4-BE49-F238E27FC236}">
                <a16:creationId xmlns:a16="http://schemas.microsoft.com/office/drawing/2014/main" id="{210BF96A-3229-47C5-A486-2CCF1EEE9106}"/>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7555669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2430435" cy="369332"/>
          </a:xfrm>
          <a:prstGeom prst="rect">
            <a:avLst/>
          </a:prstGeom>
          <a:noFill/>
        </p:spPr>
        <p:txBody>
          <a:bodyPr wrap="none" rtlCol="0">
            <a:spAutoFit/>
          </a:bodyPr>
          <a:lstStyle/>
          <a:p>
            <a:r>
              <a:rPr lang="de-DE" dirty="0"/>
              <a:t>2.7.2 Tilgung in Raten</a:t>
            </a:r>
          </a:p>
        </p:txBody>
      </p:sp>
      <p:sp>
        <p:nvSpPr>
          <p:cNvPr id="12" name="Textfeld 11"/>
          <p:cNvSpPr txBox="1"/>
          <p:nvPr/>
        </p:nvSpPr>
        <p:spPr>
          <a:xfrm>
            <a:off x="540909" y="1714330"/>
            <a:ext cx="3555255" cy="276999"/>
          </a:xfrm>
          <a:prstGeom prst="rect">
            <a:avLst/>
          </a:prstGeom>
          <a:noFill/>
        </p:spPr>
        <p:txBody>
          <a:bodyPr wrap="none" rtlCol="0">
            <a:spAutoFit/>
          </a:bodyPr>
          <a:lstStyle/>
          <a:p>
            <a:r>
              <a:rPr lang="de-DE" sz="1200" dirty="0"/>
              <a:t>Zahlungsreihe der Finanzierung bei Ratentilgung:</a:t>
            </a:r>
          </a:p>
        </p:txBody>
      </p:sp>
      <p:pic>
        <p:nvPicPr>
          <p:cNvPr id="13" name="Bild 12"/>
          <p:cNvPicPr>
            <a:picLocks noChangeAspect="1"/>
          </p:cNvPicPr>
          <p:nvPr/>
        </p:nvPicPr>
        <p:blipFill>
          <a:blip r:embed="rId4"/>
          <a:stretch>
            <a:fillRect/>
          </a:stretch>
        </p:blipFill>
        <p:spPr>
          <a:xfrm>
            <a:off x="-597308" y="1991329"/>
            <a:ext cx="5765800" cy="571500"/>
          </a:xfrm>
          <a:prstGeom prst="rect">
            <a:avLst/>
          </a:prstGeom>
        </p:spPr>
      </p:pic>
      <p:sp>
        <p:nvSpPr>
          <p:cNvPr id="14" name="Textfeld 13"/>
          <p:cNvSpPr txBox="1"/>
          <p:nvPr/>
        </p:nvSpPr>
        <p:spPr>
          <a:xfrm>
            <a:off x="540909" y="2701328"/>
            <a:ext cx="3341254" cy="276999"/>
          </a:xfrm>
          <a:prstGeom prst="rect">
            <a:avLst/>
          </a:prstGeom>
          <a:noFill/>
        </p:spPr>
        <p:txBody>
          <a:bodyPr wrap="none" rtlCol="0">
            <a:spAutoFit/>
          </a:bodyPr>
          <a:lstStyle/>
          <a:p>
            <a:r>
              <a:rPr lang="de-DE" sz="1200" dirty="0">
                <a:sym typeface="Wingdings"/>
              </a:rPr>
              <a:t>Kapitalwert </a:t>
            </a:r>
            <a:r>
              <a:rPr lang="de-DE" sz="1200" dirty="0"/>
              <a:t>der Finanzierung bei Ratentilgung:</a:t>
            </a:r>
          </a:p>
        </p:txBody>
      </p:sp>
      <p:pic>
        <p:nvPicPr>
          <p:cNvPr id="16" name="Bild 15"/>
          <p:cNvPicPr>
            <a:picLocks noChangeAspect="1"/>
          </p:cNvPicPr>
          <p:nvPr/>
        </p:nvPicPr>
        <p:blipFill>
          <a:blip r:embed="rId5"/>
          <a:stretch>
            <a:fillRect/>
          </a:stretch>
        </p:blipFill>
        <p:spPr>
          <a:xfrm>
            <a:off x="437756" y="3144475"/>
            <a:ext cx="5765800" cy="571500"/>
          </a:xfrm>
          <a:prstGeom prst="rect">
            <a:avLst/>
          </a:prstGeom>
        </p:spPr>
      </p:pic>
      <p:pic>
        <p:nvPicPr>
          <p:cNvPr id="17" name="Bild 16"/>
          <p:cNvPicPr>
            <a:picLocks noChangeAspect="1"/>
          </p:cNvPicPr>
          <p:nvPr/>
        </p:nvPicPr>
        <p:blipFill>
          <a:blip r:embed="rId6"/>
          <a:stretch>
            <a:fillRect/>
          </a:stretch>
        </p:blipFill>
        <p:spPr>
          <a:xfrm>
            <a:off x="-503237" y="3516055"/>
            <a:ext cx="5765800" cy="571500"/>
          </a:xfrm>
          <a:prstGeom prst="rect">
            <a:avLst/>
          </a:prstGeom>
        </p:spPr>
      </p:pic>
      <p:sp>
        <p:nvSpPr>
          <p:cNvPr id="18" name="Textfeld 17"/>
          <p:cNvSpPr txBox="1"/>
          <p:nvPr/>
        </p:nvSpPr>
        <p:spPr>
          <a:xfrm>
            <a:off x="540909" y="4287475"/>
            <a:ext cx="4589793" cy="276999"/>
          </a:xfrm>
          <a:prstGeom prst="rect">
            <a:avLst/>
          </a:prstGeom>
          <a:noFill/>
        </p:spPr>
        <p:txBody>
          <a:bodyPr wrap="none" rtlCol="0">
            <a:spAutoFit/>
          </a:bodyPr>
          <a:lstStyle/>
          <a:p>
            <a:r>
              <a:rPr lang="de-DE" sz="1200" dirty="0">
                <a:sym typeface="Wingdings"/>
              </a:rPr>
              <a:t>Kapitalwert Gesamtinvestition mit</a:t>
            </a:r>
            <a:r>
              <a:rPr lang="de-DE" sz="1200" dirty="0"/>
              <a:t> Finanzierung bei Ratentilgung:</a:t>
            </a:r>
          </a:p>
        </p:txBody>
      </p:sp>
      <p:pic>
        <p:nvPicPr>
          <p:cNvPr id="19" name="Bild 18"/>
          <p:cNvPicPr>
            <a:picLocks noChangeAspect="1"/>
          </p:cNvPicPr>
          <p:nvPr/>
        </p:nvPicPr>
        <p:blipFill>
          <a:blip r:embed="rId7"/>
          <a:stretch>
            <a:fillRect/>
          </a:stretch>
        </p:blipFill>
        <p:spPr>
          <a:xfrm>
            <a:off x="-204080" y="4572000"/>
            <a:ext cx="5765800" cy="571500"/>
          </a:xfrm>
          <a:prstGeom prst="rect">
            <a:avLst/>
          </a:prstGeom>
        </p:spPr>
      </p:pic>
      <p:sp>
        <p:nvSpPr>
          <p:cNvPr id="20" name="Textfeld 19"/>
          <p:cNvSpPr txBox="1"/>
          <p:nvPr/>
        </p:nvSpPr>
        <p:spPr>
          <a:xfrm>
            <a:off x="5820646" y="4774532"/>
            <a:ext cx="1147895" cy="276999"/>
          </a:xfrm>
          <a:prstGeom prst="rect">
            <a:avLst/>
          </a:prstGeom>
          <a:noFill/>
        </p:spPr>
        <p:txBody>
          <a:bodyPr wrap="none" rtlCol="0">
            <a:spAutoFit/>
          </a:bodyPr>
          <a:lstStyle/>
          <a:p>
            <a:r>
              <a:rPr lang="de-DE" sz="1200" dirty="0">
                <a:solidFill>
                  <a:srgbClr val="FF0000"/>
                </a:solidFill>
                <a:sym typeface="Wingdings"/>
              </a:rPr>
              <a:t> es gilt jetzt:</a:t>
            </a:r>
            <a:endParaRPr lang="de-DE" sz="1200" dirty="0">
              <a:solidFill>
                <a:srgbClr val="FF0000"/>
              </a:solidFill>
            </a:endParaRPr>
          </a:p>
        </p:txBody>
      </p:sp>
      <p:pic>
        <p:nvPicPr>
          <p:cNvPr id="21" name="Bild 20"/>
          <p:cNvPicPr>
            <a:picLocks noChangeAspect="1"/>
          </p:cNvPicPr>
          <p:nvPr/>
        </p:nvPicPr>
        <p:blipFill rotWithShape="1">
          <a:blip r:embed="rId8"/>
          <a:srcRect l="43920" r="44455"/>
          <a:stretch/>
        </p:blipFill>
        <p:spPr>
          <a:xfrm>
            <a:off x="6968541" y="4658417"/>
            <a:ext cx="670257" cy="571500"/>
          </a:xfrm>
          <a:prstGeom prst="rect">
            <a:avLst/>
          </a:prstGeom>
        </p:spPr>
      </p:pic>
      <p:sp>
        <p:nvSpPr>
          <p:cNvPr id="22" name="Footer Placeholder 4">
            <a:extLst>
              <a:ext uri="{FF2B5EF4-FFF2-40B4-BE49-F238E27FC236}">
                <a16:creationId xmlns:a16="http://schemas.microsoft.com/office/drawing/2014/main" id="{2D684F16-19B6-48E1-B16B-C0B123E6779C}"/>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3662785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2.7 Berücksichtigung der Fremdkapitalfinanzierung</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2430435" cy="369332"/>
          </a:xfrm>
          <a:prstGeom prst="rect">
            <a:avLst/>
          </a:prstGeom>
          <a:noFill/>
        </p:spPr>
        <p:txBody>
          <a:bodyPr wrap="none" rtlCol="0">
            <a:spAutoFit/>
          </a:bodyPr>
          <a:lstStyle/>
          <a:p>
            <a:r>
              <a:rPr lang="de-DE" dirty="0"/>
              <a:t>2.7.2 Tilgung in Raten</a:t>
            </a:r>
          </a:p>
        </p:txBody>
      </p:sp>
      <p:sp>
        <p:nvSpPr>
          <p:cNvPr id="3" name="Textfeld 2"/>
          <p:cNvSpPr txBox="1"/>
          <p:nvPr/>
        </p:nvSpPr>
        <p:spPr>
          <a:xfrm>
            <a:off x="529150" y="1634629"/>
            <a:ext cx="7913727" cy="2585323"/>
          </a:xfrm>
          <a:prstGeom prst="rect">
            <a:avLst/>
          </a:prstGeom>
          <a:noFill/>
        </p:spPr>
        <p:txBody>
          <a:bodyPr wrap="square" rtlCol="0">
            <a:spAutoFit/>
          </a:bodyPr>
          <a:lstStyle/>
          <a:p>
            <a:pPr marL="285750" indent="-285750">
              <a:buFont typeface="Wingdings" charset="0"/>
              <a:buChar char="à"/>
            </a:pPr>
            <a:r>
              <a:rPr lang="de-DE" dirty="0">
                <a:sym typeface="Wingdings"/>
              </a:rPr>
              <a:t>Wenn der Fremdkapitalzins </a:t>
            </a:r>
            <a:r>
              <a:rPr lang="de-DE" i="1" dirty="0" err="1">
                <a:sym typeface="Wingdings"/>
              </a:rPr>
              <a:t>i</a:t>
            </a:r>
            <a:r>
              <a:rPr lang="de-DE" i="1" baseline="-25000" dirty="0" err="1">
                <a:sym typeface="Wingdings"/>
              </a:rPr>
              <a:t>F</a:t>
            </a:r>
            <a:r>
              <a:rPr lang="de-DE" dirty="0">
                <a:sym typeface="Wingdings"/>
              </a:rPr>
              <a:t> </a:t>
            </a:r>
            <a:r>
              <a:rPr lang="de-DE" i="1" dirty="0">
                <a:sym typeface="Wingdings"/>
              </a:rPr>
              <a:t>kleiner</a:t>
            </a:r>
            <a:r>
              <a:rPr lang="de-DE" dirty="0">
                <a:sym typeface="Wingdings"/>
              </a:rPr>
              <a:t> ist als der Kalkulationszins </a:t>
            </a:r>
            <a:r>
              <a:rPr lang="de-DE" i="1" dirty="0">
                <a:sym typeface="Wingdings"/>
              </a:rPr>
              <a:t>i</a:t>
            </a:r>
            <a:r>
              <a:rPr lang="de-DE" dirty="0">
                <a:sym typeface="Wingdings"/>
              </a:rPr>
              <a:t>, sind fremde Mittel billiger als eigene.</a:t>
            </a:r>
          </a:p>
          <a:p>
            <a:pPr marL="285750" indent="-285750">
              <a:buFont typeface="Wingdings" charset="0"/>
              <a:buChar char="à"/>
            </a:pPr>
            <a:r>
              <a:rPr lang="de-DE" dirty="0">
                <a:sym typeface="Wingdings"/>
              </a:rPr>
              <a:t>Es lohnt sich dann, </a:t>
            </a:r>
            <a:r>
              <a:rPr lang="de-DE" i="1" dirty="0">
                <a:sym typeface="Wingdings"/>
              </a:rPr>
              <a:t>so spät wie möglich </a:t>
            </a:r>
            <a:r>
              <a:rPr lang="de-DE" dirty="0">
                <a:sym typeface="Wingdings"/>
              </a:rPr>
              <a:t>zu tilgen. </a:t>
            </a:r>
          </a:p>
          <a:p>
            <a:pPr marL="285750" indent="-285750">
              <a:buFont typeface="Wingdings" charset="0"/>
              <a:buChar char="à"/>
            </a:pPr>
            <a:endParaRPr lang="de-DE" dirty="0">
              <a:sym typeface="Wingdings"/>
            </a:endParaRPr>
          </a:p>
          <a:p>
            <a:endParaRPr lang="de-DE" dirty="0">
              <a:sym typeface="Wingdings"/>
            </a:endParaRPr>
          </a:p>
          <a:p>
            <a:r>
              <a:rPr lang="de-DE" u="sng" dirty="0">
                <a:sym typeface="Wingdings"/>
              </a:rPr>
              <a:t>Analog:</a:t>
            </a:r>
          </a:p>
          <a:p>
            <a:pPr marL="285750" indent="-285750">
              <a:buFont typeface="Wingdings" charset="0"/>
              <a:buChar char="à"/>
            </a:pPr>
            <a:r>
              <a:rPr lang="de-DE" dirty="0">
                <a:sym typeface="Wingdings"/>
              </a:rPr>
              <a:t>Wenn der Fremdkapitalzins </a:t>
            </a:r>
            <a:r>
              <a:rPr lang="de-DE" i="1" dirty="0" err="1">
                <a:sym typeface="Wingdings"/>
              </a:rPr>
              <a:t>i</a:t>
            </a:r>
            <a:r>
              <a:rPr lang="de-DE" i="1" baseline="-25000" dirty="0" err="1">
                <a:sym typeface="Wingdings"/>
              </a:rPr>
              <a:t>F</a:t>
            </a:r>
            <a:r>
              <a:rPr lang="de-DE" dirty="0">
                <a:sym typeface="Wingdings"/>
              </a:rPr>
              <a:t> </a:t>
            </a:r>
            <a:r>
              <a:rPr lang="de-DE" i="1" dirty="0">
                <a:sym typeface="Wingdings"/>
              </a:rPr>
              <a:t>größer</a:t>
            </a:r>
            <a:r>
              <a:rPr lang="de-DE" dirty="0">
                <a:sym typeface="Wingdings"/>
              </a:rPr>
              <a:t> ist als der Kalkulationszins </a:t>
            </a:r>
            <a:r>
              <a:rPr lang="de-DE" i="1" dirty="0">
                <a:sym typeface="Wingdings"/>
              </a:rPr>
              <a:t>i,</a:t>
            </a:r>
            <a:r>
              <a:rPr lang="de-DE" dirty="0">
                <a:sym typeface="Wingdings"/>
              </a:rPr>
              <a:t>, sind eigene Mittel billiger als fremde.</a:t>
            </a:r>
          </a:p>
          <a:p>
            <a:pPr marL="285750" indent="-285750">
              <a:buFont typeface="Wingdings" charset="0"/>
              <a:buChar char="à"/>
            </a:pPr>
            <a:r>
              <a:rPr lang="de-DE" dirty="0">
                <a:sym typeface="Wingdings"/>
              </a:rPr>
              <a:t>Dann lohnt es sich, </a:t>
            </a:r>
            <a:r>
              <a:rPr lang="de-DE" i="1" dirty="0">
                <a:sym typeface="Wingdings"/>
              </a:rPr>
              <a:t>so früh wie möglich </a:t>
            </a:r>
            <a:r>
              <a:rPr lang="de-DE" dirty="0">
                <a:sym typeface="Wingdings"/>
              </a:rPr>
              <a:t>zu tilgen.</a:t>
            </a:r>
            <a:endParaRPr lang="de-DE" dirty="0"/>
          </a:p>
        </p:txBody>
      </p:sp>
      <p:sp>
        <p:nvSpPr>
          <p:cNvPr id="11" name="Footer Placeholder 4">
            <a:extLst>
              <a:ext uri="{FF2B5EF4-FFF2-40B4-BE49-F238E27FC236}">
                <a16:creationId xmlns:a16="http://schemas.microsoft.com/office/drawing/2014/main" id="{49683BAD-A1A0-4C15-999D-E7C8F9470F42}"/>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4958936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752537" cy="369332"/>
          </a:xfrm>
          <a:prstGeom prst="rect">
            <a:avLst/>
          </a:prstGeom>
          <a:noFill/>
        </p:spPr>
        <p:txBody>
          <a:bodyPr wrap="none" rtlCol="0">
            <a:spAutoFit/>
          </a:bodyPr>
          <a:lstStyle/>
          <a:p>
            <a:r>
              <a:rPr lang="de-DE" dirty="0"/>
              <a:t>2.8.1 Gewinnunabhängige Steuern</a:t>
            </a:r>
          </a:p>
        </p:txBody>
      </p:sp>
      <p:sp>
        <p:nvSpPr>
          <p:cNvPr id="3" name="Rechteck 2"/>
          <p:cNvSpPr/>
          <p:nvPr/>
        </p:nvSpPr>
        <p:spPr>
          <a:xfrm>
            <a:off x="1718318" y="1575832"/>
            <a:ext cx="2197392" cy="124655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schemeClr val="tx1"/>
                </a:solidFill>
              </a:rPr>
              <a:t>Steuern für Produktionsfaktoren</a:t>
            </a:r>
          </a:p>
          <a:p>
            <a:pPr marL="171450" indent="-171450" algn="ctr">
              <a:buFontTx/>
              <a:buChar char="-"/>
            </a:pPr>
            <a:r>
              <a:rPr lang="de-DE" sz="1200" dirty="0">
                <a:solidFill>
                  <a:schemeClr val="tx1"/>
                </a:solidFill>
              </a:rPr>
              <a:t>Grundsteuer</a:t>
            </a:r>
          </a:p>
          <a:p>
            <a:pPr marL="171450" indent="-171450" algn="ctr">
              <a:buFontTx/>
              <a:buChar char="-"/>
            </a:pPr>
            <a:r>
              <a:rPr lang="de-DE" sz="1200" dirty="0">
                <a:solidFill>
                  <a:schemeClr val="tx1"/>
                </a:solidFill>
              </a:rPr>
              <a:t>Kfz-Steuer</a:t>
            </a:r>
          </a:p>
          <a:p>
            <a:pPr marL="171450" indent="-171450" algn="ctr">
              <a:buFontTx/>
              <a:buChar char="-"/>
            </a:pPr>
            <a:r>
              <a:rPr lang="de-DE" sz="1200" dirty="0">
                <a:solidFill>
                  <a:schemeClr val="tx1"/>
                </a:solidFill>
              </a:rPr>
              <a:t>...</a:t>
            </a:r>
          </a:p>
        </p:txBody>
      </p:sp>
      <p:sp>
        <p:nvSpPr>
          <p:cNvPr id="12" name="Rechteck 11"/>
          <p:cNvSpPr/>
          <p:nvPr/>
        </p:nvSpPr>
        <p:spPr>
          <a:xfrm>
            <a:off x="3611498" y="3115904"/>
            <a:ext cx="1570513" cy="6590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schemeClr val="tx1"/>
                </a:solidFill>
              </a:rPr>
              <a:t>Zurechnung zu Ausgaben</a:t>
            </a:r>
          </a:p>
        </p:txBody>
      </p:sp>
      <p:sp>
        <p:nvSpPr>
          <p:cNvPr id="13" name="Rechteck 12"/>
          <p:cNvSpPr/>
          <p:nvPr/>
        </p:nvSpPr>
        <p:spPr>
          <a:xfrm>
            <a:off x="3428010" y="4249746"/>
            <a:ext cx="1939627" cy="65903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schemeClr val="tx1"/>
                </a:solidFill>
              </a:rPr>
              <a:t>Keine Änderung der Investitionsrechnung</a:t>
            </a:r>
          </a:p>
        </p:txBody>
      </p:sp>
      <p:sp>
        <p:nvSpPr>
          <p:cNvPr id="14" name="Rechteck 13"/>
          <p:cNvSpPr/>
          <p:nvPr/>
        </p:nvSpPr>
        <p:spPr>
          <a:xfrm>
            <a:off x="4843730" y="1575832"/>
            <a:ext cx="2197392" cy="124655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400" dirty="0">
                <a:solidFill>
                  <a:schemeClr val="tx1"/>
                </a:solidFill>
              </a:rPr>
              <a:t>Steuern auf Betriebsleistungen</a:t>
            </a:r>
          </a:p>
          <a:p>
            <a:pPr marL="171450" indent="-171450" algn="ctr">
              <a:buFontTx/>
              <a:buChar char="-"/>
            </a:pPr>
            <a:r>
              <a:rPr lang="de-DE" sz="1200" dirty="0">
                <a:solidFill>
                  <a:schemeClr val="tx1"/>
                </a:solidFill>
              </a:rPr>
              <a:t>Verbrauchsteuer</a:t>
            </a:r>
          </a:p>
          <a:p>
            <a:pPr marL="171450" indent="-171450" algn="ctr">
              <a:buFontTx/>
              <a:buChar char="-"/>
            </a:pPr>
            <a:r>
              <a:rPr lang="de-DE" sz="1200" dirty="0">
                <a:solidFill>
                  <a:schemeClr val="tx1"/>
                </a:solidFill>
              </a:rPr>
              <a:t>...</a:t>
            </a:r>
          </a:p>
        </p:txBody>
      </p:sp>
      <p:cxnSp>
        <p:nvCxnSpPr>
          <p:cNvPr id="16" name="Gerade Verbindung mit Pfeil 15"/>
          <p:cNvCxnSpPr/>
          <p:nvPr/>
        </p:nvCxnSpPr>
        <p:spPr>
          <a:xfrm>
            <a:off x="4397824" y="2234387"/>
            <a:ext cx="0" cy="83447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Gerade Verbindung mit Pfeil 16"/>
          <p:cNvCxnSpPr/>
          <p:nvPr/>
        </p:nvCxnSpPr>
        <p:spPr>
          <a:xfrm>
            <a:off x="4397824" y="3833738"/>
            <a:ext cx="0" cy="3924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Footer Placeholder 4">
            <a:extLst>
              <a:ext uri="{FF2B5EF4-FFF2-40B4-BE49-F238E27FC236}">
                <a16:creationId xmlns:a16="http://schemas.microsoft.com/office/drawing/2014/main" id="{A922FAFD-EE7D-40D1-8CB2-1B9B8D24961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7762145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495781"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3054682"/>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Cashflow	=	Einzahlungen	–	Auszahlungen</a:t>
            </a:r>
          </a:p>
          <a:p>
            <a:pPr>
              <a:lnSpc>
                <a:spcPts val="1300"/>
              </a:lnSpc>
              <a:spcAft>
                <a:spcPts val="600"/>
              </a:spcAft>
              <a:tabLst>
                <a:tab pos="719138" algn="ctr"/>
                <a:tab pos="1616075" algn="ctr"/>
                <a:tab pos="2871788" algn="ctr"/>
                <a:tab pos="3943350" algn="ctr"/>
                <a:tab pos="5022850" algn="ctr"/>
              </a:tabLst>
            </a:pPr>
            <a:endParaRPr lang="de-DE" dirty="0">
              <a:latin typeface="Arial Unicode MS" panose="020B0604020202020204" pitchFamily="34" charset="-128"/>
              <a:ea typeface="Arial Unicode MS" panose="020B0604020202020204" pitchFamily="34" charset="-128"/>
              <a:cs typeface="Times New Roman" panose="02020603050405020304" pitchFamily="18" charset="0"/>
            </a:endParaRPr>
          </a:p>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Gewinn	=	Ertrag	 – 	Aufwand</a:t>
            </a:r>
          </a:p>
          <a:p>
            <a:pPr>
              <a:lnSpc>
                <a:spcPts val="1300"/>
              </a:lnSpc>
              <a:spcAft>
                <a:spcPts val="600"/>
              </a:spcAft>
              <a:tabLst>
                <a:tab pos="719138" algn="ctr"/>
                <a:tab pos="1616075" algn="ctr"/>
                <a:tab pos="2871788" algn="ctr"/>
                <a:tab pos="3943350" algn="ctr"/>
                <a:tab pos="5022850" algn="ctr"/>
              </a:tabLst>
            </a:pPr>
            <a:endParaRPr lang="de-DE" dirty="0">
              <a:latin typeface="Arial Unicode MS" panose="020B0604020202020204" pitchFamily="34" charset="-128"/>
              <a:ea typeface="Arial Unicode MS" panose="020B0604020202020204" pitchFamily="34" charset="-128"/>
              <a:cs typeface="Times New Roman" panose="02020603050405020304" pitchFamily="18" charset="0"/>
            </a:endParaRPr>
          </a:p>
          <a:p>
            <a:pPr marL="742950" lvl="1" indent="-285750">
              <a:lnSpc>
                <a:spcPts val="1300"/>
              </a:lnSpc>
              <a:buFont typeface="Arial" panose="020B0604020202020204" pitchFamily="34" charset="0"/>
              <a:buChar char="•"/>
              <a:tabLst>
                <a:tab pos="234315" algn="l"/>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Einzahlungen </a:t>
            </a:r>
            <a:r>
              <a:rPr lang="de-DE" dirty="0">
                <a:latin typeface="Arial Unicode MS" panose="020B0604020202020204" pitchFamily="34" charset="-128"/>
                <a:ea typeface="Arial Unicode MS" panose="020B0604020202020204" pitchFamily="34" charset="-128"/>
                <a:cs typeface="Arial Unicode MS" panose="020B0604020202020204" pitchFamily="34" charset="-128"/>
              </a:rPr>
              <a:t>≠</a:t>
            </a:r>
            <a:r>
              <a:rPr lang="de-DE" dirty="0">
                <a:latin typeface="Arial Unicode MS" panose="020B0604020202020204" pitchFamily="34" charset="-128"/>
                <a:ea typeface="Arial Unicode MS" panose="020B0604020202020204" pitchFamily="34" charset="-128"/>
                <a:cs typeface="Times New Roman" panose="02020603050405020304" pitchFamily="18" charset="0"/>
              </a:rPr>
              <a:t> Erträge und</a:t>
            </a:r>
          </a:p>
          <a:p>
            <a:pPr marL="742950" lvl="1" indent="-285750">
              <a:lnSpc>
                <a:spcPts val="1300"/>
              </a:lnSpc>
              <a:buFont typeface="Arial" panose="020B0604020202020204" pitchFamily="34" charset="0"/>
              <a:buChar char="•"/>
              <a:tabLst>
                <a:tab pos="234315" algn="l"/>
              </a:tabLst>
            </a:pPr>
            <a:endParaRPr lang="de-DE" dirty="0">
              <a:latin typeface="Arial Unicode MS" panose="020B0604020202020204" pitchFamily="34" charset="-128"/>
              <a:ea typeface="Arial Unicode MS" panose="020B0604020202020204" pitchFamily="34" charset="-128"/>
              <a:cs typeface="Times New Roman" panose="02020603050405020304" pitchFamily="18" charset="0"/>
            </a:endParaRPr>
          </a:p>
          <a:p>
            <a:pPr marL="742950" lvl="1" indent="-285750">
              <a:lnSpc>
                <a:spcPts val="1300"/>
              </a:lnSpc>
              <a:buFont typeface="Arial" panose="020B0604020202020204" pitchFamily="34" charset="0"/>
              <a:buChar char="•"/>
              <a:tabLst>
                <a:tab pos="234315" algn="l"/>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Auszahlungen </a:t>
            </a:r>
            <a:r>
              <a:rPr lang="de-DE" dirty="0">
                <a:latin typeface="Arial Unicode MS" panose="020B0604020202020204" pitchFamily="34" charset="-128"/>
                <a:ea typeface="Arial Unicode MS" panose="020B0604020202020204" pitchFamily="34" charset="-128"/>
                <a:cs typeface="Arial Unicode MS" panose="020B0604020202020204" pitchFamily="34" charset="-128"/>
              </a:rPr>
              <a:t>≠</a:t>
            </a:r>
            <a:r>
              <a:rPr lang="de-DE" dirty="0">
                <a:latin typeface="Arial Unicode MS" panose="020B0604020202020204" pitchFamily="34" charset="-128"/>
                <a:ea typeface="Arial Unicode MS" panose="020B0604020202020204" pitchFamily="34" charset="-128"/>
                <a:cs typeface="Times New Roman" panose="02020603050405020304" pitchFamily="18" charset="0"/>
              </a:rPr>
              <a:t> Aufwendungen</a:t>
            </a:r>
          </a:p>
          <a:p>
            <a:pPr marL="691515" lvl="1" indent="-234315">
              <a:lnSpc>
                <a:spcPts val="1300"/>
              </a:lnSpc>
              <a:tabLst>
                <a:tab pos="234315" algn="l"/>
                <a:tab pos="449580" algn="l"/>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a:p>
            <a:pPr>
              <a:lnSpc>
                <a:spcPts val="1300"/>
              </a:lnSpc>
              <a:spcAft>
                <a:spcPts val="600"/>
              </a:spcAft>
            </a:pPr>
            <a:endParaRPr lang="de-DE" dirty="0">
              <a:latin typeface="Arial Unicode MS" panose="020B0604020202020204" pitchFamily="34" charset="-128"/>
              <a:ea typeface="Arial Unicode MS" panose="020B0604020202020204" pitchFamily="34" charset="-128"/>
              <a:cs typeface="Times New Roman" panose="02020603050405020304" pitchFamily="18" charset="0"/>
            </a:endParaRPr>
          </a:p>
          <a:p>
            <a:pPr>
              <a:lnSpc>
                <a:spcPts val="1300"/>
              </a:lnSpc>
              <a:spcAft>
                <a:spcPts val="600"/>
              </a:spcAf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Beispiele:</a:t>
            </a:r>
          </a:p>
          <a:p>
            <a:pPr marL="285750" indent="-285750">
              <a:lnSpc>
                <a:spcPts val="1300"/>
              </a:lnSpc>
              <a:buFont typeface="Arial" panose="020B0604020202020204" pitchFamily="34" charset="0"/>
              <a:buChar char="•"/>
              <a:tabLst>
                <a:tab pos="234315" algn="l"/>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Abschreibungen (statt Investitionsauszahlungen)</a:t>
            </a:r>
          </a:p>
          <a:p>
            <a:pPr marL="285750" indent="-285750">
              <a:lnSpc>
                <a:spcPts val="1300"/>
              </a:lnSpc>
              <a:buFont typeface="Arial" panose="020B0604020202020204" pitchFamily="34" charset="0"/>
              <a:buChar char="•"/>
              <a:tabLst>
                <a:tab pos="234315" algn="l"/>
              </a:tabLst>
            </a:pPr>
            <a:endParaRPr lang="de-DE" dirty="0">
              <a:latin typeface="Arial Unicode MS" panose="020B0604020202020204" pitchFamily="34" charset="-128"/>
              <a:ea typeface="Arial Unicode MS" panose="020B0604020202020204" pitchFamily="34" charset="-128"/>
              <a:cs typeface="Times New Roman" panose="02020603050405020304" pitchFamily="18" charset="0"/>
            </a:endParaRPr>
          </a:p>
          <a:p>
            <a:pPr marL="285750" indent="-285750">
              <a:lnSpc>
                <a:spcPts val="1300"/>
              </a:lnSpc>
              <a:buFont typeface="Arial" panose="020B0604020202020204" pitchFamily="34" charset="0"/>
              <a:buChar char="•"/>
              <a:tabLst>
                <a:tab pos="234315" algn="l"/>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Zuführungen zu Rückstellungen (statt entsprechender Zahlungen)</a:t>
            </a:r>
          </a:p>
          <a:p>
            <a:pPr marL="285750" indent="-285750">
              <a:lnSpc>
                <a:spcPts val="1300"/>
              </a:lnSpc>
              <a:buFont typeface="Arial" panose="020B0604020202020204" pitchFamily="34" charset="0"/>
              <a:buChar char="•"/>
              <a:tabLst>
                <a:tab pos="234315" algn="l"/>
              </a:tabLst>
            </a:pPr>
            <a:endParaRPr lang="de-DE" dirty="0">
              <a:latin typeface="Arial Unicode MS" panose="020B0604020202020204" pitchFamily="34" charset="-128"/>
              <a:ea typeface="Arial Unicode MS" panose="020B0604020202020204" pitchFamily="34" charset="-128"/>
              <a:cs typeface="Times New Roman" panose="02020603050405020304" pitchFamily="18" charset="0"/>
            </a:endParaRPr>
          </a:p>
          <a:p>
            <a:pPr marL="285750" indent="-285750">
              <a:lnSpc>
                <a:spcPts val="1300"/>
              </a:lnSpc>
              <a:buFont typeface="Arial" panose="020B0604020202020204" pitchFamily="34" charset="0"/>
              <a:buChar char="•"/>
              <a:tabLst>
                <a:tab pos="234315" algn="l"/>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Materialverbrauch (statt Materialeinkauf)</a:t>
            </a:r>
          </a:p>
        </p:txBody>
      </p:sp>
      <p:sp>
        <p:nvSpPr>
          <p:cNvPr id="11" name="Footer Placeholder 4">
            <a:extLst>
              <a:ext uri="{FF2B5EF4-FFF2-40B4-BE49-F238E27FC236}">
                <a16:creationId xmlns:a16="http://schemas.microsoft.com/office/drawing/2014/main" id="{CDA340A1-1355-456E-9AB1-A02B970F32B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676416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495781"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4" name="Grafik 3"/>
          <p:cNvPicPr>
            <a:picLocks noChangeAspect="1"/>
          </p:cNvPicPr>
          <p:nvPr/>
        </p:nvPicPr>
        <p:blipFill>
          <a:blip r:embed="rId4"/>
          <a:stretch>
            <a:fillRect/>
          </a:stretch>
        </p:blipFill>
        <p:spPr>
          <a:xfrm>
            <a:off x="588657" y="1681673"/>
            <a:ext cx="7942434" cy="2225863"/>
          </a:xfrm>
          <a:prstGeom prst="rect">
            <a:avLst/>
          </a:prstGeom>
        </p:spPr>
      </p:pic>
      <p:sp>
        <p:nvSpPr>
          <p:cNvPr id="5" name="Rechteck 4"/>
          <p:cNvSpPr/>
          <p:nvPr/>
        </p:nvSpPr>
        <p:spPr>
          <a:xfrm>
            <a:off x="524255" y="2932176"/>
            <a:ext cx="7019545" cy="597408"/>
          </a:xfrm>
          <a:prstGeom prst="rect">
            <a:avLst/>
          </a:prstGeom>
          <a:solidFill>
            <a:schemeClr val="accent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Footer Placeholder 4">
            <a:extLst>
              <a:ext uri="{FF2B5EF4-FFF2-40B4-BE49-F238E27FC236}">
                <a16:creationId xmlns:a16="http://schemas.microsoft.com/office/drawing/2014/main" id="{FF1110C2-A528-4010-A5A8-931DBEE31076}"/>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691968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495781"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11" name="Grafik 10"/>
          <p:cNvPicPr>
            <a:picLocks noChangeAspect="1"/>
          </p:cNvPicPr>
          <p:nvPr/>
        </p:nvPicPr>
        <p:blipFill>
          <a:blip r:embed="rId4"/>
          <a:stretch>
            <a:fillRect/>
          </a:stretch>
        </p:blipFill>
        <p:spPr>
          <a:xfrm>
            <a:off x="747653" y="1716506"/>
            <a:ext cx="7648693" cy="220629"/>
          </a:xfrm>
          <a:prstGeom prst="rect">
            <a:avLst/>
          </a:prstGeom>
        </p:spPr>
      </p:pic>
      <p:pic>
        <p:nvPicPr>
          <p:cNvPr id="12" name="Grafik 11"/>
          <p:cNvPicPr>
            <a:picLocks noChangeAspect="1"/>
          </p:cNvPicPr>
          <p:nvPr/>
        </p:nvPicPr>
        <p:blipFill>
          <a:blip r:embed="rId5"/>
          <a:stretch>
            <a:fillRect/>
          </a:stretch>
        </p:blipFill>
        <p:spPr>
          <a:xfrm>
            <a:off x="777903" y="2318960"/>
            <a:ext cx="7908897" cy="2216464"/>
          </a:xfrm>
          <a:prstGeom prst="rect">
            <a:avLst/>
          </a:prstGeom>
        </p:spPr>
      </p:pic>
      <p:sp>
        <p:nvSpPr>
          <p:cNvPr id="13" name="Footer Placeholder 4">
            <a:extLst>
              <a:ext uri="{FF2B5EF4-FFF2-40B4-BE49-F238E27FC236}">
                <a16:creationId xmlns:a16="http://schemas.microsoft.com/office/drawing/2014/main" id="{49BB5792-FC2D-4D2E-AD2E-C0EFCB72291C}"/>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7870319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59</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495781"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5" name="Grafik 4"/>
          <p:cNvPicPr>
            <a:picLocks noChangeAspect="1"/>
          </p:cNvPicPr>
          <p:nvPr/>
        </p:nvPicPr>
        <p:blipFill>
          <a:blip r:embed="rId4"/>
          <a:stretch>
            <a:fillRect/>
          </a:stretch>
        </p:blipFill>
        <p:spPr>
          <a:xfrm>
            <a:off x="433744" y="1977114"/>
            <a:ext cx="8347984" cy="1723158"/>
          </a:xfrm>
          <a:prstGeom prst="rect">
            <a:avLst/>
          </a:prstGeom>
        </p:spPr>
      </p:pic>
      <p:sp>
        <p:nvSpPr>
          <p:cNvPr id="11" name="Footer Placeholder 4">
            <a:extLst>
              <a:ext uri="{FF2B5EF4-FFF2-40B4-BE49-F238E27FC236}">
                <a16:creationId xmlns:a16="http://schemas.microsoft.com/office/drawing/2014/main" id="{B8FA75D0-4CD9-4A37-A393-B3B6D7DA45C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236736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pic>
        <p:nvPicPr>
          <p:cNvPr id="10" name="Grafik 23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69191"/>
            <a:ext cx="5010679" cy="2029348"/>
          </a:xfrm>
          <a:prstGeom prst="rect">
            <a:avLst/>
          </a:prstGeom>
          <a:noFill/>
          <a:ln>
            <a:noFill/>
          </a:ln>
        </p:spPr>
      </p:pic>
      <p:sp>
        <p:nvSpPr>
          <p:cNvPr id="4" name="Textfeld 3"/>
          <p:cNvSpPr txBox="1"/>
          <p:nvPr/>
        </p:nvSpPr>
        <p:spPr>
          <a:xfrm>
            <a:off x="457200" y="1237080"/>
            <a:ext cx="2581205" cy="276999"/>
          </a:xfrm>
          <a:prstGeom prst="rect">
            <a:avLst/>
          </a:prstGeom>
          <a:noFill/>
        </p:spPr>
        <p:txBody>
          <a:bodyPr wrap="none" rtlCol="0">
            <a:spAutoFit/>
          </a:bodyPr>
          <a:lstStyle/>
          <a:p>
            <a:r>
              <a:rPr lang="de-DE" sz="1200" dirty="0"/>
              <a:t>Alternative 1: </a:t>
            </a:r>
            <a:r>
              <a:rPr lang="de-DE" sz="1200" i="1" dirty="0"/>
              <a:t>I</a:t>
            </a:r>
            <a:r>
              <a:rPr lang="de-DE" sz="1200" i="1" baseline="-25000" dirty="0"/>
              <a:t>1</a:t>
            </a:r>
            <a:r>
              <a:rPr lang="de-DE" sz="1200" dirty="0"/>
              <a:t> mit Festgeldanlage</a:t>
            </a:r>
          </a:p>
        </p:txBody>
      </p:sp>
      <p:sp>
        <p:nvSpPr>
          <p:cNvPr id="11" name="Footer Placeholder 4">
            <a:extLst>
              <a:ext uri="{FF2B5EF4-FFF2-40B4-BE49-F238E27FC236}">
                <a16:creationId xmlns:a16="http://schemas.microsoft.com/office/drawing/2014/main" id="{06F448B4-4146-44BE-B4CD-969B1381AE63}"/>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9050767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60</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495781"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11" name="Grafik 10"/>
          <p:cNvPicPr>
            <a:picLocks noChangeAspect="1"/>
          </p:cNvPicPr>
          <p:nvPr/>
        </p:nvPicPr>
        <p:blipFill>
          <a:blip r:embed="rId4"/>
          <a:stretch>
            <a:fillRect/>
          </a:stretch>
        </p:blipFill>
        <p:spPr>
          <a:xfrm>
            <a:off x="737191" y="1323280"/>
            <a:ext cx="6641804" cy="968655"/>
          </a:xfrm>
          <a:prstGeom prst="rect">
            <a:avLst/>
          </a:prstGeom>
        </p:spPr>
      </p:pic>
      <p:pic>
        <p:nvPicPr>
          <p:cNvPr id="12" name="Grafik 11"/>
          <p:cNvPicPr>
            <a:picLocks noChangeAspect="1"/>
          </p:cNvPicPr>
          <p:nvPr/>
        </p:nvPicPr>
        <p:blipFill>
          <a:blip r:embed="rId5"/>
          <a:stretch>
            <a:fillRect/>
          </a:stretch>
        </p:blipFill>
        <p:spPr>
          <a:xfrm>
            <a:off x="737191" y="2486197"/>
            <a:ext cx="6641804" cy="2567721"/>
          </a:xfrm>
          <a:prstGeom prst="rect">
            <a:avLst/>
          </a:prstGeom>
        </p:spPr>
      </p:pic>
      <p:sp>
        <p:nvSpPr>
          <p:cNvPr id="13" name="Footer Placeholder 4">
            <a:extLst>
              <a:ext uri="{FF2B5EF4-FFF2-40B4-BE49-F238E27FC236}">
                <a16:creationId xmlns:a16="http://schemas.microsoft.com/office/drawing/2014/main" id="{6B8F075B-0280-44D0-9C75-D84CB5018683}"/>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733463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61</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557384"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4" name="Grafik 3"/>
          <p:cNvPicPr>
            <a:picLocks noChangeAspect="1"/>
          </p:cNvPicPr>
          <p:nvPr/>
        </p:nvPicPr>
        <p:blipFill>
          <a:blip r:embed="rId4"/>
          <a:stretch>
            <a:fillRect/>
          </a:stretch>
        </p:blipFill>
        <p:spPr>
          <a:xfrm>
            <a:off x="781000" y="1790963"/>
            <a:ext cx="7466997" cy="2968535"/>
          </a:xfrm>
          <a:prstGeom prst="rect">
            <a:avLst/>
          </a:prstGeom>
        </p:spPr>
      </p:pic>
      <p:sp>
        <p:nvSpPr>
          <p:cNvPr id="11" name="Rechteck 10"/>
          <p:cNvSpPr/>
          <p:nvPr/>
        </p:nvSpPr>
        <p:spPr>
          <a:xfrm>
            <a:off x="591312" y="1365156"/>
            <a:ext cx="7174992" cy="369332"/>
          </a:xfrm>
          <a:prstGeom prst="rect">
            <a:avLst/>
          </a:prstGeom>
        </p:spPr>
        <p:txBody>
          <a:bodyPr wrap="square">
            <a:spAutoFit/>
          </a:bodyPr>
          <a:lstStyle/>
          <a:p>
            <a:r>
              <a:rPr lang="de-DE" dirty="0"/>
              <a:t>Einfluss der Abschreibungsmethode auf den Kapitalwert</a:t>
            </a:r>
          </a:p>
        </p:txBody>
      </p:sp>
      <p:sp>
        <p:nvSpPr>
          <p:cNvPr id="12" name="Footer Placeholder 4">
            <a:extLst>
              <a:ext uri="{FF2B5EF4-FFF2-40B4-BE49-F238E27FC236}">
                <a16:creationId xmlns:a16="http://schemas.microsoft.com/office/drawing/2014/main" id="{599CB779-1219-455C-9CAA-ABAFD5555B22}"/>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195735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62</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557384"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sp>
        <p:nvSpPr>
          <p:cNvPr id="11" name="Rechteck 10"/>
          <p:cNvSpPr/>
          <p:nvPr/>
        </p:nvSpPr>
        <p:spPr>
          <a:xfrm>
            <a:off x="591312" y="1365156"/>
            <a:ext cx="7174992" cy="369332"/>
          </a:xfrm>
          <a:prstGeom prst="rect">
            <a:avLst/>
          </a:prstGeom>
        </p:spPr>
        <p:txBody>
          <a:bodyPr wrap="square">
            <a:spAutoFit/>
          </a:bodyPr>
          <a:lstStyle/>
          <a:p>
            <a:r>
              <a:rPr lang="de-DE" dirty="0"/>
              <a:t>Variation des Gewinnsteuersatzes</a:t>
            </a:r>
          </a:p>
        </p:txBody>
      </p:sp>
      <p:pic>
        <p:nvPicPr>
          <p:cNvPr id="5" name="Grafik 4"/>
          <p:cNvPicPr>
            <a:picLocks noChangeAspect="1"/>
          </p:cNvPicPr>
          <p:nvPr/>
        </p:nvPicPr>
        <p:blipFill>
          <a:blip r:embed="rId4"/>
          <a:stretch>
            <a:fillRect/>
          </a:stretch>
        </p:blipFill>
        <p:spPr>
          <a:xfrm>
            <a:off x="683464" y="2058723"/>
            <a:ext cx="7466997" cy="3028214"/>
          </a:xfrm>
          <a:prstGeom prst="rect">
            <a:avLst/>
          </a:prstGeom>
        </p:spPr>
      </p:pic>
      <p:pic>
        <p:nvPicPr>
          <p:cNvPr id="12" name="Grafik 11"/>
          <p:cNvPicPr>
            <a:picLocks noChangeAspect="1"/>
          </p:cNvPicPr>
          <p:nvPr/>
        </p:nvPicPr>
        <p:blipFill>
          <a:blip r:embed="rId5"/>
          <a:stretch>
            <a:fillRect/>
          </a:stretch>
        </p:blipFill>
        <p:spPr>
          <a:xfrm>
            <a:off x="1536200" y="1730897"/>
            <a:ext cx="5761524" cy="369332"/>
          </a:xfrm>
          <a:prstGeom prst="rect">
            <a:avLst/>
          </a:prstGeom>
        </p:spPr>
      </p:pic>
      <p:sp>
        <p:nvSpPr>
          <p:cNvPr id="13" name="Footer Placeholder 4">
            <a:extLst>
              <a:ext uri="{FF2B5EF4-FFF2-40B4-BE49-F238E27FC236}">
                <a16:creationId xmlns:a16="http://schemas.microsoft.com/office/drawing/2014/main" id="{BA81A38D-A318-4B0F-97CF-0D49CE1D5DAA}"/>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40977193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63</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557384"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12" name="Grafik 11"/>
          <p:cNvPicPr>
            <a:picLocks noChangeAspect="1"/>
          </p:cNvPicPr>
          <p:nvPr/>
        </p:nvPicPr>
        <p:blipFill>
          <a:blip r:embed="rId4"/>
          <a:stretch>
            <a:fillRect/>
          </a:stretch>
        </p:blipFill>
        <p:spPr>
          <a:xfrm>
            <a:off x="528587" y="1701284"/>
            <a:ext cx="7316965" cy="2963595"/>
          </a:xfrm>
          <a:prstGeom prst="rect">
            <a:avLst/>
          </a:prstGeom>
        </p:spPr>
      </p:pic>
      <p:sp>
        <p:nvSpPr>
          <p:cNvPr id="11" name="Footer Placeholder 4">
            <a:extLst>
              <a:ext uri="{FF2B5EF4-FFF2-40B4-BE49-F238E27FC236}">
                <a16:creationId xmlns:a16="http://schemas.microsoft.com/office/drawing/2014/main" id="{A96C3E52-DCE4-43C5-B768-E0426575508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6401134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64</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557384"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4" name="Grafik 3"/>
          <p:cNvPicPr>
            <a:picLocks noChangeAspect="1"/>
          </p:cNvPicPr>
          <p:nvPr/>
        </p:nvPicPr>
        <p:blipFill>
          <a:blip r:embed="rId4"/>
          <a:stretch>
            <a:fillRect/>
          </a:stretch>
        </p:blipFill>
        <p:spPr>
          <a:xfrm>
            <a:off x="524255" y="1357478"/>
            <a:ext cx="7877108" cy="3095021"/>
          </a:xfrm>
          <a:prstGeom prst="rect">
            <a:avLst/>
          </a:prstGeom>
        </p:spPr>
      </p:pic>
      <p:pic>
        <p:nvPicPr>
          <p:cNvPr id="5" name="Grafik 4"/>
          <p:cNvPicPr>
            <a:picLocks noChangeAspect="1"/>
          </p:cNvPicPr>
          <p:nvPr/>
        </p:nvPicPr>
        <p:blipFill>
          <a:blip r:embed="rId5"/>
          <a:stretch>
            <a:fillRect/>
          </a:stretch>
        </p:blipFill>
        <p:spPr>
          <a:xfrm>
            <a:off x="1053285" y="4482311"/>
            <a:ext cx="5761524" cy="166193"/>
          </a:xfrm>
          <a:prstGeom prst="rect">
            <a:avLst/>
          </a:prstGeom>
        </p:spPr>
      </p:pic>
      <p:sp>
        <p:nvSpPr>
          <p:cNvPr id="11" name="Footer Placeholder 4">
            <a:extLst>
              <a:ext uri="{FF2B5EF4-FFF2-40B4-BE49-F238E27FC236}">
                <a16:creationId xmlns:a16="http://schemas.microsoft.com/office/drawing/2014/main" id="{7121F88C-0448-4BD9-B1A8-CC65AA074513}"/>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2432466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65</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2.8 Berücksichtigung von Steuern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Textfeld 9"/>
          <p:cNvSpPr txBox="1"/>
          <p:nvPr/>
        </p:nvSpPr>
        <p:spPr>
          <a:xfrm>
            <a:off x="457200" y="958334"/>
            <a:ext cx="3557384" cy="369332"/>
          </a:xfrm>
          <a:prstGeom prst="rect">
            <a:avLst/>
          </a:prstGeom>
          <a:noFill/>
        </p:spPr>
        <p:txBody>
          <a:bodyPr wrap="none" rtlCol="0">
            <a:spAutoFit/>
          </a:bodyPr>
          <a:lstStyle/>
          <a:p>
            <a:r>
              <a:rPr lang="de-DE" dirty="0"/>
              <a:t>2.8.2. Gewinnabhängige Steuern</a:t>
            </a:r>
          </a:p>
        </p:txBody>
      </p:sp>
      <p:sp>
        <p:nvSpPr>
          <p:cNvPr id="3" name="Rechteck 2"/>
          <p:cNvSpPr/>
          <p:nvPr/>
        </p:nvSpPr>
        <p:spPr>
          <a:xfrm>
            <a:off x="524255" y="1642155"/>
            <a:ext cx="8219021" cy="273408"/>
          </a:xfrm>
          <a:prstGeom prst="rect">
            <a:avLst/>
          </a:prstGeom>
        </p:spPr>
        <p:txBody>
          <a:bodyPr wrap="square">
            <a:spAutoFit/>
          </a:bodyPr>
          <a:lstStyle/>
          <a:p>
            <a:pPr>
              <a:lnSpc>
                <a:spcPts val="1300"/>
              </a:lnSpc>
              <a:spcAft>
                <a:spcPts val="600"/>
              </a:spcAft>
              <a:tabLst>
                <a:tab pos="719138" algn="ctr"/>
                <a:tab pos="1616075" algn="ctr"/>
                <a:tab pos="2871788" algn="ctr"/>
                <a:tab pos="3943350" algn="ctr"/>
                <a:tab pos="5022850" algn="ctr"/>
              </a:tabLst>
            </a:pPr>
            <a:r>
              <a:rPr lang="de-DE" dirty="0">
                <a:latin typeface="Arial Unicode MS" panose="020B0604020202020204" pitchFamily="34" charset="-128"/>
                <a:ea typeface="Arial Unicode MS" panose="020B0604020202020204" pitchFamily="34" charset="-128"/>
                <a:cs typeface="Times New Roman" panose="02020603050405020304" pitchFamily="18" charset="0"/>
              </a:rPr>
              <a:t>	</a:t>
            </a:r>
          </a:p>
        </p:txBody>
      </p:sp>
      <p:pic>
        <p:nvPicPr>
          <p:cNvPr id="11" name="Grafik 10"/>
          <p:cNvPicPr>
            <a:picLocks noChangeAspect="1"/>
          </p:cNvPicPr>
          <p:nvPr/>
        </p:nvPicPr>
        <p:blipFill>
          <a:blip r:embed="rId4"/>
          <a:stretch>
            <a:fillRect/>
          </a:stretch>
        </p:blipFill>
        <p:spPr>
          <a:xfrm>
            <a:off x="457200" y="1633097"/>
            <a:ext cx="7908959" cy="3009660"/>
          </a:xfrm>
          <a:prstGeom prst="rect">
            <a:avLst/>
          </a:prstGeom>
        </p:spPr>
      </p:pic>
      <p:sp>
        <p:nvSpPr>
          <p:cNvPr id="12" name="Rechteck 11"/>
          <p:cNvSpPr/>
          <p:nvPr/>
        </p:nvSpPr>
        <p:spPr>
          <a:xfrm>
            <a:off x="457200" y="4578856"/>
            <a:ext cx="2230098" cy="369332"/>
          </a:xfrm>
          <a:prstGeom prst="rect">
            <a:avLst/>
          </a:prstGeom>
        </p:spPr>
        <p:txBody>
          <a:bodyPr wrap="none">
            <a:spAutoFit/>
          </a:bodyPr>
          <a:lstStyle/>
          <a:p>
            <a:r>
              <a:rPr lang="de-DE" dirty="0"/>
              <a:t>-&gt; </a:t>
            </a:r>
            <a:r>
              <a:rPr lang="de-DE" i="1" dirty="0"/>
              <a:t>Steuerparadoxon</a:t>
            </a:r>
          </a:p>
        </p:txBody>
      </p:sp>
      <p:sp>
        <p:nvSpPr>
          <p:cNvPr id="13" name="Footer Placeholder 4">
            <a:extLst>
              <a:ext uri="{FF2B5EF4-FFF2-40B4-BE49-F238E27FC236}">
                <a16:creationId xmlns:a16="http://schemas.microsoft.com/office/drawing/2014/main" id="{C7031B9D-273F-4A47-91EB-576D1284DC1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8257558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66</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2.9 Leasing oder Kreditkauf</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Footer Placeholder 4">
            <a:extLst>
              <a:ext uri="{FF2B5EF4-FFF2-40B4-BE49-F238E27FC236}">
                <a16:creationId xmlns:a16="http://schemas.microsoft.com/office/drawing/2014/main" id="{A294E3E9-0DDF-40EB-BB4E-09C428E0F89F}"/>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6466615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2.10 Berücksichtigung von Preis- und Wechselkursänderungen</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0" name="Footer Placeholder 4">
            <a:extLst>
              <a:ext uri="{FF2B5EF4-FFF2-40B4-BE49-F238E27FC236}">
                <a16:creationId xmlns:a16="http://schemas.microsoft.com/office/drawing/2014/main" id="{F7F6546F-EFE1-45F6-B254-F261B4A8530A}"/>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206701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Kritik an der Kapitalwertmethode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15" name="Rechteck 14"/>
          <p:cNvSpPr/>
          <p:nvPr/>
        </p:nvSpPr>
        <p:spPr>
          <a:xfrm>
            <a:off x="3082343" y="2493103"/>
            <a:ext cx="2292982" cy="83495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Kapitalwertmethode</a:t>
            </a:r>
          </a:p>
        </p:txBody>
      </p:sp>
      <p:sp>
        <p:nvSpPr>
          <p:cNvPr id="16" name="Rechteck 15"/>
          <p:cNvSpPr/>
          <p:nvPr/>
        </p:nvSpPr>
        <p:spPr>
          <a:xfrm>
            <a:off x="717290" y="1975670"/>
            <a:ext cx="1857904" cy="599757"/>
          </a:xfrm>
          <a:prstGeom prst="rect">
            <a:avLst/>
          </a:prstGeom>
          <a:solidFill>
            <a:schemeClr val="bg1"/>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schemeClr val="tx1"/>
                </a:solidFill>
              </a:rPr>
              <a:t>Einzige Zielsetzung: Kapitalwertmaximierung</a:t>
            </a:r>
          </a:p>
        </p:txBody>
      </p:sp>
      <p:sp>
        <p:nvSpPr>
          <p:cNvPr id="17" name="Rechteck 16"/>
          <p:cNvSpPr/>
          <p:nvPr/>
        </p:nvSpPr>
        <p:spPr>
          <a:xfrm>
            <a:off x="717290" y="3522101"/>
            <a:ext cx="1857904" cy="599757"/>
          </a:xfrm>
          <a:prstGeom prst="rect">
            <a:avLst/>
          </a:prstGeom>
          <a:solidFill>
            <a:schemeClr val="bg1"/>
          </a:solidFill>
          <a:ln w="1905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schemeClr val="tx1"/>
                </a:solidFill>
              </a:rPr>
              <a:t>Partialmodell: Jede Investition wird isoliert betrachtet</a:t>
            </a:r>
          </a:p>
        </p:txBody>
      </p:sp>
      <p:sp>
        <p:nvSpPr>
          <p:cNvPr id="18" name="Rechteck 17"/>
          <p:cNvSpPr/>
          <p:nvPr/>
        </p:nvSpPr>
        <p:spPr>
          <a:xfrm>
            <a:off x="5911702" y="1387674"/>
            <a:ext cx="2645749" cy="3034062"/>
          </a:xfrm>
          <a:prstGeom prst="rect">
            <a:avLst/>
          </a:prstGeom>
          <a:solidFill>
            <a:schemeClr val="bg1"/>
          </a:solid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u="sng" dirty="0">
                <a:solidFill>
                  <a:schemeClr val="tx1"/>
                </a:solidFill>
              </a:rPr>
              <a:t>Nicht berücksichtigte Nebenbedingungen:</a:t>
            </a:r>
          </a:p>
          <a:p>
            <a:pPr marL="285750" indent="-285750" algn="ctr">
              <a:buFontTx/>
              <a:buChar char="-"/>
            </a:pPr>
            <a:endParaRPr lang="de-DE" sz="1400" dirty="0">
              <a:solidFill>
                <a:schemeClr val="tx1"/>
              </a:solidFill>
            </a:endParaRPr>
          </a:p>
          <a:p>
            <a:pPr marL="285750" indent="-285750">
              <a:buFontTx/>
              <a:buChar char="-"/>
            </a:pPr>
            <a:r>
              <a:rPr lang="de-DE" sz="1400" dirty="0">
                <a:solidFill>
                  <a:schemeClr val="tx1"/>
                </a:solidFill>
              </a:rPr>
              <a:t>Sicherung der Liquidität</a:t>
            </a:r>
          </a:p>
          <a:p>
            <a:pPr marL="285750" indent="-285750">
              <a:buFontTx/>
              <a:buChar char="-"/>
            </a:pPr>
            <a:r>
              <a:rPr lang="de-DE" sz="1400" dirty="0">
                <a:solidFill>
                  <a:schemeClr val="tx1"/>
                </a:solidFill>
              </a:rPr>
              <a:t>Beschränkungen des Absatz-, Finanz-, Beschaffungsbereichs</a:t>
            </a:r>
          </a:p>
          <a:p>
            <a:pPr marL="285750" indent="-285750">
              <a:buFontTx/>
              <a:buChar char="-"/>
            </a:pPr>
            <a:r>
              <a:rPr lang="de-DE" sz="1400" dirty="0">
                <a:solidFill>
                  <a:schemeClr val="tx1"/>
                </a:solidFill>
              </a:rPr>
              <a:t>Nicht-monetäre Aspekte</a:t>
            </a:r>
          </a:p>
        </p:txBody>
      </p:sp>
      <p:cxnSp>
        <p:nvCxnSpPr>
          <p:cNvPr id="20" name="Gerade Verbindung 19"/>
          <p:cNvCxnSpPr>
            <a:stCxn id="16" idx="2"/>
            <a:endCxn id="15" idx="1"/>
          </p:cNvCxnSpPr>
          <p:nvPr/>
        </p:nvCxnSpPr>
        <p:spPr>
          <a:xfrm>
            <a:off x="1646242" y="2575427"/>
            <a:ext cx="1436101" cy="3351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Gerade Verbindung 21"/>
          <p:cNvCxnSpPr>
            <a:stCxn id="17" idx="0"/>
            <a:endCxn id="15" idx="1"/>
          </p:cNvCxnSpPr>
          <p:nvPr/>
        </p:nvCxnSpPr>
        <p:spPr>
          <a:xfrm flipV="1">
            <a:off x="1646242" y="2910581"/>
            <a:ext cx="1436101" cy="61152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Gerade Verbindung 23"/>
          <p:cNvCxnSpPr>
            <a:stCxn id="15" idx="3"/>
            <a:endCxn id="18" idx="1"/>
          </p:cNvCxnSpPr>
          <p:nvPr/>
        </p:nvCxnSpPr>
        <p:spPr>
          <a:xfrm flipV="1">
            <a:off x="5375325" y="2904705"/>
            <a:ext cx="53637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Footer Placeholder 4">
            <a:extLst>
              <a:ext uri="{FF2B5EF4-FFF2-40B4-BE49-F238E27FC236}">
                <a16:creationId xmlns:a16="http://schemas.microsoft.com/office/drawing/2014/main" id="{04DB9D53-85E4-4084-BE78-F476C3FE4DAE}"/>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367617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69</a:t>
            </a:fld>
            <a:endParaRPr lang="en-US"/>
          </a:p>
        </p:txBody>
      </p:sp>
      <p:sp>
        <p:nvSpPr>
          <p:cNvPr id="7" name="Titel 1"/>
          <p:cNvSpPr>
            <a:spLocks noGrp="1"/>
          </p:cNvSpPr>
          <p:nvPr>
            <p:ph type="title"/>
          </p:nvPr>
        </p:nvSpPr>
        <p:spPr>
          <a:xfrm>
            <a:off x="457200" y="400050"/>
            <a:ext cx="8229600" cy="742950"/>
          </a:xfrm>
        </p:spPr>
        <p:txBody>
          <a:bodyPr>
            <a:normAutofit/>
          </a:bodyPr>
          <a:lstStyle/>
          <a:p>
            <a:r>
              <a:rPr lang="de-DE" sz="2400" dirty="0"/>
              <a:t>2.12 Zusammenfassung</a:t>
            </a:r>
          </a:p>
        </p:txBody>
      </p:sp>
      <p:sp>
        <p:nvSpPr>
          <p:cNvPr id="11" name="Rechteck 10"/>
          <p:cNvSpPr/>
          <p:nvPr/>
        </p:nvSpPr>
        <p:spPr>
          <a:xfrm>
            <a:off x="2537139" y="1143000"/>
            <a:ext cx="5447141" cy="7503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schemeClr val="tx1"/>
                </a:solidFill>
              </a:rPr>
              <a:t>Auf Basis eines Kalkulationszinssatzes </a:t>
            </a:r>
            <a:r>
              <a:rPr lang="de-DE" sz="1200" i="1" dirty="0">
                <a:solidFill>
                  <a:schemeClr val="tx1"/>
                </a:solidFill>
              </a:rPr>
              <a:t>i</a:t>
            </a:r>
            <a:r>
              <a:rPr lang="de-DE" sz="1200" dirty="0">
                <a:solidFill>
                  <a:schemeClr val="tx1"/>
                </a:solidFill>
              </a:rPr>
              <a:t> ermittelte Barwert der für dieses Objekt geplanten zukünftigen Ein- und Auszahlungen</a:t>
            </a:r>
          </a:p>
        </p:txBody>
      </p:sp>
      <p:sp>
        <p:nvSpPr>
          <p:cNvPr id="14" name="Rechteck 13"/>
          <p:cNvSpPr/>
          <p:nvPr/>
        </p:nvSpPr>
        <p:spPr>
          <a:xfrm>
            <a:off x="457200" y="1143000"/>
            <a:ext cx="2036449" cy="369033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600" b="1" dirty="0">
                <a:solidFill>
                  <a:schemeClr val="tx1"/>
                </a:solidFill>
              </a:rPr>
              <a:t>Kapitalwert </a:t>
            </a:r>
            <a:r>
              <a:rPr lang="de-DE" sz="1600" b="1" i="1" dirty="0">
                <a:solidFill>
                  <a:schemeClr val="tx1"/>
                </a:solidFill>
              </a:rPr>
              <a:t>C</a:t>
            </a:r>
            <a:r>
              <a:rPr lang="de-DE" sz="1600" b="1" i="1" baseline="-25000" dirty="0">
                <a:solidFill>
                  <a:schemeClr val="tx1"/>
                </a:solidFill>
              </a:rPr>
              <a:t>0</a:t>
            </a:r>
            <a:endParaRPr lang="de-DE" sz="1600" b="1" dirty="0">
              <a:solidFill>
                <a:schemeClr val="tx1"/>
              </a:solidFill>
            </a:endParaRPr>
          </a:p>
        </p:txBody>
      </p:sp>
      <p:sp>
        <p:nvSpPr>
          <p:cNvPr id="17" name="Rechteck 16"/>
          <p:cNvSpPr/>
          <p:nvPr/>
        </p:nvSpPr>
        <p:spPr>
          <a:xfrm>
            <a:off x="2537139" y="2130835"/>
            <a:ext cx="5447141" cy="7503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schemeClr val="tx1"/>
                </a:solidFill>
              </a:rPr>
              <a:t>Beurteilung der Vorteilhaftigkeit eines Objektes im Vergleich mit einer Alternativanlage des Geldbetrages zu einem vorgegebenen Zinssatz</a:t>
            </a:r>
          </a:p>
        </p:txBody>
      </p:sp>
      <p:sp>
        <p:nvSpPr>
          <p:cNvPr id="19" name="Rechteck 18"/>
          <p:cNvSpPr/>
          <p:nvPr/>
        </p:nvSpPr>
        <p:spPr>
          <a:xfrm>
            <a:off x="2537139" y="3114717"/>
            <a:ext cx="5447141" cy="7503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schemeClr val="tx1"/>
                </a:solidFill>
              </a:rPr>
              <a:t>Eine in Geldeinheiten ausgedrückte Größe</a:t>
            </a:r>
          </a:p>
        </p:txBody>
      </p:sp>
      <p:sp>
        <p:nvSpPr>
          <p:cNvPr id="20" name="Rechteck 19"/>
          <p:cNvSpPr/>
          <p:nvPr/>
        </p:nvSpPr>
        <p:spPr>
          <a:xfrm>
            <a:off x="2537139" y="4082983"/>
            <a:ext cx="5447141" cy="7503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dirty="0">
                <a:solidFill>
                  <a:schemeClr val="tx1"/>
                </a:solidFill>
              </a:rPr>
              <a:t>Ökonomisch sinnvollere Größe als z.B. Kapitalrentabilität oder interner Zinssatz</a:t>
            </a:r>
          </a:p>
        </p:txBody>
      </p:sp>
      <p:pic>
        <p:nvPicPr>
          <p:cNvPr id="12" name="Bild 11"/>
          <p:cNvPicPr>
            <a:picLocks noChangeAspect="1"/>
          </p:cNvPicPr>
          <p:nvPr/>
        </p:nvPicPr>
        <p:blipFill rotWithShape="1">
          <a:blip r:embed="rId2"/>
          <a:srcRect r="81971"/>
          <a:stretch/>
        </p:blipFill>
        <p:spPr>
          <a:xfrm>
            <a:off x="8743277" y="4634897"/>
            <a:ext cx="400723" cy="508603"/>
          </a:xfrm>
          <a:prstGeom prst="rect">
            <a:avLst/>
          </a:prstGeom>
        </p:spPr>
      </p:pic>
      <p:sp>
        <p:nvSpPr>
          <p:cNvPr id="13" name="Footer Placeholder 4">
            <a:extLst>
              <a:ext uri="{FF2B5EF4-FFF2-40B4-BE49-F238E27FC236}">
                <a16:creationId xmlns:a16="http://schemas.microsoft.com/office/drawing/2014/main" id="{66ABAA49-EDCA-413C-AA8A-2A8F55DAE1A4}"/>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348860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7</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237080"/>
            <a:ext cx="3066039" cy="276999"/>
          </a:xfrm>
          <a:prstGeom prst="rect">
            <a:avLst/>
          </a:prstGeom>
          <a:noFill/>
        </p:spPr>
        <p:txBody>
          <a:bodyPr wrap="none" rtlCol="0">
            <a:spAutoFit/>
          </a:bodyPr>
          <a:lstStyle/>
          <a:p>
            <a:r>
              <a:rPr lang="de-DE" sz="1200" dirty="0"/>
              <a:t>Alternative 2: </a:t>
            </a:r>
            <a:r>
              <a:rPr lang="de-DE" sz="1200" i="1" dirty="0"/>
              <a:t>I</a:t>
            </a:r>
            <a:r>
              <a:rPr lang="de-DE" sz="1200" i="1" baseline="-25000" dirty="0"/>
              <a:t>1</a:t>
            </a:r>
            <a:r>
              <a:rPr lang="de-DE" sz="1200" dirty="0"/>
              <a:t> mit </a:t>
            </a:r>
            <a:r>
              <a:rPr lang="de-DE" sz="1200" i="1" dirty="0"/>
              <a:t>I</a:t>
            </a:r>
            <a:r>
              <a:rPr lang="de-DE" sz="1200" i="1" baseline="-25000" dirty="0"/>
              <a:t>3</a:t>
            </a:r>
            <a:r>
              <a:rPr lang="de-DE" sz="1200" dirty="0"/>
              <a:t> und</a:t>
            </a:r>
            <a:r>
              <a:rPr lang="de-DE" sz="1200" i="1" dirty="0"/>
              <a:t> </a:t>
            </a:r>
            <a:r>
              <a:rPr lang="de-DE" sz="1200" dirty="0"/>
              <a:t>Festgeldanlage</a:t>
            </a:r>
          </a:p>
        </p:txBody>
      </p:sp>
      <p:pic>
        <p:nvPicPr>
          <p:cNvPr id="11" name="Grafik 235"/>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14079"/>
            <a:ext cx="5269375" cy="2049180"/>
          </a:xfrm>
          <a:prstGeom prst="rect">
            <a:avLst/>
          </a:prstGeom>
          <a:noFill/>
          <a:ln>
            <a:noFill/>
          </a:ln>
        </p:spPr>
      </p:pic>
      <p:sp>
        <p:nvSpPr>
          <p:cNvPr id="10" name="Footer Placeholder 4">
            <a:extLst>
              <a:ext uri="{FF2B5EF4-FFF2-40B4-BE49-F238E27FC236}">
                <a16:creationId xmlns:a16="http://schemas.microsoft.com/office/drawing/2014/main" id="{7BC2ECAC-6742-46EE-9B21-755FC985FFD7}"/>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355204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8</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237080"/>
            <a:ext cx="3023283" cy="276999"/>
          </a:xfrm>
          <a:prstGeom prst="rect">
            <a:avLst/>
          </a:prstGeom>
          <a:noFill/>
        </p:spPr>
        <p:txBody>
          <a:bodyPr wrap="none" rtlCol="0">
            <a:spAutoFit/>
          </a:bodyPr>
          <a:lstStyle/>
          <a:p>
            <a:r>
              <a:rPr lang="de-DE" sz="1200" dirty="0"/>
              <a:t>Alternative 3: </a:t>
            </a:r>
            <a:r>
              <a:rPr lang="de-DE" sz="1200" i="1" dirty="0"/>
              <a:t>I</a:t>
            </a:r>
            <a:r>
              <a:rPr lang="de-DE" sz="1200" i="1" baseline="-25000" dirty="0"/>
              <a:t>1</a:t>
            </a:r>
            <a:r>
              <a:rPr lang="de-DE" sz="1200" dirty="0"/>
              <a:t> mit </a:t>
            </a:r>
            <a:r>
              <a:rPr lang="de-DE" sz="1200" i="1" dirty="0"/>
              <a:t>I</a:t>
            </a:r>
            <a:r>
              <a:rPr lang="de-DE" sz="1200" i="1" baseline="-25000" dirty="0"/>
              <a:t>4</a:t>
            </a:r>
            <a:r>
              <a:rPr lang="de-DE" sz="1200" dirty="0"/>
              <a:t> und</a:t>
            </a:r>
            <a:r>
              <a:rPr lang="de-DE" sz="1200" i="1" dirty="0"/>
              <a:t> </a:t>
            </a:r>
            <a:r>
              <a:rPr lang="de-DE" sz="1200" dirty="0"/>
              <a:t>Festgeldanlage</a:t>
            </a:r>
          </a:p>
        </p:txBody>
      </p:sp>
      <p:pic>
        <p:nvPicPr>
          <p:cNvPr id="10" name="Grafik 2"/>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33537"/>
            <a:ext cx="5092992" cy="2294280"/>
          </a:xfrm>
          <a:prstGeom prst="rect">
            <a:avLst/>
          </a:prstGeom>
          <a:noFill/>
          <a:ln>
            <a:noFill/>
          </a:ln>
        </p:spPr>
      </p:pic>
      <p:sp>
        <p:nvSpPr>
          <p:cNvPr id="11" name="Footer Placeholder 4">
            <a:extLst>
              <a:ext uri="{FF2B5EF4-FFF2-40B4-BE49-F238E27FC236}">
                <a16:creationId xmlns:a16="http://schemas.microsoft.com/office/drawing/2014/main" id="{5A071E83-6EB8-42A0-8920-27D14BD17C48}"/>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281742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077640" y="13716"/>
            <a:ext cx="1066800" cy="246888"/>
          </a:xfrm>
        </p:spPr>
        <p:txBody>
          <a:bodyPr/>
          <a:lstStyle/>
          <a:p>
            <a:pPr algn="r"/>
            <a:fld id="{0CFEC368-1D7A-4F81-ABF6-AE0E36BAF64C}" type="slidenum">
              <a:rPr lang="en-US" smtClean="0"/>
              <a:pPr algn="r"/>
              <a:t>9</a:t>
            </a:fld>
            <a:endParaRPr lang="en-US"/>
          </a:p>
        </p:txBody>
      </p:sp>
      <p:sp>
        <p:nvSpPr>
          <p:cNvPr id="8" name="Titel 1"/>
          <p:cNvSpPr>
            <a:spLocks noGrp="1"/>
          </p:cNvSpPr>
          <p:nvPr>
            <p:ph type="title"/>
          </p:nvPr>
        </p:nvSpPr>
        <p:spPr>
          <a:xfrm>
            <a:off x="457200" y="400050"/>
            <a:ext cx="8229600" cy="742950"/>
          </a:xfrm>
        </p:spPr>
        <p:txBody>
          <a:bodyPr>
            <a:normAutofit/>
          </a:bodyPr>
          <a:lstStyle/>
          <a:p>
            <a:r>
              <a:rPr lang="de-DE" sz="2400" dirty="0"/>
              <a:t>2.1.1 Aufstellung vollständiger Finanzpläne</a:t>
            </a:r>
          </a:p>
        </p:txBody>
      </p:sp>
      <p:pic>
        <p:nvPicPr>
          <p:cNvPr id="9" name="Bild 8"/>
          <p:cNvPicPr>
            <a:picLocks noChangeAspect="1"/>
          </p:cNvPicPr>
          <p:nvPr/>
        </p:nvPicPr>
        <p:blipFill rotWithShape="1">
          <a:blip r:embed="rId3"/>
          <a:srcRect r="81971"/>
          <a:stretch/>
        </p:blipFill>
        <p:spPr>
          <a:xfrm>
            <a:off x="8743277" y="4634897"/>
            <a:ext cx="400723" cy="508603"/>
          </a:xfrm>
          <a:prstGeom prst="rect">
            <a:avLst/>
          </a:prstGeom>
        </p:spPr>
      </p:pic>
      <p:sp>
        <p:nvSpPr>
          <p:cNvPr id="4" name="Textfeld 3"/>
          <p:cNvSpPr txBox="1"/>
          <p:nvPr/>
        </p:nvSpPr>
        <p:spPr>
          <a:xfrm>
            <a:off x="457200" y="1237080"/>
            <a:ext cx="2581205" cy="276999"/>
          </a:xfrm>
          <a:prstGeom prst="rect">
            <a:avLst/>
          </a:prstGeom>
          <a:noFill/>
        </p:spPr>
        <p:txBody>
          <a:bodyPr wrap="none" rtlCol="0">
            <a:spAutoFit/>
          </a:bodyPr>
          <a:lstStyle/>
          <a:p>
            <a:r>
              <a:rPr lang="de-DE" sz="1200" dirty="0"/>
              <a:t>Alternative 4: </a:t>
            </a:r>
            <a:r>
              <a:rPr lang="de-DE" sz="1200" i="1" dirty="0"/>
              <a:t>I</a:t>
            </a:r>
            <a:r>
              <a:rPr lang="de-DE" sz="1200" i="1" baseline="-25000" dirty="0"/>
              <a:t>2</a:t>
            </a:r>
            <a:r>
              <a:rPr lang="de-DE" sz="1200" dirty="0"/>
              <a:t> mit</a:t>
            </a:r>
            <a:r>
              <a:rPr lang="de-DE" sz="1200" i="1" dirty="0"/>
              <a:t> </a:t>
            </a:r>
            <a:r>
              <a:rPr lang="de-DE" sz="1200" dirty="0"/>
              <a:t>Festgeldanlage</a:t>
            </a:r>
          </a:p>
        </p:txBody>
      </p:sp>
      <p:pic>
        <p:nvPicPr>
          <p:cNvPr id="11" name="Grafik 17"/>
          <p:cNvPicPr/>
          <p:nvPr/>
        </p:nvPicPr>
        <p:blipFill>
          <a:blip r:embed="rId4">
            <a:extLst>
              <a:ext uri="{28A0092B-C50C-407E-A947-70E740481C1C}">
                <a14:useLocalDpi xmlns:a14="http://schemas.microsoft.com/office/drawing/2010/main" val="0"/>
              </a:ext>
            </a:extLst>
          </a:blip>
          <a:srcRect/>
          <a:stretch>
            <a:fillRect/>
          </a:stretch>
        </p:blipFill>
        <p:spPr bwMode="auto">
          <a:xfrm>
            <a:off x="457200" y="1636076"/>
            <a:ext cx="5045956" cy="2421099"/>
          </a:xfrm>
          <a:prstGeom prst="rect">
            <a:avLst/>
          </a:prstGeom>
          <a:noFill/>
          <a:ln>
            <a:noFill/>
          </a:ln>
        </p:spPr>
      </p:pic>
      <p:sp>
        <p:nvSpPr>
          <p:cNvPr id="10" name="Footer Placeholder 4">
            <a:extLst>
              <a:ext uri="{FF2B5EF4-FFF2-40B4-BE49-F238E27FC236}">
                <a16:creationId xmlns:a16="http://schemas.microsoft.com/office/drawing/2014/main" id="{A9B7FF08-CA8A-4219-B891-163F8FAD87A1}"/>
              </a:ext>
            </a:extLst>
          </p:cNvPr>
          <p:cNvSpPr txBox="1">
            <a:spLocks/>
          </p:cNvSpPr>
          <p:nvPr/>
        </p:nvSpPr>
        <p:spPr>
          <a:xfrm>
            <a:off x="457200" y="13716"/>
            <a:ext cx="7086600" cy="246888"/>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rgbClr val="FFFFF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de-DE"/>
              <a:t>Busse von Colbe / Witte: Investitionstheorie und Investitionsrechnung</a:t>
            </a:r>
            <a:endParaRPr lang="en-US" dirty="0"/>
          </a:p>
        </p:txBody>
      </p:sp>
    </p:spTree>
    <p:extLst>
      <p:ext uri="{BB962C8B-B14F-4D97-AF65-F5344CB8AC3E}">
        <p14:creationId xmlns:p14="http://schemas.microsoft.com/office/powerpoint/2010/main" val="15837633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larheit">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Klarheit.thmx</Template>
  <TotalTime>0</TotalTime>
  <Words>2732</Words>
  <Application>Microsoft Office PowerPoint</Application>
  <PresentationFormat>Bildschirmpräsentation (16:9)</PresentationFormat>
  <Paragraphs>614</Paragraphs>
  <Slides>69</Slides>
  <Notes>67</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2</vt:i4>
      </vt:variant>
      <vt:variant>
        <vt:lpstr>Folientitel</vt:lpstr>
      </vt:variant>
      <vt:variant>
        <vt:i4>69</vt:i4>
      </vt:variant>
    </vt:vector>
  </HeadingPairs>
  <TitlesOfParts>
    <vt:vector size="76" baseType="lpstr">
      <vt:lpstr>Arial</vt:lpstr>
      <vt:lpstr>Arial Unicode MS</vt:lpstr>
      <vt:lpstr>Calibri</vt:lpstr>
      <vt:lpstr>Wingdings</vt:lpstr>
      <vt:lpstr>Klarheit</vt:lpstr>
      <vt:lpstr>Dokument</vt:lpstr>
      <vt:lpstr>Adobe Photoshop Image</vt:lpstr>
      <vt:lpstr>Investitionstheorie und  Investitionsrechnung</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2.1.1 Aufstellung vollständiger Finanzpläne</vt:lpstr>
      <vt:lpstr>2.1.2 Begriff des Kapitalwertes</vt:lpstr>
      <vt:lpstr>2.1.2 Begriff des Kapitalwertes</vt:lpstr>
      <vt:lpstr>2.1.4 Kapitalwertfunktion</vt:lpstr>
      <vt:lpstr>2.2 Kriterium der Vorteilhaftigkeit</vt:lpstr>
      <vt:lpstr>2.2 Kriterium der Vorteilhaftigkeit</vt:lpstr>
      <vt:lpstr>2.2 Kriterium der Vorteilhaftigkeit</vt:lpstr>
      <vt:lpstr>2.2 Kriterium der Vorteilhaftigkeit</vt:lpstr>
      <vt:lpstr>2.2 Kriterium der Vorteilhaftigkeit</vt:lpstr>
      <vt:lpstr>2.2 Kriterium der Vorteilhaftigkeit</vt:lpstr>
      <vt:lpstr>2.2 Kriterium der Vorteilhaftigkeit</vt:lpstr>
      <vt:lpstr>2.3 Wahl des Kalkulationszinses</vt:lpstr>
      <vt:lpstr>2.3 Wahl des Kalkulationszinses</vt:lpstr>
      <vt:lpstr>2.3 Wahl des Kalkulationszinses</vt:lpstr>
      <vt:lpstr>2.4 Ergänzungsinvestition</vt:lpstr>
      <vt:lpstr>2.4 Ergänzungsinvestition</vt:lpstr>
      <vt:lpstr>2.4 Ergänzungsinvestition</vt:lpstr>
      <vt:lpstr>2.4 Ergänzungsinvestition</vt:lpstr>
      <vt:lpstr>2.4 Ergänzungsinvestition</vt:lpstr>
      <vt:lpstr>2.4 Ergänzungsinvestition</vt:lpstr>
      <vt:lpstr>2.4 Ergänzungsinvestition</vt:lpstr>
      <vt:lpstr>2.4 Ergänzungsinvestition</vt:lpstr>
      <vt:lpstr>2.4 Ergänzungsinvestition</vt:lpstr>
      <vt:lpstr>2.5 Umformung des Kapitalwertes zur Annuität</vt:lpstr>
      <vt:lpstr>2.5 Umformung des Kapitalwertes zur Annuität</vt:lpstr>
      <vt:lpstr>2.5 Umformung des Kapitalwertes zur Annuität</vt:lpstr>
      <vt:lpstr>2.5 Umformung des Kapitalwertes zur Annuität</vt:lpstr>
      <vt:lpstr>2.6 Vom Kapitalwert zur dynamischen Amortisationsdauer</vt:lpstr>
      <vt:lpstr>2.6 Vom Kapitalwert zur dynamischen Amortisationsdauer</vt:lpstr>
      <vt:lpstr>2.6 Vom Kapitalwert zur dynamischen Amortisationsdauer</vt:lpstr>
      <vt:lpstr>2.6 Vom Kapitalwert zur dynamischen Amortisationsdauer</vt:lpstr>
      <vt:lpstr>2.7 Berücksichtigung der Fremdkapitalfinanzierung</vt:lpstr>
      <vt:lpstr>2.7 Berücksichtigung der Fremdkapitalfinanzierung</vt:lpstr>
      <vt:lpstr>2.7 Berücksichtigung der Fremdkapitalfinanzierung</vt:lpstr>
      <vt:lpstr>2.7 Berücksichtigung der Fremdkapitalfinanzierung</vt:lpstr>
      <vt:lpstr>2.7 Berücksichtigung der Fremdkapitalfinanzierung</vt:lpstr>
      <vt:lpstr>2.7 Berücksichtigung der Fremdkapitalfinanzierung</vt:lpstr>
      <vt:lpstr>2.7 Berücksichtigung der Fremdkapitalfinanzierung</vt:lpstr>
      <vt:lpstr>2.7 Berücksichtigung der Fremdkapitalfinanzierung</vt:lpstr>
      <vt:lpstr>2.8 Berücksichtigung von Steuern</vt:lpstr>
      <vt:lpstr>2.8 Berücksichtigung von Steuern</vt:lpstr>
      <vt:lpstr>2.8 Berücksichtigung von Steuern</vt:lpstr>
      <vt:lpstr>2.8 Berücksichtigung von Steuern</vt:lpstr>
      <vt:lpstr>2.8 Berücksichtigung von Steuern</vt:lpstr>
      <vt:lpstr>2.8 Berücksichtigung von Steuern</vt:lpstr>
      <vt:lpstr>2.8 Berücksichtigung von Steuern</vt:lpstr>
      <vt:lpstr>2.8 Berücksichtigung von Steuern</vt:lpstr>
      <vt:lpstr>2.8 Berücksichtigung von Steuern</vt:lpstr>
      <vt:lpstr>2.8 Berücksichtigung von Steuern</vt:lpstr>
      <vt:lpstr>2.8 Berücksichtigung von Steuern</vt:lpstr>
      <vt:lpstr>2.9 Leasing oder Kreditkauf</vt:lpstr>
      <vt:lpstr>2.10 Berücksichtigung von Preis- und Wechselkursänderungen</vt:lpstr>
      <vt:lpstr>2.11 Kritik an der Kapitalwertmethode</vt:lpstr>
      <vt:lpstr>2.12 Zusammenfassung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Investitionstheorie und  Investitionsrechnung</dc:title>
  <dc:creator>Anja Dethlefsen</dc:creator>
  <cp:lastModifiedBy>Frank Witte</cp:lastModifiedBy>
  <cp:revision>176</cp:revision>
  <dcterms:created xsi:type="dcterms:W3CDTF">2016-03-30T12:56:59Z</dcterms:created>
  <dcterms:modified xsi:type="dcterms:W3CDTF">2019-09-19T18:20:50Z</dcterms:modified>
</cp:coreProperties>
</file>