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57" r:id="rId4"/>
    <p:sldId id="267" r:id="rId5"/>
    <p:sldId id="265" r:id="rId6"/>
    <p:sldId id="266" r:id="rId7"/>
    <p:sldId id="259" r:id="rId8"/>
    <p:sldId id="289" r:id="rId9"/>
    <p:sldId id="290" r:id="rId10"/>
    <p:sldId id="260" r:id="rId11"/>
    <p:sldId id="268" r:id="rId12"/>
    <p:sldId id="261" r:id="rId13"/>
    <p:sldId id="269" r:id="rId14"/>
    <p:sldId id="270" r:id="rId15"/>
    <p:sldId id="262" r:id="rId16"/>
    <p:sldId id="303" r:id="rId17"/>
    <p:sldId id="302" r:id="rId18"/>
    <p:sldId id="271" r:id="rId19"/>
    <p:sldId id="263" r:id="rId20"/>
    <p:sldId id="304" r:id="rId21"/>
    <p:sldId id="305" r:id="rId22"/>
    <p:sldId id="276" r:id="rId23"/>
    <p:sldId id="273" r:id="rId24"/>
    <p:sldId id="277" r:id="rId25"/>
    <p:sldId id="291" r:id="rId26"/>
    <p:sldId id="278" r:id="rId27"/>
    <p:sldId id="292" r:id="rId28"/>
    <p:sldId id="281" r:id="rId29"/>
    <p:sldId id="282" r:id="rId30"/>
    <p:sldId id="293" r:id="rId31"/>
    <p:sldId id="272" r:id="rId32"/>
    <p:sldId id="279" r:id="rId33"/>
    <p:sldId id="283" r:id="rId34"/>
    <p:sldId id="280" r:id="rId35"/>
    <p:sldId id="275" r:id="rId36"/>
    <p:sldId id="284" r:id="rId37"/>
    <p:sldId id="301" r:id="rId38"/>
    <p:sldId id="285" r:id="rId39"/>
    <p:sldId id="286" r:id="rId40"/>
    <p:sldId id="294" r:id="rId41"/>
    <p:sldId id="295" r:id="rId42"/>
    <p:sldId id="296" r:id="rId43"/>
    <p:sldId id="297" r:id="rId44"/>
    <p:sldId id="298" r:id="rId45"/>
    <p:sldId id="287" r:id="rId46"/>
    <p:sldId id="299" r:id="rId47"/>
    <p:sldId id="300" r:id="rId48"/>
    <p:sldId id="264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1">
          <p15:clr>
            <a:srgbClr val="A4A3A4"/>
          </p15:clr>
        </p15:guide>
        <p15:guide id="2" pos="5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836" y="720"/>
      </p:cViewPr>
      <p:guideLst>
        <p:guide orient="horz" pos="3191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145-7186-5E4F-82C8-EF9437B1F933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315D-357B-FF4F-90A3-A39D45B2A5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6467-23B7-FB4F-888B-64D2357714EF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7AA0-1474-5647-B70C-4956639E2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Betrachtung Cashflows </a:t>
            </a:r>
            <a:r>
              <a:rPr lang="de-DE" dirty="0">
                <a:sym typeface="Wingdings"/>
              </a:rPr>
              <a:t>/</a:t>
            </a:r>
            <a:r>
              <a:rPr lang="de-DE" baseline="0" dirty="0">
                <a:sym typeface="Wingdings"/>
              </a:rPr>
              <a:t> </a:t>
            </a:r>
            <a:r>
              <a:rPr lang="de-DE" baseline="0" dirty="0" err="1">
                <a:sym typeface="Wingdings"/>
              </a:rPr>
              <a:t>Aufwand&amp;Ertrag</a:t>
            </a:r>
            <a:r>
              <a:rPr lang="de-DE" baseline="0" dirty="0">
                <a:sym typeface="Wingdings"/>
              </a:rPr>
              <a:t> (</a:t>
            </a:r>
            <a:r>
              <a:rPr lang="de-DE" baseline="0" dirty="0" err="1">
                <a:sym typeface="Wingdings"/>
              </a:rPr>
              <a:t>einperiodisch</a:t>
            </a:r>
            <a:r>
              <a:rPr lang="de-DE" baseline="0" dirty="0">
                <a:sym typeface="Wingdings"/>
              </a:rPr>
              <a:t>)</a:t>
            </a:r>
          </a:p>
          <a:p>
            <a:endParaRPr lang="de-DE" baseline="0" dirty="0">
              <a:sym typeface="Wingdings"/>
            </a:endParaRPr>
          </a:p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Zahlungsreihe einer</a:t>
            </a:r>
            <a:r>
              <a:rPr lang="de-DE" baseline="0" dirty="0"/>
              <a:t> Investition</a:t>
            </a:r>
          </a:p>
          <a:p>
            <a:r>
              <a:rPr lang="de-DE" baseline="0" dirty="0"/>
              <a:t>Zu berücksichtigende Einnahmen und Ausgaben</a:t>
            </a:r>
          </a:p>
          <a:p>
            <a:r>
              <a:rPr lang="de-DE" baseline="0" dirty="0"/>
              <a:t>Typen von Investitionsentscheidungen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25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Anforderungen Vergleichsrechnung</a:t>
            </a:r>
          </a:p>
          <a:p>
            <a:r>
              <a:rPr lang="de-DE" dirty="0"/>
              <a:t>Übersicht</a:t>
            </a:r>
            <a:r>
              <a:rPr lang="de-DE" baseline="0" dirty="0"/>
              <a:t> über die Verfahren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31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Anforderungen Vergleichsrechnung</a:t>
            </a:r>
          </a:p>
          <a:p>
            <a:r>
              <a:rPr lang="de-DE" dirty="0"/>
              <a:t>Übersicht</a:t>
            </a:r>
            <a:r>
              <a:rPr lang="de-DE" baseline="0" dirty="0"/>
              <a:t> über die Verfahren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3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Anforderungen Vergleichsrechnung</a:t>
            </a:r>
          </a:p>
          <a:p>
            <a:r>
              <a:rPr lang="de-DE" dirty="0"/>
              <a:t>Übersicht</a:t>
            </a:r>
            <a:r>
              <a:rPr lang="de-DE" baseline="0" dirty="0"/>
              <a:t> über die Verfahren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3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Kostenvergleichsrechnung</a:t>
            </a:r>
          </a:p>
          <a:p>
            <a:r>
              <a:rPr lang="de-DE" dirty="0"/>
              <a:t>Gewinnvergleichsrechnung</a:t>
            </a:r>
          </a:p>
          <a:p>
            <a:r>
              <a:rPr lang="de-DE" dirty="0"/>
              <a:t>Rentabilitätsvergleichsrechnung:</a:t>
            </a:r>
            <a:r>
              <a:rPr lang="de-DE" baseline="0" dirty="0"/>
              <a:t> Rendite vs. Gewinn</a:t>
            </a:r>
          </a:p>
          <a:p>
            <a:r>
              <a:rPr lang="de-DE" baseline="0" dirty="0"/>
              <a:t>Amortisationsvergleichsrechnung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49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Kostenvergleichsrechnung</a:t>
            </a:r>
          </a:p>
          <a:p>
            <a:r>
              <a:rPr lang="de-DE" dirty="0"/>
              <a:t>Gewinnvergleichsrechnung</a:t>
            </a:r>
          </a:p>
          <a:p>
            <a:r>
              <a:rPr lang="de-DE" dirty="0"/>
              <a:t>Rentabilitätsvergleichsrechnung:</a:t>
            </a:r>
            <a:r>
              <a:rPr lang="de-DE" baseline="0" dirty="0"/>
              <a:t> Rendite vs. Gewinn</a:t>
            </a:r>
          </a:p>
          <a:p>
            <a:r>
              <a:rPr lang="de-DE" baseline="0" dirty="0"/>
              <a:t>Amortisationsvergleichsrechnung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1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Kostenvergleichsrechnung</a:t>
            </a:r>
          </a:p>
          <a:p>
            <a:r>
              <a:rPr lang="de-DE" dirty="0"/>
              <a:t>Gewinnvergleichsrechnung</a:t>
            </a:r>
          </a:p>
          <a:p>
            <a:r>
              <a:rPr lang="de-DE" dirty="0"/>
              <a:t>Rentabilitätsvergleichsrechnung:</a:t>
            </a:r>
            <a:r>
              <a:rPr lang="de-DE" baseline="0" dirty="0"/>
              <a:t> Rendite vs. Gewinn</a:t>
            </a:r>
          </a:p>
          <a:p>
            <a:r>
              <a:rPr lang="de-DE" baseline="0" dirty="0"/>
              <a:t>Amortisationsvergleichsrechnung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35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Kostenvergleichsrechnung</a:t>
            </a:r>
          </a:p>
          <a:p>
            <a:r>
              <a:rPr lang="de-DE" dirty="0"/>
              <a:t>Gewinnvergleichsrechnung</a:t>
            </a:r>
          </a:p>
          <a:p>
            <a:r>
              <a:rPr lang="de-DE" dirty="0"/>
              <a:t>Rentabilitätsvergleichsrechnung:</a:t>
            </a:r>
            <a:r>
              <a:rPr lang="de-DE" baseline="0" dirty="0"/>
              <a:t> Rendite vs. Gewinn</a:t>
            </a:r>
          </a:p>
          <a:p>
            <a:r>
              <a:rPr lang="de-DE" baseline="0" dirty="0"/>
              <a:t>Amortisationsvergleichsrechnung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49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5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>
                <a:sym typeface="Wingdings"/>
              </a:rPr>
              <a:t>Zahlungsreihe der Investition</a:t>
            </a:r>
          </a:p>
          <a:p>
            <a:r>
              <a:rPr lang="de-DE" baseline="0" dirty="0">
                <a:sym typeface="Wingdings"/>
              </a:rPr>
              <a:t>Nötige Eingangsdaten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47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>
                <a:sym typeface="Wingdings"/>
              </a:rPr>
              <a:t>Zahlungsreihe der Investition</a:t>
            </a:r>
          </a:p>
          <a:p>
            <a:r>
              <a:rPr lang="de-DE" baseline="0" dirty="0">
                <a:sym typeface="Wingdings"/>
              </a:rPr>
              <a:t>Nötige Eingangsdaten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>
                <a:sym typeface="Wingdings"/>
              </a:rPr>
              <a:t>Unterschied Erweiterungs- und Rationalisierungsinvestition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3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Zinsbegriff</a:t>
            </a:r>
          </a:p>
          <a:p>
            <a:r>
              <a:rPr lang="de-DE" dirty="0"/>
              <a:t>Barwert und Endwert einzelne Zahlung</a:t>
            </a:r>
          </a:p>
          <a:p>
            <a:r>
              <a:rPr lang="de-DE" dirty="0"/>
              <a:t>Jährliche</a:t>
            </a:r>
            <a:r>
              <a:rPr lang="de-DE" baseline="0" dirty="0"/>
              <a:t> und unterjährliche Verzinsung</a:t>
            </a:r>
          </a:p>
          <a:p>
            <a:r>
              <a:rPr lang="de-DE" baseline="0" dirty="0"/>
              <a:t>Barwert, Endwert, Annuität einer Zahlungsreihe. RBF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3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>
                <a:sym typeface="Wingdings"/>
              </a:rPr>
              <a:t>Unterschied Erweiterungs- </a:t>
            </a:r>
            <a:r>
              <a:rPr lang="de-DE" baseline="0">
                <a:sym typeface="Wingdings"/>
              </a:rPr>
              <a:t>und Rationalisierungsinvestition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und ohne vollkommenem</a:t>
            </a:r>
            <a:r>
              <a:rPr lang="de-DE" baseline="0" dirty="0"/>
              <a:t> Kapitalmarkt</a:t>
            </a:r>
          </a:p>
          <a:p>
            <a:r>
              <a:rPr lang="de-DE" baseline="0" dirty="0"/>
              <a:t>Vermögens- &amp; </a:t>
            </a:r>
            <a:r>
              <a:rPr lang="de-DE" baseline="0" dirty="0" err="1"/>
              <a:t>Endwertmaximierer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7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und ohne vollkommenem</a:t>
            </a:r>
            <a:r>
              <a:rPr lang="de-DE" baseline="0" dirty="0"/>
              <a:t> Kapitalmarkt</a:t>
            </a:r>
          </a:p>
          <a:p>
            <a:r>
              <a:rPr lang="de-DE" baseline="0" dirty="0"/>
              <a:t>Vermögens- &amp; </a:t>
            </a:r>
            <a:r>
              <a:rPr lang="de-DE" baseline="0" dirty="0" err="1"/>
              <a:t>Endwertmaximierer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7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und ohne vollkommenem</a:t>
            </a:r>
            <a:r>
              <a:rPr lang="de-DE" baseline="0" dirty="0"/>
              <a:t> Kapitalmarkt</a:t>
            </a:r>
          </a:p>
          <a:p>
            <a:r>
              <a:rPr lang="de-DE" baseline="0" dirty="0"/>
              <a:t>Vermögens- &amp; </a:t>
            </a:r>
            <a:r>
              <a:rPr lang="de-DE" baseline="0" dirty="0" err="1"/>
              <a:t>Endwertmaximierer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7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Zahlungsreihe einer</a:t>
            </a:r>
            <a:r>
              <a:rPr lang="de-DE" baseline="0" dirty="0"/>
              <a:t> Investition</a:t>
            </a:r>
          </a:p>
          <a:p>
            <a:r>
              <a:rPr lang="de-DE" baseline="0" dirty="0"/>
              <a:t>Zu berücksichtigende Einnahmen und Ausgaben</a:t>
            </a:r>
          </a:p>
          <a:p>
            <a:r>
              <a:rPr lang="de-DE" baseline="0" dirty="0"/>
              <a:t>Typen von Investitionsentscheidungen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25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588D0F-A67D-4E20-8ECC-82C67E5B1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D52865-9BA4-44FE-8FD5-E3A12F2E8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C908BD2-A407-4761-BA73-796787502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8311C5-1D5F-4146-A4E0-774536B9E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EB5D40-A8AF-4335-9B0D-E6271B556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46D67F-1FBB-428A-85EE-8EDB43603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A9FB3-DFC9-4344-AD98-18E2047153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BCEDBA-55EE-4B8A-8B5B-B60DCD02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189A-6DED-4496-90C8-EE13AC5E4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B3A909-4432-4A16-BBE9-742B1B3B7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B0D622-DE1A-4D10-95C3-B9B682DD9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cap="none" dirty="0">
                <a:latin typeface="Arial"/>
                <a:cs typeface="Arial"/>
              </a:rPr>
              <a:t>Investitionstheorie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200" cap="none" dirty="0">
                <a:latin typeface="Arial"/>
                <a:cs typeface="Arial"/>
              </a:rPr>
              <a:t>und 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600" cap="none" dirty="0">
                <a:latin typeface="Arial"/>
                <a:cs typeface="Arial"/>
              </a:rPr>
              <a:t>Investitionsrechnung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2628900"/>
            <a:ext cx="6968046" cy="575060"/>
          </a:xfrm>
        </p:spPr>
        <p:txBody>
          <a:bodyPr>
            <a:normAutofit/>
          </a:bodyPr>
          <a:lstStyle/>
          <a:p>
            <a:r>
              <a:rPr lang="de-DE" sz="1600" dirty="0"/>
              <a:t>Folien zum Lehrbuch: Walther Busse von </a:t>
            </a:r>
            <a:r>
              <a:rPr lang="de-DE" sz="1600" dirty="0" err="1"/>
              <a:t>Colbe</a:t>
            </a:r>
            <a:r>
              <a:rPr lang="de-DE" sz="1600" dirty="0"/>
              <a:t> / Frank Witte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5800" y="3573780"/>
            <a:ext cx="6968046" cy="57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Kapitel 1: Grundlagen der Investitionstheorie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54" y="4577682"/>
            <a:ext cx="2222659" cy="508603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2B4AFB1-7574-4CEC-A784-AE313DE42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81646"/>
              </p:ext>
            </p:extLst>
          </p:nvPr>
        </p:nvGraphicFramePr>
        <p:xfrm>
          <a:off x="6977063" y="288925"/>
          <a:ext cx="155733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4" imgW="2520360" imgH="3602520" progId="Photoshop.Image.13">
                  <p:embed/>
                </p:oleObj>
              </mc:Choice>
              <mc:Fallback>
                <p:oleObj name="Image" r:id="rId4" imgW="2520360" imgH="3602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7063" y="288925"/>
                        <a:ext cx="1557337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Zahlungen innerhalb einer Periode werden dem Zeitpunkt des Periodenendes zugerechnet</a:t>
            </a:r>
          </a:p>
          <a:p>
            <a:r>
              <a:rPr lang="de-DE" dirty="0"/>
              <a:t>Berücksichtigung aller geplanten Einnahmen und Ausgaben (und wegfallenden Einnahmen)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89081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1.3 Investitionsplanung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0" name="Grafik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4" y="3084932"/>
            <a:ext cx="3564620" cy="1727046"/>
          </a:xfrm>
          <a:prstGeom prst="rect">
            <a:avLst/>
          </a:prstGeom>
          <a:noFill/>
        </p:spPr>
      </p:pic>
      <p:pic>
        <p:nvPicPr>
          <p:cNvPr id="11" name="Grafik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9" y="3041875"/>
            <a:ext cx="2918635" cy="1810471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2105838" y="4559313"/>
            <a:ext cx="1503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Diskrete Zahlungsreihe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427313" y="4559313"/>
            <a:ext cx="1874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Kontinuierliche Zahlungsreihe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57DC7BE-70E4-49CD-9633-1D9823E81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1.3 Investitionsplanung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0263"/>
              </p:ext>
            </p:extLst>
          </p:nvPr>
        </p:nvGraphicFramePr>
        <p:xfrm>
          <a:off x="206410" y="1433509"/>
          <a:ext cx="8480392" cy="320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365">
                <a:tc>
                  <a:txBody>
                    <a:bodyPr/>
                    <a:lstStyle/>
                    <a:p>
                      <a:r>
                        <a:rPr lang="de-DE" sz="1000" dirty="0"/>
                        <a:t>Einnahmen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Investitionsausgaben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Betriebsausgaben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Wegfallende</a:t>
                      </a:r>
                      <a:r>
                        <a:rPr lang="de-DE" sz="1000" baseline="0" dirty="0"/>
                        <a:t> Einnahmen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267">
                <a:tc>
                  <a:txBody>
                    <a:bodyPr/>
                    <a:lstStyle/>
                    <a:p>
                      <a:r>
                        <a:rPr lang="de-DE" sz="1000" dirty="0"/>
                        <a:t>Nettoeinnahmen (Verkauf der Produkte)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Aktivierungsfähige</a:t>
                      </a:r>
                      <a:r>
                        <a:rPr lang="de-DE" sz="1000" baseline="0" dirty="0"/>
                        <a:t> Anschaffungs- und Herstellungsausgaben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Verbrauchsfaktoren (Fertigungsmaterial)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Ersatzinvestition: wegfallende</a:t>
                      </a:r>
                      <a:r>
                        <a:rPr lang="de-DE" sz="1000" baseline="0" dirty="0"/>
                        <a:t> Erlöse für nicht mehr entstehende Nebenprodukte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38">
                <a:tc>
                  <a:txBody>
                    <a:bodyPr/>
                    <a:lstStyle/>
                    <a:p>
                      <a:r>
                        <a:rPr lang="de-DE" sz="1000" dirty="0"/>
                        <a:t>Nettoeinnahmen (Verkauf der Anlage)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Aktivierungsfähige Anschaffungsnebenausgaben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Verbrauchsfaktoren (Betriebsstoffe)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Aufschub von Ersatzinvestitionen: Verringerung von Resterlösen für die</a:t>
                      </a:r>
                      <a:r>
                        <a:rPr lang="de-DE" sz="1000" baseline="0" dirty="0"/>
                        <a:t> Altanlage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60">
                <a:tc>
                  <a:txBody>
                    <a:bodyPr/>
                    <a:lstStyle/>
                    <a:p>
                      <a:r>
                        <a:rPr lang="de-DE" sz="1000" dirty="0"/>
                        <a:t>Bei</a:t>
                      </a:r>
                      <a:r>
                        <a:rPr lang="de-DE" sz="1000" baseline="0" dirty="0"/>
                        <a:t> Ersatzinvestitionen: Einsparungen an Betriebsausgaben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Aktivierungsfähige Ausgaben für</a:t>
                      </a:r>
                      <a:r>
                        <a:rPr lang="de-DE" sz="1000" baseline="0" dirty="0"/>
                        <a:t> die Erhöhung des Umlaufvermögens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52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Nicht aktivierungsfähige Ausgaben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Dienstleistungen für die 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65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Instandhaltung und -setzung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65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Gewährleistungen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78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Abgaben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94491" y="1098500"/>
            <a:ext cx="523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Beispiele für zuzurechnende Einnahmen und Ausgaben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35E906-5004-42AA-B972-9B1F6ADD7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0118"/>
          </a:xfrm>
        </p:spPr>
        <p:txBody>
          <a:bodyPr>
            <a:normAutofit/>
          </a:bodyPr>
          <a:lstStyle/>
          <a:p>
            <a:r>
              <a:rPr lang="de-DE" dirty="0"/>
              <a:t>Rechenverfahren im Rahmen des Entscheidungsprozesses</a:t>
            </a:r>
          </a:p>
          <a:p>
            <a:pPr lvl="1"/>
            <a:r>
              <a:rPr lang="de-DE" dirty="0"/>
              <a:t>Beurteilung der Akzeptanz von isolierten Investitionsvorhaben</a:t>
            </a:r>
          </a:p>
          <a:p>
            <a:pPr lvl="1"/>
            <a:r>
              <a:rPr lang="de-DE" dirty="0"/>
              <a:t>Beurteilung der Akzeptanz von Investitionsalternativen</a:t>
            </a:r>
          </a:p>
          <a:p>
            <a:endParaRPr lang="de-DE" dirty="0"/>
          </a:p>
          <a:p>
            <a:r>
              <a:rPr lang="de-DE" b="1" dirty="0"/>
              <a:t>Statische Verfahren</a:t>
            </a:r>
            <a:r>
              <a:rPr lang="de-DE" dirty="0"/>
              <a:t> (kalkulatorische Verfahren)</a:t>
            </a:r>
          </a:p>
          <a:p>
            <a:pPr lvl="1"/>
            <a:r>
              <a:rPr lang="de-DE" dirty="0"/>
              <a:t>Basieren auf Kosten und Erlösen</a:t>
            </a:r>
          </a:p>
          <a:p>
            <a:r>
              <a:rPr lang="de-DE" b="1" dirty="0"/>
              <a:t>Dynamische Verfahren</a:t>
            </a:r>
          </a:p>
          <a:p>
            <a:pPr lvl="1"/>
            <a:r>
              <a:rPr lang="de-DE" dirty="0"/>
              <a:t>Basieren auf Ein- und Auszahlungen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1.4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05B7A8-1A0B-4FC1-9B25-0CBDC2785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7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304310"/>
          </a:xfrm>
        </p:spPr>
        <p:txBody>
          <a:bodyPr>
            <a:normAutofit/>
          </a:bodyPr>
          <a:lstStyle/>
          <a:p>
            <a:r>
              <a:rPr lang="de-DE" dirty="0"/>
              <a:t>Bedingungen für die Anwendbarkeit von Vergleichsrechnungen</a:t>
            </a:r>
          </a:p>
          <a:p>
            <a:pPr lvl="1"/>
            <a:r>
              <a:rPr lang="de-DE" dirty="0"/>
              <a:t>Gleiches Zielsystem</a:t>
            </a:r>
          </a:p>
          <a:p>
            <a:pPr lvl="1"/>
            <a:r>
              <a:rPr lang="de-DE" dirty="0"/>
              <a:t>Gleiche Umwelt</a:t>
            </a:r>
          </a:p>
          <a:p>
            <a:pPr lvl="1"/>
            <a:r>
              <a:rPr lang="de-DE" dirty="0"/>
              <a:t>Gleicher Planungszeitraum</a:t>
            </a:r>
          </a:p>
          <a:p>
            <a:pPr lvl="1"/>
            <a:r>
              <a:rPr lang="de-DE" dirty="0"/>
              <a:t>Gleicher Kapitaleinsatz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1.4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38594" y="3845500"/>
            <a:ext cx="846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Nur </a:t>
            </a:r>
            <a:r>
              <a:rPr lang="de-DE" sz="2200" i="1" dirty="0"/>
              <a:t>vollständig formulierte Alternativen </a:t>
            </a:r>
            <a:r>
              <a:rPr lang="de-DE" sz="2200" dirty="0"/>
              <a:t>können verglichen werden!</a:t>
            </a:r>
          </a:p>
          <a:p>
            <a:endParaRPr lang="de-DE" sz="2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AA9465-E5E4-4D05-8ECB-06D979961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741117" y="2448741"/>
            <a:ext cx="1533058" cy="9840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Statische Verfahren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136886" y="1313963"/>
            <a:ext cx="2036449" cy="1305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Gewinnvergleichs-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rechnung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50716" y="1313963"/>
            <a:ext cx="2036449" cy="1305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Kostenvergleichs-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rechnung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850716" y="3237615"/>
            <a:ext cx="2036449" cy="1305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Rentabilitäts-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Vergleichsrechnung</a:t>
            </a:r>
          </a:p>
          <a:p>
            <a:pPr algn="ctr"/>
            <a:r>
              <a:rPr lang="de-DE" sz="1600" i="1" dirty="0" err="1">
                <a:solidFill>
                  <a:schemeClr val="tx1"/>
                </a:solidFill>
              </a:rPr>
              <a:t>RoI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36886" y="3237615"/>
            <a:ext cx="2036449" cy="1305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Amortisations-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vergleichsrechnung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1.5 Kalkulatorische Verfahren der Investitionsrechnung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8629DD8-7FD0-4781-B99B-A80E6BBCF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1.5 Kalkulatorische Verfahren der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117159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Kostenvergleichsrechnung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25514"/>
            <a:ext cx="79268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reine Kostenvergleich ist nur anwendbar, wenn die Erlösstruktur durch die Investitionsalternativen unverändert sind (typisch: Ersatzinvestitionen).</a:t>
            </a:r>
          </a:p>
          <a:p>
            <a:endParaRPr lang="de-DE" sz="1400" dirty="0"/>
          </a:p>
          <a:p>
            <a:r>
              <a:rPr lang="de-DE" sz="1400" b="1" dirty="0"/>
              <a:t>Mängel</a:t>
            </a:r>
            <a:r>
              <a:rPr lang="de-DE" sz="1400" dirty="0"/>
              <a:t> der Kostenvergleichsrechnung: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es wird ein </a:t>
            </a:r>
            <a:r>
              <a:rPr lang="de-DE" sz="1400" i="1" dirty="0" err="1"/>
              <a:t>einperiodisches</a:t>
            </a:r>
            <a:r>
              <a:rPr lang="de-DE" sz="1400" i="1" dirty="0"/>
              <a:t> Erfolgsziel </a:t>
            </a:r>
            <a:r>
              <a:rPr lang="de-DE" sz="1400" dirty="0"/>
              <a:t>zugrunde gelegt, wobei die zukünftige Kostenentwicklung höchstens in einem Durchschnittswert berücksichtigt wird.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</a:t>
            </a:r>
            <a:r>
              <a:rPr lang="de-DE" sz="1400" i="1" dirty="0"/>
              <a:t>zeitliche Verteilung der Kosten wird vernachlässigt</a:t>
            </a:r>
            <a:r>
              <a:rPr lang="de-DE" sz="1400" dirty="0"/>
              <a:t>. Zum Beispiel wird eine steigende Abfolge von Kosten von einer fallenden Reihe nicht unterschieden, wenn ihr Mittelwert gleich ist. So gilt etwa die Zahlungsreihe: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	 {10</a:t>
            </a:r>
            <a:r>
              <a:rPr lang="de-DE" sz="1400" baseline="-25000" dirty="0"/>
              <a:t>1</a:t>
            </a:r>
            <a:r>
              <a:rPr lang="de-DE" sz="1400" dirty="0"/>
              <a:t>; 20</a:t>
            </a:r>
            <a:r>
              <a:rPr lang="de-DE" sz="1400" baseline="-25000" dirty="0"/>
              <a:t>2</a:t>
            </a:r>
            <a:r>
              <a:rPr lang="de-DE" sz="1400" dirty="0"/>
              <a:t>; 30</a:t>
            </a:r>
            <a:r>
              <a:rPr lang="de-DE" sz="1400" baseline="-25000" dirty="0"/>
              <a:t>3</a:t>
            </a:r>
            <a:r>
              <a:rPr lang="de-DE" sz="1400" dirty="0"/>
              <a:t> ≈ 30</a:t>
            </a:r>
            <a:r>
              <a:rPr lang="de-DE" sz="1400" baseline="-25000" dirty="0"/>
              <a:t>1</a:t>
            </a:r>
            <a:r>
              <a:rPr lang="de-DE" sz="1400" dirty="0"/>
              <a:t>; 20</a:t>
            </a:r>
            <a:r>
              <a:rPr lang="de-DE" sz="1400" baseline="-25000" dirty="0"/>
              <a:t>2</a:t>
            </a:r>
            <a:r>
              <a:rPr lang="de-DE" sz="1400" dirty="0"/>
              <a:t>; 10</a:t>
            </a:r>
            <a:r>
              <a:rPr lang="de-DE" sz="1400" baseline="-25000" dirty="0"/>
              <a:t>3</a:t>
            </a:r>
            <a:r>
              <a:rPr lang="de-DE" sz="1400" dirty="0"/>
              <a:t>} 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aus Sicht der Kostenvergleichsrechnung als gleichwertig.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EE08B49-497D-485D-8FDA-5CA53D7FA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0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1.5 Kalkulatorische Verfahren der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1171592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Gewinnvergleichsrechnung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25514"/>
            <a:ext cx="7926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Wenn sich die Investitionsalternativen außer in den Kosten auch in den Erlösen unterscheiden,</a:t>
            </a:r>
          </a:p>
          <a:p>
            <a:r>
              <a:rPr lang="de-DE" sz="1400" dirty="0"/>
              <a:t>tritt innerhalb der kalkulatorischen Verfahren an die Stelle der Kosten- eine</a:t>
            </a:r>
          </a:p>
          <a:p>
            <a:r>
              <a:rPr lang="de-DE" sz="1400" dirty="0"/>
              <a:t>Gewinnvergleichsrechnung. </a:t>
            </a:r>
          </a:p>
          <a:p>
            <a:endParaRPr lang="de-DE" sz="1400" dirty="0"/>
          </a:p>
          <a:p>
            <a:r>
              <a:rPr lang="de-DE" sz="1400" dirty="0"/>
              <a:t>Das ist z. B. erforderlich, wenn die Errichtung unterschiedlicher</a:t>
            </a:r>
          </a:p>
          <a:p>
            <a:r>
              <a:rPr lang="de-DE" sz="1400" dirty="0"/>
              <a:t>Kapazitäten für den gleichen Produktionsprozess erwogen wird. Die Alternative mit</a:t>
            </a:r>
          </a:p>
          <a:p>
            <a:r>
              <a:rPr lang="de-DE" sz="1400" dirty="0"/>
              <a:t>dem höchsten durchschnittlichen Periodengewinn erscheint dann am günstigsten.</a:t>
            </a:r>
          </a:p>
          <a:p>
            <a:endParaRPr lang="de-DE" sz="1400" dirty="0"/>
          </a:p>
          <a:p>
            <a:r>
              <a:rPr lang="de-DE" sz="1400" dirty="0"/>
              <a:t>Die Gewinnvergleichsrechnung weist analoge Mangel wie die Kostenvergleichsrechnung</a:t>
            </a:r>
          </a:p>
          <a:p>
            <a:r>
              <a:rPr lang="de-DE" sz="1400" dirty="0"/>
              <a:t>auf.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5BB8F28-3208-47F9-ADCF-486DA8036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1.5 Kalkulatorische Verfahren der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1171592"/>
            <a:ext cx="345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Rentabilitätsvergleichsrechnung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658524"/>
            <a:ext cx="7926882" cy="540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Return on Investment </a:t>
            </a:r>
            <a:r>
              <a:rPr lang="de-DE" sz="1400" dirty="0"/>
              <a:t>bezeichnet den Periodengewinn im Verhältnis zum gebundenen Kapital (i.d.R. Buchwert):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5987" r="82592"/>
          <a:stretch/>
        </p:blipFill>
        <p:spPr>
          <a:xfrm>
            <a:off x="928950" y="1989821"/>
            <a:ext cx="940712" cy="81642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2841530"/>
            <a:ext cx="746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Zur Durchführung muss ein Projekt mindestens die von der Unternehmensleitung vorgegebene Mindestrentabilität erfüllen (</a:t>
            </a:r>
            <a:r>
              <a:rPr lang="de-DE" sz="1400" i="1" dirty="0"/>
              <a:t>Akzeptanzkriterium</a:t>
            </a:r>
            <a:r>
              <a:rPr lang="de-DE" sz="1400" dirty="0"/>
              <a:t>):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/>
          <a:srcRect l="43308" r="43844"/>
          <a:stretch/>
        </p:blipFill>
        <p:spPr>
          <a:xfrm>
            <a:off x="957133" y="3166050"/>
            <a:ext cx="956961" cy="7382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57200" y="3900926"/>
            <a:ext cx="746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Stehen mehrere, sich gegenseitig ausschließende Objekte zur Wahl, so gilt als </a:t>
            </a:r>
            <a:r>
              <a:rPr lang="de-DE" sz="1400" i="1" dirty="0"/>
              <a:t>Entscheidungsregel</a:t>
            </a:r>
            <a:r>
              <a:rPr lang="de-DE" sz="1400" dirty="0"/>
              <a:t>: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6"/>
          <a:srcRect l="38977" r="40049"/>
          <a:stretch/>
        </p:blipFill>
        <p:spPr>
          <a:xfrm>
            <a:off x="870159" y="4326641"/>
            <a:ext cx="1404116" cy="66355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0A3EAC-7B7C-4D10-88A5-6B8209D2F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1.5 Kalkulatorische Verfahren der Investitionsrechnung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1006952"/>
            <a:ext cx="447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Rentabilitätsvergleichsrechnung - Beispiel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07" y="1495574"/>
            <a:ext cx="6381225" cy="120693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84" y="3121565"/>
            <a:ext cx="6381225" cy="1684930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125848" y="2963667"/>
            <a:ext cx="86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7425032" y="40365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26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5364A5-44DB-4B5B-AB49-967D9C733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u="sng" dirty="0"/>
              <a:t>Zinsbegriff</a:t>
            </a:r>
          </a:p>
          <a:p>
            <a:r>
              <a:rPr lang="de-DE" dirty="0"/>
              <a:t>Zins drückt eine Zeitpräferenz aus</a:t>
            </a:r>
          </a:p>
          <a:p>
            <a:pPr lvl="1"/>
            <a:r>
              <a:rPr lang="de-DE" dirty="0"/>
              <a:t>Sofort verfügbarer Betrag wird höherwertig eingeschätzt als später verfügbarer Betrag</a:t>
            </a:r>
          </a:p>
          <a:p>
            <a:pPr lvl="1"/>
            <a:r>
              <a:rPr lang="de-DE" dirty="0"/>
              <a:t>= Preis für die entgangenen anderweitigen Nutzungsmöglichkeiten des Geldes</a:t>
            </a:r>
          </a:p>
          <a:p>
            <a:pPr lvl="1"/>
            <a:endParaRPr lang="de-DE" dirty="0"/>
          </a:p>
          <a:p>
            <a:r>
              <a:rPr lang="de-DE" dirty="0"/>
              <a:t>Sollzinssatz</a:t>
            </a:r>
          </a:p>
          <a:p>
            <a:pPr lvl="1"/>
            <a:r>
              <a:rPr lang="de-DE" dirty="0"/>
              <a:t>Zins für die Aufnahme von Finanzmitteln</a:t>
            </a:r>
          </a:p>
          <a:p>
            <a:r>
              <a:rPr lang="de-DE" dirty="0"/>
              <a:t>Habenzinssatz</a:t>
            </a:r>
          </a:p>
          <a:p>
            <a:pPr lvl="1"/>
            <a:r>
              <a:rPr lang="de-DE" dirty="0"/>
              <a:t>Zins für die Ausleihe von Finanzmitteln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 Zinseszinsrechnung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67ED32-5125-42EF-8800-BD17AB166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282919"/>
          </a:xfrm>
        </p:spPr>
        <p:txBody>
          <a:bodyPr/>
          <a:lstStyle/>
          <a:p>
            <a:r>
              <a:rPr lang="de-DE" dirty="0"/>
              <a:t>Ziel: Auswahl von einzelnen </a:t>
            </a:r>
            <a:r>
              <a:rPr lang="de-DE" i="1" dirty="0"/>
              <a:t>Investitionsobjekten</a:t>
            </a:r>
            <a:r>
              <a:rPr lang="de-DE" dirty="0"/>
              <a:t> und </a:t>
            </a:r>
            <a:r>
              <a:rPr lang="de-DE" i="1" dirty="0"/>
              <a:t>Investitionsprogrammen</a:t>
            </a:r>
          </a:p>
          <a:p>
            <a:r>
              <a:rPr lang="de-DE" dirty="0"/>
              <a:t>Betrachtung über </a:t>
            </a:r>
            <a:r>
              <a:rPr lang="de-DE" i="1" dirty="0"/>
              <a:t>mehrere Perioden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1.1 Investitionstheorie als Teil der Betriebswirtschaftstheorie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731037" y="2912549"/>
            <a:ext cx="286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Betrachtung des Investors</a:t>
            </a:r>
          </a:p>
        </p:txBody>
      </p:sp>
      <p:grpSp>
        <p:nvGrpSpPr>
          <p:cNvPr id="19" name="Gruppierung 18"/>
          <p:cNvGrpSpPr/>
          <p:nvPr/>
        </p:nvGrpSpPr>
        <p:grpSpPr>
          <a:xfrm>
            <a:off x="926699" y="3597353"/>
            <a:ext cx="7004404" cy="1052141"/>
            <a:chOff x="926699" y="2868966"/>
            <a:chExt cx="7004404" cy="1052141"/>
          </a:xfrm>
        </p:grpSpPr>
        <p:sp>
          <p:nvSpPr>
            <p:cNvPr id="10" name="Textfeld 9"/>
            <p:cNvSpPr txBox="1"/>
            <p:nvPr/>
          </p:nvSpPr>
          <p:spPr>
            <a:xfrm>
              <a:off x="926699" y="2868966"/>
              <a:ext cx="12025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Input</a:t>
              </a:r>
            </a:p>
            <a:p>
              <a:r>
                <a:rPr lang="de-DE" sz="1400" dirty="0"/>
                <a:t>Faktorbedarf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89433" y="2874868"/>
              <a:ext cx="17416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Output</a:t>
              </a:r>
            </a:p>
            <a:p>
              <a:r>
                <a:rPr lang="de-DE" sz="1400" dirty="0"/>
                <a:t>Pot. Absatzmengen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1086869" y="3547243"/>
              <a:ext cx="63250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6189433" y="3613330"/>
              <a:ext cx="1272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Einzahlungen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26699" y="3613330"/>
              <a:ext cx="1322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Auszahlungen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49595" y="3308519"/>
              <a:ext cx="855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i="1" dirty="0"/>
                <a:t>Investition</a:t>
              </a:r>
            </a:p>
          </p:txBody>
        </p:sp>
      </p:grpSp>
      <p:cxnSp>
        <p:nvCxnSpPr>
          <p:cNvPr id="22" name="Gerade Verbindung mit Pfeil 21"/>
          <p:cNvCxnSpPr>
            <a:stCxn id="14" idx="2"/>
          </p:cNvCxnSpPr>
          <p:nvPr/>
        </p:nvCxnSpPr>
        <p:spPr>
          <a:xfrm flipH="1">
            <a:off x="1726588" y="3281881"/>
            <a:ext cx="2437650" cy="532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152479" y="3277958"/>
            <a:ext cx="2036954" cy="532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6F07504-6461-455C-8517-DF2DB652F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1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900" dirty="0"/>
              <a:t>Zinsen sind der Preis für die Überlassung des Fremdkapitals, </a:t>
            </a:r>
            <a:br>
              <a:rPr lang="de-DE" sz="1900" dirty="0"/>
            </a:br>
            <a:r>
              <a:rPr lang="de-DE" sz="1900" dirty="0"/>
              <a:t>die Rendite besser die Renditeerwartung ist der Preis für das Eigenkapital (Das Eigenkapital trägt das unternehmerische Risiko.).</a:t>
            </a:r>
          </a:p>
          <a:p>
            <a:r>
              <a:rPr lang="de-DE" sz="1900" dirty="0"/>
              <a:t>Die im Folgenden dargestellten Berechnungen zum Zeitwert von Geld gelten gleichermaßen, ob ein Zins oder eine </a:t>
            </a:r>
            <a:r>
              <a:rPr lang="de-DE" sz="1900" dirty="0" err="1"/>
              <a:t>Renditerwartung</a:t>
            </a:r>
            <a:r>
              <a:rPr lang="de-DE" sz="1900" dirty="0"/>
              <a:t> unterstellt wird.</a:t>
            </a:r>
          </a:p>
          <a:p>
            <a:r>
              <a:rPr lang="de-DE" sz="1900" dirty="0"/>
              <a:t>Obwohl bis einschließlich Kap. 4 dieses Lehrbuchs sichere Zahlungen unterstellt werden (, um einen einfachen Zugang zu den Rechenverfahren zu ermöglichen). Wird im Folgenden der Zusammenhang zwischen Risiko und Rendite dargestellt.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3A67080-78BD-4C0A-851B-F068D3E3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EXKURS zu Risiko und Rendite 1/2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F46577-D875-447F-BD44-837765CD0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0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822123"/>
          </a:xfrm>
        </p:spPr>
        <p:txBody>
          <a:bodyPr>
            <a:normAutofit fontScale="92500" lnSpcReduction="10000"/>
          </a:bodyPr>
          <a:lstStyle/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/>
              <a:t>D.h. es besteht ein unumstößlicher Zusammenhang zwischen Risikoübernahme und dem Preis, der Renditeerwartung, die rational handelnde Investoren fordern.</a:t>
            </a:r>
          </a:p>
          <a:p>
            <a:pPr marL="0" indent="0">
              <a:buNone/>
            </a:pPr>
            <a:r>
              <a:rPr lang="de-DE" sz="1600" dirty="0"/>
              <a:t>Die theoretische Basis sind die Portfoliotheorie und das </a:t>
            </a:r>
            <a:r>
              <a:rPr lang="de-DE" sz="1600" b="1" i="1" dirty="0"/>
              <a:t>C</a:t>
            </a:r>
            <a:r>
              <a:rPr lang="de-DE" sz="1600" dirty="0"/>
              <a:t>apital </a:t>
            </a:r>
            <a:r>
              <a:rPr lang="de-DE" sz="1600" b="1" i="1" dirty="0"/>
              <a:t>A</a:t>
            </a:r>
            <a:r>
              <a:rPr lang="de-DE" sz="1600" dirty="0"/>
              <a:t>sset </a:t>
            </a:r>
            <a:r>
              <a:rPr lang="de-DE" sz="1600" b="1" i="1" dirty="0"/>
              <a:t>P</a:t>
            </a:r>
            <a:r>
              <a:rPr lang="de-DE" sz="1600" dirty="0"/>
              <a:t>ricing </a:t>
            </a:r>
            <a:r>
              <a:rPr lang="de-DE" sz="1600" b="1" i="1" dirty="0"/>
              <a:t>M</a:t>
            </a:r>
            <a:r>
              <a:rPr lang="de-DE" sz="1600" dirty="0"/>
              <a:t>odell (</a:t>
            </a:r>
            <a:r>
              <a:rPr lang="de-DE" sz="1600" i="1" dirty="0"/>
              <a:t>CAPM</a:t>
            </a:r>
            <a:r>
              <a:rPr lang="de-DE" sz="1600" dirty="0"/>
              <a:t>) (vgl. Kap. 7, und insb. Kap. 8 dieses Lehrbuchs).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3A67080-78BD-4C0A-851B-F068D3E3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EXKURS zu Risiko und Rendite 2/2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5C8C51-C745-4EFC-86C6-ABAC0C400C9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997527"/>
            <a:ext cx="6532418" cy="30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A75705-E797-4967-B737-80FAB19C3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3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Dynamische Investitionsrechnung basiert auf Zinseszinsrechnung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Zusammenfassung von Zahlungsreihen auf einen Betrag in einem Zeitpunkt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i="1" dirty="0"/>
              <a:t>Barwert</a:t>
            </a:r>
          </a:p>
          <a:p>
            <a:pPr lvl="1"/>
            <a:r>
              <a:rPr lang="de-DE" sz="1800" dirty="0"/>
              <a:t>Wert der Zahlung/Zahlungsreihe am Anfang (</a:t>
            </a:r>
            <a:r>
              <a:rPr lang="de-DE" sz="1800" i="1" dirty="0"/>
              <a:t>t</a:t>
            </a:r>
            <a:r>
              <a:rPr lang="de-DE" sz="1800" i="1" baseline="-25000" dirty="0"/>
              <a:t>0</a:t>
            </a:r>
            <a:r>
              <a:rPr lang="de-DE" sz="1800" dirty="0"/>
              <a:t>)</a:t>
            </a:r>
          </a:p>
          <a:p>
            <a:r>
              <a:rPr lang="de-DE" sz="2000" i="1" dirty="0"/>
              <a:t>Endwert</a:t>
            </a:r>
          </a:p>
          <a:p>
            <a:pPr lvl="1"/>
            <a:r>
              <a:rPr lang="de-DE" sz="1800" dirty="0"/>
              <a:t>Wert der Zahlung/Zahlungsreihe an ihrem Ende (</a:t>
            </a:r>
            <a:r>
              <a:rPr lang="de-DE" sz="1800" i="1" dirty="0" err="1"/>
              <a:t>t</a:t>
            </a:r>
            <a:r>
              <a:rPr lang="de-DE" sz="1800" i="1" baseline="-25000" dirty="0" err="1"/>
              <a:t>n</a:t>
            </a:r>
            <a:r>
              <a:rPr lang="de-DE" sz="1800" dirty="0"/>
              <a:t>) </a:t>
            </a:r>
          </a:p>
          <a:p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 Barwert und Endwert einer einzelnen Zahlung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E2691B-5835-442C-9F9D-8022E305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14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1.6.2.1 Jährliche Verzinsung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45031" y="1385368"/>
            <a:ext cx="8229600" cy="1128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Auszahlung </a:t>
            </a:r>
            <a:r>
              <a:rPr lang="de-DE" sz="1400" i="1" dirty="0"/>
              <a:t>a</a:t>
            </a:r>
            <a:r>
              <a:rPr lang="de-DE" sz="1400" i="1" baseline="-25000" dirty="0"/>
              <a:t>0</a:t>
            </a:r>
            <a:r>
              <a:rPr lang="de-DE" sz="1400" dirty="0"/>
              <a:t> im Zeitpunkt </a:t>
            </a:r>
            <a:r>
              <a:rPr lang="de-DE" sz="1400" i="1" dirty="0"/>
              <a:t>t</a:t>
            </a:r>
            <a:r>
              <a:rPr lang="de-DE" sz="1400" i="1" baseline="-25000" dirty="0"/>
              <a:t>0</a:t>
            </a:r>
            <a:r>
              <a:rPr lang="de-DE" sz="1400" dirty="0"/>
              <a:t> </a:t>
            </a:r>
          </a:p>
          <a:p>
            <a:r>
              <a:rPr lang="de-DE" sz="1400" dirty="0"/>
              <a:t>Verzinsung mit dem Zinssatz</a:t>
            </a:r>
            <a:r>
              <a:rPr lang="de-DE" sz="1400" i="1" dirty="0"/>
              <a:t> i</a:t>
            </a:r>
          </a:p>
          <a:p>
            <a:r>
              <a:rPr lang="de-DE" sz="1400" dirty="0"/>
              <a:t>Nachschüssige Zinsen: Gutschreibung am Ende jeden Jahres</a:t>
            </a:r>
          </a:p>
          <a:p>
            <a:r>
              <a:rPr lang="de-DE" sz="1400" dirty="0"/>
              <a:t>Mitverzinsung der gutgeschriebenen Zinsen (Zinseszins)</a:t>
            </a:r>
          </a:p>
          <a:p>
            <a:r>
              <a:rPr lang="de-DE" sz="1400" dirty="0"/>
              <a:t>Endwert?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4"/>
          <a:srcRect l="25615"/>
          <a:stretch/>
        </p:blipFill>
        <p:spPr>
          <a:xfrm>
            <a:off x="607120" y="2505736"/>
            <a:ext cx="4893130" cy="1101186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457200" y="3571642"/>
            <a:ext cx="8229600" cy="32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Endwert am Ende des </a:t>
            </a:r>
            <a:r>
              <a:rPr lang="de-DE" sz="1400" i="1" dirty="0" err="1"/>
              <a:t>n</a:t>
            </a:r>
            <a:r>
              <a:rPr lang="de-DE" sz="1400" dirty="0" err="1"/>
              <a:t>-ten</a:t>
            </a:r>
            <a:r>
              <a:rPr lang="de-DE" sz="1400" dirty="0"/>
              <a:t> Jahres: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5"/>
          <a:srcRect r="73124"/>
          <a:stretch/>
        </p:blipFill>
        <p:spPr>
          <a:xfrm>
            <a:off x="642398" y="3857029"/>
            <a:ext cx="2109180" cy="77786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31ABB5-0FE8-4FFD-8E34-7242F064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7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Aufzinsung</a:t>
            </a:r>
            <a:r>
              <a:rPr lang="de-DE" dirty="0"/>
              <a:t> - Endwert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17678"/>
            <a:ext cx="7974186" cy="3011745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 rotWithShape="1">
          <a:blip r:embed="rId5"/>
          <a:srcRect r="71396"/>
          <a:stretch/>
        </p:blipFill>
        <p:spPr>
          <a:xfrm>
            <a:off x="3240856" y="1141071"/>
            <a:ext cx="1877663" cy="563893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1.6.2.1 Jährliche Verzinsung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57200" y="4829423"/>
            <a:ext cx="333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Aufzinsung</a:t>
            </a:r>
            <a:r>
              <a:rPr lang="de-DE" sz="1200" dirty="0"/>
              <a:t> von 1€ bei alternativen Zinssätzen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558DAA-22CB-4938-8C98-C8AD096F6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Aufzinsung</a:t>
            </a:r>
            <a:r>
              <a:rPr lang="de-DE" dirty="0"/>
              <a:t> - Endwert - Beispiel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1.6.2.1 Jährliche Verzinsung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52004"/>
            <a:ext cx="8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Jemand zahlt 1.000 € auf ein Sparkonto ein, das jährlich 6% Zinsen bringt.</a:t>
            </a:r>
          </a:p>
          <a:p>
            <a:endParaRPr lang="de-DE" dirty="0"/>
          </a:p>
          <a:p>
            <a:r>
              <a:rPr lang="de-DE" dirty="0" err="1"/>
              <a:t>Wieviel</a:t>
            </a:r>
            <a:r>
              <a:rPr lang="de-DE" dirty="0"/>
              <a:t> wird er am Ende des fünften Jahres abheben können?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24325" t="25205" r="24865"/>
          <a:stretch/>
        </p:blipFill>
        <p:spPr>
          <a:xfrm>
            <a:off x="1046541" y="3186941"/>
            <a:ext cx="4080332" cy="42335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E55D0E0-9901-4AD7-8009-29FC64946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Abzinsung - Barwert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55" y="1791823"/>
            <a:ext cx="7951304" cy="3000950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7400"/>
              </p:ext>
            </p:extLst>
          </p:nvPr>
        </p:nvGraphicFramePr>
        <p:xfrm>
          <a:off x="1224487" y="1164614"/>
          <a:ext cx="5765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Dokument" r:id="rId6" imgW="5765800" imgH="495300" progId="Word.Document.12">
                  <p:embed/>
                </p:oleObj>
              </mc:Choice>
              <mc:Fallback>
                <p:oleObj name="Dokument" r:id="rId6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4487" y="1164614"/>
                        <a:ext cx="5765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1.6.2.1 Jährliche Verzinsung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" y="4829423"/>
            <a:ext cx="3294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Abzinsung von 1€ bei alternativen Zinssätzen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284CE69-EC07-4314-8E25-4BFF0981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Abzinsung – Barwert - Beispiel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1.6.2.1 Jährliche Verzinsung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" y="4829423"/>
            <a:ext cx="3294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Abzinsung von 1€ bei alternativen Zinssätzen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5047" y="1728483"/>
            <a:ext cx="82317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Investor hat in </a:t>
            </a:r>
            <a:r>
              <a:rPr lang="de-DE" i="1" dirty="0"/>
              <a:t>t</a:t>
            </a:r>
            <a:r>
              <a:rPr lang="de-DE" i="1" baseline="-25000" dirty="0"/>
              <a:t>0</a:t>
            </a:r>
            <a:r>
              <a:rPr lang="de-DE" dirty="0"/>
              <a:t> Anspruch auf eine Zahlung. Der Zahlungsverpflichtete bietet dem Investor die Abtretung eines Darlehens in Höhe von 10.000 € an, das unverzinslich und erst in 3 Jahren fällig ist. </a:t>
            </a:r>
          </a:p>
          <a:p>
            <a:endParaRPr lang="de-DE" dirty="0"/>
          </a:p>
          <a:p>
            <a:r>
              <a:rPr lang="de-DE" dirty="0"/>
              <a:t>Mit welchem Betrag sollte der Investor diese Abtretung auf die fällige Zahlung in </a:t>
            </a:r>
            <a:r>
              <a:rPr lang="de-DE" i="1" dirty="0"/>
              <a:t>t</a:t>
            </a:r>
            <a:r>
              <a:rPr lang="de-DE" i="1" baseline="-25000" dirty="0"/>
              <a:t>0</a:t>
            </a:r>
            <a:r>
              <a:rPr lang="de-DE" dirty="0"/>
              <a:t> anrechnen, wenn er Anlagemöglichkeiten zu 10 % Zinsen hätte?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21690" r="21818"/>
          <a:stretch/>
        </p:blipFill>
        <p:spPr>
          <a:xfrm>
            <a:off x="1058298" y="3779510"/>
            <a:ext cx="4330545" cy="75982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8F6BBD-81B1-4AEF-BD20-FB1B953E7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28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1.6.2.2 Unterjährliche Verzinsung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45031" y="1337896"/>
            <a:ext cx="8229600" cy="112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Anzahl der Zinsgutschreibungen innerhalb eines Jahres = </a:t>
            </a:r>
            <a:r>
              <a:rPr lang="de-DE" sz="1400" i="1" dirty="0"/>
              <a:t>m</a:t>
            </a:r>
            <a:endParaRPr lang="de-DE" sz="1400" dirty="0"/>
          </a:p>
          <a:p>
            <a:r>
              <a:rPr lang="de-DE" sz="1400" dirty="0"/>
              <a:t>Verzinsung mit dem Zinssatz</a:t>
            </a:r>
            <a:r>
              <a:rPr lang="de-DE" sz="1400" i="1" dirty="0"/>
              <a:t> i</a:t>
            </a:r>
          </a:p>
          <a:p>
            <a:r>
              <a:rPr lang="de-DE" sz="1400" dirty="0"/>
              <a:t>Mitverzinsung der gutgeschriebenen Zinsen (Zinseszins)</a:t>
            </a:r>
          </a:p>
          <a:p>
            <a:r>
              <a:rPr lang="de-DE" sz="1400" dirty="0"/>
              <a:t>Endwert nach 1, 2 Jahren?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57200" y="3688197"/>
            <a:ext cx="8229600" cy="32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Endwert am Ende des </a:t>
            </a:r>
            <a:r>
              <a:rPr lang="de-DE" sz="1400" i="1" dirty="0" err="1"/>
              <a:t>n</a:t>
            </a:r>
            <a:r>
              <a:rPr lang="de-DE" sz="1400" dirty="0" err="1"/>
              <a:t>-ten</a:t>
            </a:r>
            <a:r>
              <a:rPr lang="de-DE" sz="1400" dirty="0"/>
              <a:t> Jahres: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777" y="4164968"/>
            <a:ext cx="6837658" cy="57231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5374" y="2512410"/>
            <a:ext cx="5765800" cy="5715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 rotWithShape="1">
          <a:blip r:embed="rId6"/>
          <a:srcRect b="26507"/>
          <a:stretch/>
        </p:blipFill>
        <p:spPr>
          <a:xfrm>
            <a:off x="-791634" y="2921376"/>
            <a:ext cx="5765800" cy="42001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EC29B4-DA1C-46F0-8892-877CEFE38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8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29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08606"/>
            <a:ext cx="8229600" cy="5048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 1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" y="1596811"/>
            <a:ext cx="794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Jemand zahlt 1.000 € auf ein Konto ein, bei dem halbjährlich Zinsen zu einem Jahreszinssatz von 6% gezahlt werden. </a:t>
            </a:r>
          </a:p>
          <a:p>
            <a:r>
              <a:rPr lang="de-DE" sz="1200" dirty="0" err="1"/>
              <a:t>Wieviel</a:t>
            </a:r>
            <a:r>
              <a:rPr lang="de-DE" sz="1200" dirty="0"/>
              <a:t> beträgt der Endwert nach a) 6 Monaten, b) 1 Jahr und c) 5 Jahren?</a:t>
            </a:r>
          </a:p>
          <a:p>
            <a:endParaRPr lang="de-DE" sz="120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28905"/>
          <a:stretch/>
        </p:blipFill>
        <p:spPr>
          <a:xfrm>
            <a:off x="747789" y="2906563"/>
            <a:ext cx="4099182" cy="5715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61892" y="2617696"/>
            <a:ext cx="239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a) 	</a:t>
            </a:r>
            <a:r>
              <a:rPr lang="de-DE" sz="1200" i="1" dirty="0"/>
              <a:t>i</a:t>
            </a:r>
            <a:r>
              <a:rPr lang="de-DE" sz="1200" dirty="0"/>
              <a:t>=0,06; </a:t>
            </a:r>
            <a:r>
              <a:rPr lang="de-DE" sz="1200" i="1" dirty="0"/>
              <a:t>m</a:t>
            </a:r>
            <a:r>
              <a:rPr lang="de-DE" sz="1200" dirty="0"/>
              <a:t>=2; </a:t>
            </a:r>
            <a:r>
              <a:rPr lang="de-DE" sz="1200" i="1" dirty="0" err="1"/>
              <a:t>n</a:t>
            </a:r>
            <a:r>
              <a:rPr lang="de-DE" sz="1200" dirty="0"/>
              <a:t>=0,5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1892" y="3873862"/>
            <a:ext cx="226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b) 	</a:t>
            </a:r>
            <a:r>
              <a:rPr lang="de-DE" sz="1200" i="1" dirty="0"/>
              <a:t>i</a:t>
            </a:r>
            <a:r>
              <a:rPr lang="de-DE" sz="1200" dirty="0"/>
              <a:t>=0,06; </a:t>
            </a:r>
            <a:r>
              <a:rPr lang="de-DE" sz="1200" i="1" dirty="0"/>
              <a:t>m</a:t>
            </a:r>
            <a:r>
              <a:rPr lang="de-DE" sz="1200" dirty="0"/>
              <a:t>=2; </a:t>
            </a:r>
            <a:r>
              <a:rPr lang="de-DE" sz="1200" i="1" dirty="0" err="1"/>
              <a:t>n</a:t>
            </a:r>
            <a:r>
              <a:rPr lang="de-DE" sz="1200" dirty="0"/>
              <a:t>=1 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895" y="4300757"/>
            <a:ext cx="5765800" cy="5715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112850" y="2617695"/>
            <a:ext cx="226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c) 	</a:t>
            </a:r>
            <a:r>
              <a:rPr lang="de-DE" sz="1200" i="1" dirty="0"/>
              <a:t>i</a:t>
            </a:r>
            <a:r>
              <a:rPr lang="de-DE" sz="1200" dirty="0"/>
              <a:t>=0,06;</a:t>
            </a:r>
            <a:r>
              <a:rPr lang="de-DE" sz="1200" i="1" dirty="0"/>
              <a:t> m</a:t>
            </a:r>
            <a:r>
              <a:rPr lang="de-DE" sz="1200" dirty="0"/>
              <a:t>=2;</a:t>
            </a:r>
            <a:r>
              <a:rPr lang="de-DE" sz="1200" i="1" dirty="0"/>
              <a:t> </a:t>
            </a:r>
            <a:r>
              <a:rPr lang="de-DE" sz="1200" i="1" dirty="0" err="1"/>
              <a:t>n</a:t>
            </a:r>
            <a:r>
              <a:rPr lang="de-DE" sz="1200" dirty="0"/>
              <a:t>=5 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792" y="2913296"/>
            <a:ext cx="5765800" cy="5715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34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1.6.2.2 Unterjährliche Verzinsung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293A656-F3BA-46D3-B055-39E9D8C7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1.2.1 Investitionsobjekt und Investitionsrechnung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Begriff</a:t>
            </a:r>
          </a:p>
          <a:p>
            <a:pPr lvl="1"/>
            <a:r>
              <a:rPr lang="de-DE" dirty="0"/>
              <a:t>Investitionsrechnungen sollen die Vorteilhaftigkeit eines Investitionsobjektes gegenüber Investitionsalternativen erkennbar machen und auf diese Weise Investitionsentscheidungen vorbereiten und wirtschaftlich fundieren.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Kruschwitz</a:t>
            </a:r>
            <a:r>
              <a:rPr lang="de-DE" dirty="0"/>
              <a:t> (2014, S. 10):</a:t>
            </a:r>
            <a:br>
              <a:rPr lang="de-DE" dirty="0"/>
            </a:br>
            <a:r>
              <a:rPr lang="de-DE" dirty="0"/>
              <a:t>„Investitionsrechnungen orientieren sich immer an monetären Zielen. Nicht-monetäre Ziele müssen grundsätzlich außerhalb der Investitionsrechnung berücksichtigt werden.“</a:t>
            </a:r>
          </a:p>
          <a:p>
            <a:pPr lvl="1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3BCD04-2EF5-47E9-B465-950617BD7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86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30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08606"/>
            <a:ext cx="8229600" cy="5048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 2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35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1.6.2.2 Unterjährliche Verzinsung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99268"/>
            <a:ext cx="8286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hoch ist der Endwert eines Startkapital von 1.000 € nach einem Jahr bei halbjährlicher, vierteljährlicher und monatlicher Verzinsung von 6% p. a.?</a:t>
            </a:r>
          </a:p>
          <a:p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5" y="2675558"/>
            <a:ext cx="5871862" cy="58201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61892" y="2794096"/>
            <a:ext cx="1454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a) 	</a:t>
            </a:r>
            <a:r>
              <a:rPr lang="de-DE" sz="1200" i="1" dirty="0"/>
              <a:t>m</a:t>
            </a:r>
            <a:r>
              <a:rPr lang="de-DE" sz="1200" dirty="0"/>
              <a:t>=2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57200" y="3687373"/>
            <a:ext cx="141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b) 	</a:t>
            </a:r>
            <a:r>
              <a:rPr lang="de-DE" sz="1200" i="1" dirty="0"/>
              <a:t>m</a:t>
            </a:r>
            <a:r>
              <a:rPr lang="de-DE" sz="1200" dirty="0"/>
              <a:t>=4 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43" y="3572782"/>
            <a:ext cx="5765800" cy="5715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61" y="4396187"/>
            <a:ext cx="5765800" cy="57150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457200" y="4510778"/>
            <a:ext cx="1497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c) 	</a:t>
            </a:r>
            <a:r>
              <a:rPr lang="de-DE" sz="1200" i="1" dirty="0"/>
              <a:t>m</a:t>
            </a:r>
            <a:r>
              <a:rPr lang="de-DE" sz="1200" dirty="0"/>
              <a:t>=12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989886-16A5-476F-8015-68DE3476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31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/>
          </a:bodyPr>
          <a:lstStyle/>
          <a:p>
            <a:r>
              <a:rPr lang="de-DE" sz="2000" dirty="0"/>
              <a:t>Der </a:t>
            </a:r>
            <a:r>
              <a:rPr lang="de-DE" sz="2000" i="1" dirty="0"/>
              <a:t>Barwert</a:t>
            </a:r>
            <a:r>
              <a:rPr lang="de-DE" sz="2000" dirty="0"/>
              <a:t> (</a:t>
            </a:r>
            <a:r>
              <a:rPr lang="de-DE" sz="2000" i="1" dirty="0"/>
              <a:t>B</a:t>
            </a:r>
            <a:r>
              <a:rPr lang="de-DE" sz="2000" i="1" baseline="-25000" dirty="0"/>
              <a:t>0</a:t>
            </a:r>
            <a:r>
              <a:rPr lang="de-DE" sz="2000" dirty="0"/>
              <a:t>) einer </a:t>
            </a:r>
            <a:r>
              <a:rPr lang="de-DE" sz="2000" i="1" dirty="0"/>
              <a:t>nachschüssigen Einzahlungsreihe</a:t>
            </a:r>
            <a:r>
              <a:rPr lang="de-DE" sz="2000" dirty="0"/>
              <a:t> im Zeitpunkt </a:t>
            </a:r>
            <a:r>
              <a:rPr lang="de-DE" sz="2000" i="1" dirty="0"/>
              <a:t>t</a:t>
            </a:r>
            <a:r>
              <a:rPr lang="de-DE" sz="2000" i="1" baseline="-25000" dirty="0"/>
              <a:t>0</a:t>
            </a:r>
            <a:r>
              <a:rPr lang="de-DE" sz="2000" dirty="0"/>
              <a:t> ergibt sich als Summe der vom Zeitpunkt ihres Anfalls t auf </a:t>
            </a:r>
            <a:r>
              <a:rPr lang="de-DE" sz="2000" i="1" dirty="0"/>
              <a:t>t</a:t>
            </a:r>
            <a:r>
              <a:rPr lang="de-DE" sz="2000" i="1" baseline="-25000" dirty="0"/>
              <a:t>0</a:t>
            </a:r>
            <a:r>
              <a:rPr lang="de-DE" sz="2000" dirty="0"/>
              <a:t> abgezinsten einzelnen Einzahlungen (</a:t>
            </a:r>
            <a:r>
              <a:rPr lang="de-DE" sz="2000" i="1" dirty="0" err="1"/>
              <a:t>b</a:t>
            </a:r>
            <a:r>
              <a:rPr lang="de-DE" sz="2000" i="1" baseline="-25000" dirty="0" err="1"/>
              <a:t>t</a:t>
            </a:r>
            <a:r>
              <a:rPr lang="de-DE" sz="2000" dirty="0"/>
              <a:t>):</a:t>
            </a:r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dirty="0"/>
              <a:t>Der Barwert </a:t>
            </a:r>
            <a:r>
              <a:rPr lang="de-DE" sz="2000" i="1" dirty="0"/>
              <a:t>B</a:t>
            </a:r>
            <a:r>
              <a:rPr lang="de-DE" sz="2000" i="1" baseline="-25000" dirty="0"/>
              <a:t>0</a:t>
            </a:r>
            <a:r>
              <a:rPr lang="de-DE" sz="2000" dirty="0"/>
              <a:t> ist ein äquivalenter Ausdruck für die gesamte Zahlungsreihe!</a:t>
            </a:r>
          </a:p>
          <a:p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/>
          <a:srcRect l="39808" r="39657"/>
          <a:stretch/>
        </p:blipFill>
        <p:spPr>
          <a:xfrm>
            <a:off x="3679913" y="2558341"/>
            <a:ext cx="1787350" cy="74771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5"/>
          <a:srcRect l="37636" r="38566"/>
          <a:stretch/>
        </p:blipFill>
        <p:spPr>
          <a:xfrm>
            <a:off x="3609358" y="4398215"/>
            <a:ext cx="1945543" cy="81031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FF78F6-AB5F-4669-8C2B-D734181C9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Abzinsung – Barwert - Beispiel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32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1648715"/>
            <a:ext cx="776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Ein Student soll von seinem Onkel in den nächsten 3 Jahren zu Silvester nacheinander 1.000, 2.000 und 3.000 € erhalten. Er fragt, ob er den Barwert erhalten könne. Der Student und der Onkel haben eine Geldanlagemöglichkeit zu 8%.</a:t>
            </a:r>
          </a:p>
          <a:p>
            <a:endParaRPr lang="de-DE" sz="1200" dirty="0"/>
          </a:p>
          <a:p>
            <a:r>
              <a:rPr lang="de-DE" sz="1200" dirty="0"/>
              <a:t>Wie hoch ist der Barwert </a:t>
            </a:r>
            <a:r>
              <a:rPr lang="de-DE" sz="1200" i="1" dirty="0"/>
              <a:t>B</a:t>
            </a:r>
            <a:r>
              <a:rPr lang="de-DE" sz="1200" i="1" baseline="-25000" dirty="0"/>
              <a:t>0</a:t>
            </a:r>
            <a:r>
              <a:rPr lang="de-DE" sz="1200" dirty="0"/>
              <a:t>?</a:t>
            </a:r>
          </a:p>
          <a:p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7167411" y="239800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36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15869"/>
              </p:ext>
            </p:extLst>
          </p:nvPr>
        </p:nvGraphicFramePr>
        <p:xfrm>
          <a:off x="3352800" y="3668308"/>
          <a:ext cx="5765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Dokument" r:id="rId5" imgW="5765800" imgH="1079500" progId="Word.Document.12">
                  <p:embed/>
                </p:oleObj>
              </mc:Choice>
              <mc:Fallback>
                <p:oleObj name="Dokument" r:id="rId5" imgW="5765800" imgH="107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3668308"/>
                        <a:ext cx="5765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849044"/>
            <a:ext cx="3835400" cy="20193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86741A-56D3-426F-9A1C-90AA94093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66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33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/>
          </a:bodyPr>
          <a:lstStyle/>
          <a:p>
            <a:r>
              <a:rPr lang="de-DE" sz="2000" dirty="0"/>
              <a:t>Entsprechend gilt für den </a:t>
            </a:r>
            <a:r>
              <a:rPr lang="de-DE" sz="2000" i="1" dirty="0"/>
              <a:t>Endwert</a:t>
            </a:r>
            <a:r>
              <a:rPr lang="de-DE" sz="2000" dirty="0"/>
              <a:t> (</a:t>
            </a:r>
            <a:r>
              <a:rPr lang="de-DE" sz="2000" i="1" dirty="0" err="1"/>
              <a:t>B</a:t>
            </a:r>
            <a:r>
              <a:rPr lang="de-DE" sz="2000" i="1" baseline="-25000" dirty="0" err="1"/>
              <a:t>n</a:t>
            </a:r>
            <a:r>
              <a:rPr lang="de-DE" sz="2000" dirty="0"/>
              <a:t>) einer nachschüssigen Zahlungsreihe: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13" y="2167314"/>
            <a:ext cx="8069124" cy="7998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D9B65F-6C24-4326-B9A3-8F257B9C4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6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Aufzinsung</a:t>
            </a:r>
            <a:r>
              <a:rPr lang="de-DE" dirty="0"/>
              <a:t> – Endwert - Beispiel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34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8000"/>
            <a:ext cx="3835400" cy="15748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276789" y="217580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37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654" y="3643379"/>
            <a:ext cx="6340129" cy="99151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4D3058-CD4D-40B7-BB5D-CB24D0BC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69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35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Rente oder Annuität einer Zahlungsreihe</a:t>
            </a:r>
          </a:p>
          <a:p>
            <a:pPr lvl="1"/>
            <a:r>
              <a:rPr lang="de-DE" dirty="0"/>
              <a:t>In gleichen Zeitabständen regelmäßig wiederkehrende </a:t>
            </a:r>
          </a:p>
          <a:p>
            <a:pPr lvl="1"/>
            <a:r>
              <a:rPr lang="de-DE" dirty="0"/>
              <a:t>Zahlung von stets gleicher Größe </a:t>
            </a:r>
            <a:r>
              <a:rPr lang="de-DE" i="1" dirty="0"/>
              <a:t>b</a:t>
            </a:r>
          </a:p>
          <a:p>
            <a:pPr lvl="1"/>
            <a:endParaRPr lang="de-DE" i="1" dirty="0"/>
          </a:p>
          <a:p>
            <a:pPr lvl="1"/>
            <a:endParaRPr lang="de-DE" i="1" dirty="0"/>
          </a:p>
          <a:p>
            <a:pPr marL="274320" lvl="1" indent="0">
              <a:buNone/>
            </a:pPr>
            <a:endParaRPr lang="de-DE" i="1" dirty="0"/>
          </a:p>
          <a:p>
            <a:pPr lvl="1"/>
            <a:r>
              <a:rPr lang="de-DE" dirty="0"/>
              <a:t>Verzinsung mit dem Zinssatz </a:t>
            </a:r>
            <a:r>
              <a:rPr lang="de-DE" i="1" dirty="0"/>
              <a:t>i</a:t>
            </a:r>
            <a:r>
              <a:rPr lang="de-DE" dirty="0"/>
              <a:t> pro Zeiteinheit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Endwert </a:t>
            </a:r>
            <a:r>
              <a:rPr lang="de-DE" i="1" dirty="0" err="1"/>
              <a:t>B</a:t>
            </a:r>
            <a:r>
              <a:rPr lang="de-DE" i="1" baseline="-25000" dirty="0" err="1"/>
              <a:t>n</a:t>
            </a:r>
            <a:r>
              <a:rPr lang="de-DE" dirty="0"/>
              <a:t>? Barwert </a:t>
            </a:r>
            <a:r>
              <a:rPr lang="de-DE" i="1" dirty="0"/>
              <a:t>B</a:t>
            </a:r>
            <a:r>
              <a:rPr lang="de-DE" i="1" baseline="-25000" dirty="0"/>
              <a:t>0</a:t>
            </a:r>
            <a:r>
              <a:rPr lang="de-DE" dirty="0"/>
              <a:t>?</a:t>
            </a:r>
            <a:endParaRPr lang="de-DE" i="1" dirty="0"/>
          </a:p>
        </p:txBody>
      </p:sp>
      <p:pic>
        <p:nvPicPr>
          <p:cNvPr id="11" name="Grafik 2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0" y="2584255"/>
            <a:ext cx="4622165" cy="77597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D65186-6507-4A5A-930B-6FAC12100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1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pic>
        <p:nvPicPr>
          <p:cNvPr id="11" name="Grafik 2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4" y="1143000"/>
            <a:ext cx="4622165" cy="77597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725053" y="572135"/>
            <a:ext cx="10182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Abkürzung:</a:t>
            </a:r>
          </a:p>
          <a:p>
            <a:pPr algn="ctr"/>
            <a:r>
              <a:rPr lang="de-DE" sz="1200" i="1" dirty="0"/>
              <a:t>i </a:t>
            </a:r>
            <a:r>
              <a:rPr lang="de-DE" sz="1200" dirty="0"/>
              <a:t>+ 1 = </a:t>
            </a:r>
            <a:r>
              <a:rPr lang="de-DE" sz="1200" i="1" dirty="0" err="1"/>
              <a:t>q</a:t>
            </a:r>
            <a:endParaRPr lang="de-DE" sz="12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729051" y="2093268"/>
            <a:ext cx="414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Berechnung des Endwertes der Reihe:</a:t>
            </a:r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5"/>
          <a:srcRect l="28764" r="30856"/>
          <a:stretch/>
        </p:blipFill>
        <p:spPr>
          <a:xfrm>
            <a:off x="1044081" y="2453849"/>
            <a:ext cx="2328260" cy="5715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6"/>
          <a:srcRect l="28829" r="28548"/>
          <a:stretch/>
        </p:blipFill>
        <p:spPr>
          <a:xfrm>
            <a:off x="1091117" y="2857500"/>
            <a:ext cx="2457607" cy="571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32008" y="2966122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und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9051" y="3723053"/>
            <a:ext cx="298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nach Umformung: [</a:t>
            </a:r>
            <a:r>
              <a:rPr lang="de-DE" sz="1200" i="1" dirty="0"/>
              <a:t>Rentenendwertfaktor]</a:t>
            </a:r>
            <a:endParaRPr lang="de-DE" sz="1200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7"/>
          <a:srcRect l="36416" t="21496" r="35440" b="21895"/>
          <a:stretch/>
        </p:blipFill>
        <p:spPr>
          <a:xfrm>
            <a:off x="1044081" y="4082181"/>
            <a:ext cx="1949284" cy="552716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8332CAC-A212-4A2D-8685-CF7834A74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05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pic>
        <p:nvPicPr>
          <p:cNvPr id="11" name="Grafik 2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4" y="1143000"/>
            <a:ext cx="4622165" cy="77597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725053" y="572135"/>
            <a:ext cx="10182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Abkürzung:</a:t>
            </a:r>
          </a:p>
          <a:p>
            <a:pPr algn="ctr"/>
            <a:r>
              <a:rPr lang="de-DE" sz="1200" i="1" dirty="0"/>
              <a:t>i </a:t>
            </a:r>
            <a:r>
              <a:rPr lang="de-DE" sz="1200" dirty="0"/>
              <a:t>+ 1 = </a:t>
            </a:r>
            <a:r>
              <a:rPr lang="de-DE" sz="1200" i="1" dirty="0" err="1"/>
              <a:t>q</a:t>
            </a:r>
            <a:endParaRPr lang="de-DE" sz="12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729051" y="2093268"/>
            <a:ext cx="409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Berechnung des Barwertes der Reihe:</a:t>
            </a:r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32008" y="2601099"/>
            <a:ext cx="3050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durch Abzinsen des Endwertes der Reihe: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9051" y="3723053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nach Umformung: [</a:t>
            </a:r>
            <a:r>
              <a:rPr lang="de-DE" sz="1200" i="1" dirty="0"/>
              <a:t>Rentenbarwertfaktor]</a:t>
            </a:r>
            <a:endParaRPr lang="de-DE" sz="1200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31233" r="30630"/>
          <a:stretch/>
        </p:blipFill>
        <p:spPr>
          <a:xfrm>
            <a:off x="985286" y="4063396"/>
            <a:ext cx="2600429" cy="675855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6"/>
          <a:srcRect l="41473" t="20219" r="41137" b="15991"/>
          <a:stretch/>
        </p:blipFill>
        <p:spPr>
          <a:xfrm>
            <a:off x="1368225" y="2975262"/>
            <a:ext cx="1312800" cy="47731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816E8E-FF84-4903-888F-7999801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38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865162"/>
            <a:ext cx="84093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Kredit in Höhe von 100.000 € sei einschließlich Zinsen (10% p. a.) durch gleiche Zahlungen (</a:t>
            </a:r>
            <a:r>
              <a:rPr lang="de-DE" i="1" dirty="0"/>
              <a:t>b</a:t>
            </a:r>
            <a:r>
              <a:rPr lang="de-DE" dirty="0"/>
              <a:t>) in 3 Jahren zurückzuzahlen. Die Zinsen seien auf die Restschuld zu berechnen.</a:t>
            </a:r>
          </a:p>
          <a:p>
            <a:endParaRPr lang="de-DE" dirty="0"/>
          </a:p>
          <a:p>
            <a:r>
              <a:rPr lang="de-DE" dirty="0"/>
              <a:t>a) Wie hoch ist die jährliche Zahlung?</a:t>
            </a:r>
          </a:p>
          <a:p>
            <a:r>
              <a:rPr lang="de-DE" dirty="0"/>
              <a:t>b) Stellen Sie den Tilgungsplan auf! </a:t>
            </a:r>
          </a:p>
        </p:txBody>
      </p:sp>
      <p:sp>
        <p:nvSpPr>
          <p:cNvPr id="14" name="Rechteck 13"/>
          <p:cNvSpPr/>
          <p:nvPr/>
        </p:nvSpPr>
        <p:spPr>
          <a:xfrm>
            <a:off x="6742949" y="314429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81BC7B0-6846-457F-AF14-EE9BFB30E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74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39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2025364"/>
            <a:ext cx="840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14" name="Rechteck 13"/>
          <p:cNvSpPr/>
          <p:nvPr/>
        </p:nvSpPr>
        <p:spPr>
          <a:xfrm>
            <a:off x="7141575" y="153904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/>
          <a:srcRect l="29793"/>
          <a:stretch/>
        </p:blipFill>
        <p:spPr>
          <a:xfrm>
            <a:off x="1109750" y="1948428"/>
            <a:ext cx="4619832" cy="65223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2916433"/>
            <a:ext cx="840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pic>
        <p:nvPicPr>
          <p:cNvPr id="12" name="Grafik 3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50" y="2915039"/>
            <a:ext cx="5760720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8661544-F080-4AAB-B351-3A72F116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8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1.2.1 Investitionsobjekt und Investitionsrechnung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Investition besteht aus: </a:t>
            </a:r>
          </a:p>
          <a:p>
            <a:pPr lvl="1"/>
            <a:r>
              <a:rPr lang="de-DE" dirty="0"/>
              <a:t>Anschaffungsauszahlung (Investitionsbetrag)</a:t>
            </a:r>
          </a:p>
          <a:p>
            <a:pPr lvl="1"/>
            <a:r>
              <a:rPr lang="de-DE" dirty="0"/>
              <a:t>Ein- und Auszahlungen, die mit dem Objekt verbunden sind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5089" y="2940778"/>
            <a:ext cx="3340692" cy="128578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u="sng" dirty="0">
                <a:solidFill>
                  <a:schemeClr val="tx1"/>
                </a:solidFill>
              </a:rPr>
              <a:t>Eingangsdaten Investitionsrechnung: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Sämtliche mit dem Objekt verbundene Ein- und Auszahlungen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Zahlungszeitpunkte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Ungewissheitsgrad der Zahlungen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21628" y="3581570"/>
            <a:ext cx="5491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965271" y="3398484"/>
            <a:ext cx="314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Zahlungsreihe der Investition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104C8F-9EC2-49CD-809D-CF25B6C61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5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40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475938" y="328123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03048"/>
            <a:ext cx="827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Welche Annuität ist zu leisten, wenn ein Kredit über 100.000 € bei einer Laufzeit von 30 Jahren und einem Jahreszinssatz von 4,8% aufgenommen wird und der Kreditgeber monatliche Annuitäten erwartet und die Zinsen entsprechend monatlich abrechnet?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88CDCE-C737-4298-B0C5-1FFCB485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8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41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475938" y="328123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03048"/>
            <a:ext cx="82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n</a:t>
            </a:r>
            <a:r>
              <a:rPr lang="de-DE" dirty="0"/>
              <a:t> = 30 Jahre 	bzw. 	</a:t>
            </a:r>
            <a:r>
              <a:rPr lang="de-DE" i="1" dirty="0" err="1"/>
              <a:t>n</a:t>
            </a:r>
            <a:r>
              <a:rPr lang="de-DE" dirty="0"/>
              <a:t> = 360 Monate</a:t>
            </a:r>
          </a:p>
          <a:p>
            <a:r>
              <a:rPr lang="de-DE" i="1" dirty="0"/>
              <a:t>i</a:t>
            </a:r>
            <a:r>
              <a:rPr lang="de-DE" dirty="0"/>
              <a:t> = 4,8%	p.a.	bzw. 	</a:t>
            </a:r>
            <a:r>
              <a:rPr lang="de-DE" i="1" dirty="0"/>
              <a:t>i</a:t>
            </a:r>
            <a:r>
              <a:rPr lang="de-DE" dirty="0"/>
              <a:t> = 0,4% p.m.</a:t>
            </a:r>
          </a:p>
          <a:p>
            <a:endParaRPr lang="de-DE" i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/>
          <a:srcRect l="27964" r="28188"/>
          <a:stretch/>
        </p:blipFill>
        <p:spPr>
          <a:xfrm>
            <a:off x="905433" y="3345633"/>
            <a:ext cx="3410076" cy="77086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7BE886-BBBF-48F7-BCAE-9DC2265C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1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42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934535" y="114300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03048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Tilgungsplan (Ausschnitt):</a:t>
            </a:r>
          </a:p>
          <a:p>
            <a:endParaRPr lang="de-DE" i="1" dirty="0"/>
          </a:p>
        </p:txBody>
      </p:sp>
      <p:pic>
        <p:nvPicPr>
          <p:cNvPr id="11" name="Grafik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" y="2345697"/>
            <a:ext cx="6265399" cy="256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5AED0E-02F5-4AE4-94CB-5EF5B5E7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58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43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934535" y="114300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03048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Restschuldverlauf über die Zeit:</a:t>
            </a:r>
          </a:p>
          <a:p>
            <a:endParaRPr lang="de-DE" i="1" dirty="0"/>
          </a:p>
        </p:txBody>
      </p:sp>
      <p:pic>
        <p:nvPicPr>
          <p:cNvPr id="12" name="Grafik 3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/>
          <a:stretch/>
        </p:blipFill>
        <p:spPr bwMode="auto">
          <a:xfrm>
            <a:off x="809966" y="2269665"/>
            <a:ext cx="4105246" cy="2704785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CB9188-27C7-478F-A7D2-D9F4FAEB4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43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44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Berechnen der Annuität - Beispiel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934535" y="114300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41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03048"/>
            <a:ext cx="827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Anteil von Zins und Tilgung in der Annuität über die Zeit:</a:t>
            </a:r>
          </a:p>
          <a:p>
            <a:endParaRPr lang="de-DE" i="1" dirty="0"/>
          </a:p>
        </p:txBody>
      </p:sp>
      <p:pic>
        <p:nvPicPr>
          <p:cNvPr id="11" name="Grafik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3" y="2287101"/>
            <a:ext cx="3975898" cy="265207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C2001F6-E5B1-4539-A51D-C81246B14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4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45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Ewige Rente = zeitlich unbegrenzte Annuität</a:t>
            </a:r>
          </a:p>
          <a:p>
            <a:r>
              <a:rPr lang="de-DE" sz="2000" i="1" dirty="0" err="1"/>
              <a:t>n</a:t>
            </a:r>
            <a:r>
              <a:rPr lang="de-DE" sz="2000" i="1" dirty="0"/>
              <a:t> → ∞</a:t>
            </a:r>
          </a:p>
          <a:p>
            <a:endParaRPr lang="de-DE" sz="2000" i="1" dirty="0"/>
          </a:p>
          <a:p>
            <a:r>
              <a:rPr lang="de-DE" sz="2000" dirty="0"/>
              <a:t>Für den Barwert </a:t>
            </a:r>
            <a:r>
              <a:rPr lang="de-DE" sz="2000" i="1" dirty="0"/>
              <a:t>B</a:t>
            </a:r>
            <a:r>
              <a:rPr lang="de-DE" sz="2000" i="1" baseline="-25000" dirty="0"/>
              <a:t>0</a:t>
            </a:r>
            <a:r>
              <a:rPr lang="de-DE" sz="2000" dirty="0"/>
              <a:t> der ewigen Rente gilt deshalb: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Daraus folgt: 			und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9" y="2866550"/>
            <a:ext cx="7708547" cy="76406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5"/>
          <a:srcRect l="44894" t="14891" r="44446"/>
          <a:stretch/>
        </p:blipFill>
        <p:spPr>
          <a:xfrm>
            <a:off x="2755907" y="3718210"/>
            <a:ext cx="743647" cy="549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6"/>
          <a:srcRect l="43757" t="15311" r="44481" b="15266"/>
          <a:stretch/>
        </p:blipFill>
        <p:spPr>
          <a:xfrm>
            <a:off x="5548760" y="3729970"/>
            <a:ext cx="869495" cy="440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AD5A01-D713-43B1-B3A1-D553DACD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45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Ewige Rente - Beispiel 1</a:t>
            </a:r>
          </a:p>
        </p:txBody>
      </p:sp>
      <p:sp>
        <p:nvSpPr>
          <p:cNvPr id="2" name="Rechteck 1"/>
          <p:cNvSpPr/>
          <p:nvPr/>
        </p:nvSpPr>
        <p:spPr>
          <a:xfrm>
            <a:off x="457200" y="1849904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Ein Kapital in Höhe von </a:t>
            </a:r>
            <a:r>
              <a:rPr lang="de-DE" i="1" dirty="0"/>
              <a:t>B</a:t>
            </a:r>
            <a:r>
              <a:rPr lang="de-DE" i="1" baseline="-25000" dirty="0"/>
              <a:t>0</a:t>
            </a:r>
            <a:r>
              <a:rPr lang="de-DE" dirty="0"/>
              <a:t> = 1.000 wird bei </a:t>
            </a:r>
            <a:r>
              <a:rPr lang="de-DE" i="1" dirty="0"/>
              <a:t>i</a:t>
            </a:r>
            <a:r>
              <a:rPr lang="de-DE" dirty="0"/>
              <a:t> = 5% ewig angelegt. </a:t>
            </a:r>
          </a:p>
          <a:p>
            <a:endParaRPr lang="de-DE" dirty="0"/>
          </a:p>
          <a:p>
            <a:r>
              <a:rPr lang="de-DE" dirty="0"/>
              <a:t>Wie hoch ist die jährliche Rente </a:t>
            </a:r>
            <a:r>
              <a:rPr lang="de-DE" i="1" dirty="0"/>
              <a:t>b</a:t>
            </a:r>
            <a:r>
              <a:rPr lang="de-DE" dirty="0"/>
              <a:t>, die ewig bezogen werden kann?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4"/>
          <a:srcRect l="37190" r="38213"/>
          <a:stretch/>
        </p:blipFill>
        <p:spPr>
          <a:xfrm>
            <a:off x="1117094" y="3238553"/>
            <a:ext cx="1973124" cy="7951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6742949" y="354734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44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04167EB-7C06-4564-A21A-7164DCEB1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1.6.3 Barwert, Endwert und Annuität einer Zahlungsreihe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4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Ewige Rente - Beispiel 2</a:t>
            </a:r>
          </a:p>
        </p:txBody>
      </p:sp>
      <p:sp>
        <p:nvSpPr>
          <p:cNvPr id="4" name="Rechteck 3"/>
          <p:cNvSpPr/>
          <p:nvPr/>
        </p:nvSpPr>
        <p:spPr>
          <a:xfrm>
            <a:off x="457199" y="1865747"/>
            <a:ext cx="827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Eine Investition verspricht eine ewige (und sichere) Rente </a:t>
            </a:r>
            <a:r>
              <a:rPr lang="de-DE" i="1" dirty="0"/>
              <a:t>b</a:t>
            </a:r>
            <a:r>
              <a:rPr lang="de-DE" dirty="0"/>
              <a:t> in Höhe von 100 € jährlich. Der Zinssatz </a:t>
            </a:r>
            <a:r>
              <a:rPr lang="de-DE" i="1" dirty="0"/>
              <a:t>i</a:t>
            </a:r>
            <a:r>
              <a:rPr lang="de-DE" dirty="0"/>
              <a:t> liegt bei 10%. </a:t>
            </a:r>
          </a:p>
          <a:p>
            <a:endParaRPr lang="de-DE" dirty="0"/>
          </a:p>
          <a:p>
            <a:r>
              <a:rPr lang="de-DE" dirty="0"/>
              <a:t>Welchen Barwert </a:t>
            </a:r>
            <a:r>
              <a:rPr lang="de-DE" i="1" dirty="0"/>
              <a:t>B</a:t>
            </a:r>
            <a:r>
              <a:rPr lang="de-DE" i="1" baseline="-25000" dirty="0"/>
              <a:t>0</a:t>
            </a:r>
            <a:r>
              <a:rPr lang="de-DE" dirty="0"/>
              <a:t> hat die Rente?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36710" r="37186"/>
          <a:stretch/>
        </p:blipFill>
        <p:spPr>
          <a:xfrm>
            <a:off x="1352271" y="3520793"/>
            <a:ext cx="1857904" cy="70544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742949" y="354734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44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ABDF9CB-F0E2-479C-BE37-B9936AF00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48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1.7 Zusammenfassung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37139" y="1143000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Charakterisierung durch Anschaffungsauszahlung, Ein- und Auszahlungen (entstehen durch Besitz, Nutzung und Verkauf)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" y="1143000"/>
            <a:ext cx="2036449" cy="369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i="1" dirty="0">
                <a:solidFill>
                  <a:schemeClr val="tx1"/>
                </a:solidFill>
              </a:rPr>
              <a:t>Investition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Anschaffung eines Gutes / Güterverbundes, unabhängig von Art und Zweck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37139" y="2130835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Die Vorteilhaftigkeit einer Investition </a:t>
            </a:r>
            <a:r>
              <a:rPr lang="de-DE" sz="1200" dirty="0" err="1">
                <a:solidFill>
                  <a:schemeClr val="tx1"/>
                </a:solidFill>
              </a:rPr>
              <a:t>ggü</a:t>
            </a:r>
            <a:r>
              <a:rPr lang="de-DE" sz="1200" dirty="0">
                <a:solidFill>
                  <a:schemeClr val="tx1"/>
                </a:solidFill>
              </a:rPr>
              <a:t>. Alternativen wird auf Grund ihrer Zahlungsreihe ermittelt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37139" y="3114717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Unterschiedliche Zahlungszeitpunkte werden durch den Ansatz von Zinsen berücksichtigt (dynamische Investitionsrechnung)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37139" y="4082983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Statische Investitionsrechnung kann zu Fehlentscheidungen führen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B6C4F6-450C-42A1-8027-3A93AD49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1.2.1 Investitionsobjekt und Investitionsrechnung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08994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2" name="Grafik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0" y="1165886"/>
            <a:ext cx="7147003" cy="15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0" y="2929690"/>
            <a:ext cx="3869249" cy="2047893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5514429" y="3421372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F90A63E-74F7-4FBF-8B40-92E0966BD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1.2.1 Investitionsobjekt und Investitionsrechnung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08994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9" name="Grafik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645"/>
            <a:ext cx="7119759" cy="151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9338"/>
            <a:ext cx="4049814" cy="1994329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5514429" y="3421372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 S. 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CE666A-B3FF-4A12-BB6E-9A673A7D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9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1.2.2 Investition, Konsum und Kapitalmarkt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599990"/>
            <a:ext cx="8229600" cy="43448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Grundsätzliche Entscheidung: Konsum oder Investition?</a:t>
            </a:r>
          </a:p>
        </p:txBody>
      </p:sp>
      <p:sp>
        <p:nvSpPr>
          <p:cNvPr id="12" name="Rechteck 11"/>
          <p:cNvSpPr/>
          <p:nvPr/>
        </p:nvSpPr>
        <p:spPr>
          <a:xfrm>
            <a:off x="752568" y="3222223"/>
            <a:ext cx="1705038" cy="58799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Verfügbarer Geldbetrag </a:t>
            </a:r>
            <a:r>
              <a:rPr lang="de-DE" i="1" dirty="0">
                <a:solidFill>
                  <a:schemeClr val="tx1"/>
                </a:solidFill>
              </a:rPr>
              <a:t>Y</a:t>
            </a:r>
            <a:r>
              <a:rPr lang="de-DE" i="1" baseline="-25000" dirty="0">
                <a:solidFill>
                  <a:schemeClr val="tx1"/>
                </a:solidFill>
              </a:rPr>
              <a:t>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64130" y="291646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/>
              <a:t>Investor </a:t>
            </a:r>
          </a:p>
        </p:txBody>
      </p:sp>
      <p:sp>
        <p:nvSpPr>
          <p:cNvPr id="14" name="Rechteck 13"/>
          <p:cNvSpPr/>
          <p:nvPr/>
        </p:nvSpPr>
        <p:spPr>
          <a:xfrm>
            <a:off x="3527197" y="2604826"/>
            <a:ext cx="2387519" cy="6173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Investition </a:t>
            </a:r>
            <a:r>
              <a:rPr lang="de-DE" i="1" dirty="0">
                <a:solidFill>
                  <a:schemeClr val="tx1"/>
                </a:solidFill>
              </a:rPr>
              <a:t>a</a:t>
            </a:r>
            <a:r>
              <a:rPr lang="de-DE" i="1" baseline="-25000" dirty="0">
                <a:solidFill>
                  <a:schemeClr val="tx1"/>
                </a:solidFill>
              </a:rPr>
              <a:t>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27197" y="3592181"/>
            <a:ext cx="2387519" cy="6173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Konsum </a:t>
            </a:r>
            <a:r>
              <a:rPr lang="de-DE" i="1" dirty="0">
                <a:solidFill>
                  <a:schemeClr val="tx1"/>
                </a:solidFill>
              </a:rPr>
              <a:t>v</a:t>
            </a:r>
            <a:r>
              <a:rPr lang="de-DE" i="1" baseline="-25000" dirty="0">
                <a:solidFill>
                  <a:schemeClr val="tx1"/>
                </a:solidFill>
              </a:rPr>
              <a:t>0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>
            <a:stCxn id="12" idx="3"/>
            <a:endCxn id="14" idx="1"/>
          </p:cNvCxnSpPr>
          <p:nvPr/>
        </p:nvCxnSpPr>
        <p:spPr>
          <a:xfrm flipV="1">
            <a:off x="2457606" y="2913525"/>
            <a:ext cx="1069591" cy="602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2" idx="3"/>
            <a:endCxn id="15" idx="1"/>
          </p:cNvCxnSpPr>
          <p:nvPr/>
        </p:nvCxnSpPr>
        <p:spPr>
          <a:xfrm>
            <a:off x="2457606" y="3516222"/>
            <a:ext cx="1069591" cy="38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525713" y="2687146"/>
            <a:ext cx="2387519" cy="4527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Erzielbare Einzahlungsüberschüsse </a:t>
            </a:r>
            <a:r>
              <a:rPr lang="de-DE" sz="1200" i="1" dirty="0">
                <a:solidFill>
                  <a:schemeClr val="tx1"/>
                </a:solidFill>
              </a:rPr>
              <a:t>c</a:t>
            </a:r>
            <a:r>
              <a:rPr lang="de-DE" sz="1200" i="1" baseline="-25000" dirty="0">
                <a:solidFill>
                  <a:schemeClr val="tx1"/>
                </a:solidFill>
              </a:rPr>
              <a:t>1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/>
          <p:cNvCxnSpPr>
            <a:stCxn id="14" idx="3"/>
            <a:endCxn id="22" idx="1"/>
          </p:cNvCxnSpPr>
          <p:nvPr/>
        </p:nvCxnSpPr>
        <p:spPr>
          <a:xfrm>
            <a:off x="5914716" y="2913525"/>
            <a:ext cx="6109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115608" y="2315697"/>
            <a:ext cx="108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/>
              <a:t>Zeitpunkt </a:t>
            </a:r>
            <a:r>
              <a:rPr lang="de-DE" sz="1400" i="1" u="sng" dirty="0"/>
              <a:t>t</a:t>
            </a:r>
            <a:r>
              <a:rPr lang="de-DE" sz="1400" i="1" u="sng" baseline="-25000" dirty="0"/>
              <a:t>0</a:t>
            </a:r>
            <a:r>
              <a:rPr lang="de-DE" sz="1400" u="sng" dirty="0"/>
              <a:t>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172206" y="2387266"/>
            <a:ext cx="108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/>
              <a:t>Zeitpunkt </a:t>
            </a:r>
            <a:r>
              <a:rPr lang="de-DE" sz="1400" i="1" u="sng" dirty="0"/>
              <a:t>t</a:t>
            </a:r>
            <a:r>
              <a:rPr lang="de-DE" sz="1400" i="1" u="sng" baseline="-25000" dirty="0"/>
              <a:t>1</a:t>
            </a:r>
            <a:r>
              <a:rPr lang="de-DE" sz="1400" u="sng" dirty="0"/>
              <a:t>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F0F9DF8-9002-4D64-BCBD-09837166A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1.2.2 Investition, Konsum und Kapitalmarkt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9" name="Grafik 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3" y="1011354"/>
            <a:ext cx="3595381" cy="4054359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209679" y="1528792"/>
            <a:ext cx="4428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/>
              <a:t>Indifferenzkurven </a:t>
            </a:r>
            <a:r>
              <a:rPr lang="de-DE" sz="1200" b="1" i="1" u="sng" dirty="0"/>
              <a:t>U</a:t>
            </a:r>
            <a:r>
              <a:rPr lang="de-DE" sz="1200" b="1" u="sng" dirty="0"/>
              <a:t>:</a:t>
            </a:r>
          </a:p>
          <a:p>
            <a:endParaRPr lang="de-DE" sz="1200" dirty="0"/>
          </a:p>
          <a:p>
            <a:r>
              <a:rPr lang="de-DE" sz="1200" dirty="0"/>
              <a:t>Subjektives Austauschverhältnis (Zeitpräferenz) zwischen Konsumausgaben (</a:t>
            </a:r>
            <a:r>
              <a:rPr lang="de-DE" sz="1200" i="1" dirty="0"/>
              <a:t>v</a:t>
            </a:r>
            <a:r>
              <a:rPr lang="de-DE" sz="1200" i="1" baseline="-25000" dirty="0"/>
              <a:t>0</a:t>
            </a:r>
            <a:r>
              <a:rPr lang="de-DE" sz="1200" dirty="0"/>
              <a:t>) und Investitionen (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) zum Zeitpunkt </a:t>
            </a:r>
            <a:r>
              <a:rPr lang="de-DE" sz="1200" i="1" dirty="0"/>
              <a:t>t</a:t>
            </a:r>
            <a:r>
              <a:rPr lang="de-DE" sz="1200" dirty="0"/>
              <a:t>=0 und dem Ergebnis der Investition </a:t>
            </a:r>
            <a:r>
              <a:rPr lang="de-DE" sz="1200" i="1" dirty="0"/>
              <a:t>b</a:t>
            </a:r>
            <a:r>
              <a:rPr lang="de-DE" sz="1200" i="1" baseline="-25000" dirty="0"/>
              <a:t>1</a:t>
            </a:r>
            <a:r>
              <a:rPr lang="de-DE" sz="1200" i="1" dirty="0"/>
              <a:t> </a:t>
            </a:r>
            <a:r>
              <a:rPr lang="de-DE" sz="1200" dirty="0"/>
              <a:t>= a</a:t>
            </a:r>
            <a:r>
              <a:rPr lang="de-DE" sz="1200" i="1" baseline="-25000" dirty="0"/>
              <a:t>0</a:t>
            </a:r>
            <a:r>
              <a:rPr lang="de-DE" sz="1200" dirty="0"/>
              <a:t> + </a:t>
            </a:r>
            <a:r>
              <a:rPr lang="de-DE" sz="1200" i="1" dirty="0"/>
              <a:t>c</a:t>
            </a:r>
            <a:r>
              <a:rPr lang="de-DE" sz="1200" i="1" baseline="-25000" dirty="0"/>
              <a:t>1</a:t>
            </a:r>
            <a:r>
              <a:rPr lang="de-DE" sz="1200" dirty="0"/>
              <a:t> in </a:t>
            </a:r>
            <a:r>
              <a:rPr lang="de-DE" sz="1200" i="1" dirty="0"/>
              <a:t>t=1</a:t>
            </a:r>
            <a:r>
              <a:rPr lang="de-DE" sz="1200" dirty="0"/>
              <a:t>  (Transformationskurve </a:t>
            </a:r>
            <a:r>
              <a:rPr lang="de-DE" sz="1200" i="1" dirty="0"/>
              <a:t>Y</a:t>
            </a:r>
            <a:r>
              <a:rPr lang="de-DE" sz="1200" i="1" baseline="-25000" dirty="0"/>
              <a:t>0</a:t>
            </a:r>
            <a:r>
              <a:rPr lang="de-DE" sz="1200" i="1" dirty="0"/>
              <a:t>Y</a:t>
            </a:r>
            <a:r>
              <a:rPr lang="de-DE" sz="1200" i="1" baseline="-25000" dirty="0"/>
              <a:t>1</a:t>
            </a:r>
            <a:r>
              <a:rPr lang="de-DE" sz="1200" dirty="0"/>
              <a:t>)</a:t>
            </a:r>
          </a:p>
          <a:p>
            <a:endParaRPr lang="de-DE" sz="1200" dirty="0"/>
          </a:p>
          <a:p>
            <a:r>
              <a:rPr lang="de-DE" sz="1200" dirty="0"/>
              <a:t>Für ein gegebenes Nutzenniveau</a:t>
            </a:r>
            <a:r>
              <a:rPr lang="de-DE" sz="1200" i="1" dirty="0"/>
              <a:t> U</a:t>
            </a:r>
            <a:r>
              <a:rPr lang="de-DE" sz="1200" i="1" baseline="30000" dirty="0"/>
              <a:t>(0) </a:t>
            </a:r>
            <a:r>
              <a:rPr lang="de-DE" sz="1200" dirty="0"/>
              <a:t>für die Investoren A und B wird auf einen entsprechenden Betrag an Konsumausgaben verzichtet und investiert.</a:t>
            </a:r>
          </a:p>
          <a:p>
            <a:endParaRPr lang="de-DE" sz="1200" i="1" dirty="0"/>
          </a:p>
          <a:p>
            <a:r>
              <a:rPr lang="de-DE" sz="1200" dirty="0"/>
              <a:t>Mit steigendem Investitionsbetrag sinken die</a:t>
            </a:r>
          </a:p>
          <a:p>
            <a:r>
              <a:rPr lang="de-DE" sz="1200" dirty="0"/>
              <a:t>zusätzlichen Einzahlungsüberschüsse (abnehmende Grenzproduktivität des Kapitals bei vermehrtem Kapitaleinsatz für Investitionszwecke). </a:t>
            </a:r>
          </a:p>
          <a:p>
            <a:endParaRPr lang="de-DE" sz="1200" i="1" dirty="0"/>
          </a:p>
          <a:p>
            <a:r>
              <a:rPr lang="de-DE" sz="1200" i="1" dirty="0">
                <a:sym typeface="Wingdings"/>
              </a:rPr>
              <a:t>Durch welche Präferenzen zeichnen sich die Investoren A und B aus?</a:t>
            </a:r>
            <a:endParaRPr lang="de-DE" sz="1200" i="1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3CFE17-F9EB-4227-A8F1-F1380C7E7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1.2.2 Investition, Konsum und Kapitalmarkt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62643" y="1270072"/>
            <a:ext cx="4526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/>
              <a:t>Indifferenzkurven </a:t>
            </a:r>
            <a:r>
              <a:rPr lang="de-DE" sz="1200" b="1" i="1" u="sng" dirty="0"/>
              <a:t>U</a:t>
            </a:r>
            <a:r>
              <a:rPr lang="de-DE" sz="1200" b="1" u="sng" dirty="0"/>
              <a:t> unter Annahme eines vollkommenen Kapitalmarktes:</a:t>
            </a:r>
          </a:p>
          <a:p>
            <a:endParaRPr lang="de-DE" sz="1200" dirty="0"/>
          </a:p>
          <a:p>
            <a:r>
              <a:rPr lang="de-DE" sz="1200" dirty="0"/>
              <a:t>Geld kann zu einem festen Zinssatz </a:t>
            </a:r>
            <a:r>
              <a:rPr lang="de-DE" sz="1200" i="1" dirty="0"/>
              <a:t>i</a:t>
            </a:r>
            <a:r>
              <a:rPr lang="de-DE" sz="1200" dirty="0"/>
              <a:t> aufgenommen und angelegt werden. Der Zinssatz findet sich in der Steigung der Kapitalmarktgeraden </a:t>
            </a:r>
            <a:r>
              <a:rPr lang="de-DE" sz="1200" i="1" dirty="0"/>
              <a:t>Z</a:t>
            </a:r>
            <a:r>
              <a:rPr lang="de-DE" sz="1200" i="1" baseline="-25000" dirty="0"/>
              <a:t>0</a:t>
            </a:r>
            <a:r>
              <a:rPr lang="de-DE" sz="1200" i="1" dirty="0"/>
              <a:t>Z</a:t>
            </a:r>
            <a:r>
              <a:rPr lang="de-DE" sz="1200" i="1" baseline="-25000" dirty="0"/>
              <a:t>1</a:t>
            </a:r>
            <a:r>
              <a:rPr lang="de-DE" sz="1200" dirty="0"/>
              <a:t> (wobei </a:t>
            </a:r>
            <a:r>
              <a:rPr lang="de-DE" sz="1200" i="1" dirty="0"/>
              <a:t>Z</a:t>
            </a:r>
            <a:r>
              <a:rPr lang="de-DE" sz="1200" baseline="-25000" dirty="0"/>
              <a:t>1</a:t>
            </a:r>
            <a:r>
              <a:rPr lang="de-DE" sz="1200" dirty="0"/>
              <a:t> = </a:t>
            </a:r>
            <a:r>
              <a:rPr lang="de-DE" sz="1200" i="1" dirty="0"/>
              <a:t>Z</a:t>
            </a:r>
            <a:r>
              <a:rPr lang="de-DE" sz="1200" baseline="-25000" dirty="0"/>
              <a:t>0</a:t>
            </a:r>
            <a:r>
              <a:rPr lang="de-DE" sz="1200" dirty="0"/>
              <a:t> (1+</a:t>
            </a:r>
            <a:r>
              <a:rPr lang="de-DE" sz="1200" i="1" dirty="0"/>
              <a:t>i</a:t>
            </a:r>
            <a:r>
              <a:rPr lang="de-DE" sz="1200" dirty="0"/>
              <a:t>)) wieder.</a:t>
            </a:r>
          </a:p>
          <a:p>
            <a:endParaRPr lang="de-DE" sz="1200" dirty="0"/>
          </a:p>
          <a:p>
            <a:r>
              <a:rPr lang="de-DE" sz="1200" dirty="0"/>
              <a:t>Beide Investoren investieren einen gleichen Betrag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in Sachanlagen (Tangentialpunkt </a:t>
            </a:r>
            <a:r>
              <a:rPr lang="de-DE" sz="1200" i="1" dirty="0"/>
              <a:t>P</a:t>
            </a:r>
            <a:r>
              <a:rPr lang="de-DE" sz="1200" dirty="0"/>
              <a:t>). </a:t>
            </a:r>
          </a:p>
          <a:p>
            <a:endParaRPr lang="de-DE" sz="1200" dirty="0"/>
          </a:p>
          <a:p>
            <a:r>
              <a:rPr lang="de-DE" sz="1200" dirty="0"/>
              <a:t>Rechts von </a:t>
            </a:r>
            <a:r>
              <a:rPr lang="de-DE" sz="1200" i="1" dirty="0"/>
              <a:t>P </a:t>
            </a:r>
            <a:r>
              <a:rPr lang="de-DE" sz="1200" dirty="0"/>
              <a:t>ist die Grenzproduktivität der Sachanlagen höher, links von P die des Kapitalmarktinvestments.</a:t>
            </a:r>
            <a:endParaRPr lang="de-DE" sz="1200" i="1" dirty="0"/>
          </a:p>
          <a:p>
            <a:endParaRPr lang="de-DE" sz="1200" dirty="0"/>
          </a:p>
          <a:p>
            <a:r>
              <a:rPr lang="de-DE" sz="1200" dirty="0"/>
              <a:t>Beide Investoren erreichen eine höher liegende Nutzenindifferenzkurve als ohne Kapitalmarkt</a:t>
            </a:r>
          </a:p>
          <a:p>
            <a:endParaRPr lang="de-DE" sz="1200" dirty="0"/>
          </a:p>
          <a:p>
            <a:r>
              <a:rPr lang="de-DE" sz="1200" i="1" dirty="0">
                <a:sym typeface="Wingdings"/>
              </a:rPr>
              <a:t> Die Existenz des Kapitalmarktes ist für beide nutzenbringend!</a:t>
            </a:r>
            <a:endParaRPr lang="de-DE" sz="1200" i="1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10" name="Grafik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0" y="1046633"/>
            <a:ext cx="3771198" cy="4019080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413E1A3-1C58-46E3-9D97-5DC5B921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7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3145</Words>
  <Application>Microsoft Office PowerPoint</Application>
  <PresentationFormat>Bildschirmpräsentation (16:9)</PresentationFormat>
  <Paragraphs>630</Paragraphs>
  <Slides>48</Slides>
  <Notes>46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48</vt:i4>
      </vt:variant>
    </vt:vector>
  </HeadingPairs>
  <TitlesOfParts>
    <vt:vector size="53" baseType="lpstr">
      <vt:lpstr>Arial</vt:lpstr>
      <vt:lpstr>Calibri</vt:lpstr>
      <vt:lpstr>Klarheit</vt:lpstr>
      <vt:lpstr>Dokument</vt:lpstr>
      <vt:lpstr>Adobe Photoshop Image</vt:lpstr>
      <vt:lpstr>Investitionstheorie und  Investitionsrechnung</vt:lpstr>
      <vt:lpstr>1.1 Investitionstheorie als Teil der Betriebswirtschaftstheorie</vt:lpstr>
      <vt:lpstr>1.2.1 Investitionsobjekt und Investitionsrechnung</vt:lpstr>
      <vt:lpstr>1.2.1 Investitionsobjekt und Investitionsrechnung</vt:lpstr>
      <vt:lpstr>1.2.1 Investitionsobjekt und Investitionsrechnung</vt:lpstr>
      <vt:lpstr>1.2.1 Investitionsobjekt und Investitionsrechnung</vt:lpstr>
      <vt:lpstr>1.2.2 Investition, Konsum und Kapitalmarkt</vt:lpstr>
      <vt:lpstr>1.2.2 Investition, Konsum und Kapitalmarkt</vt:lpstr>
      <vt:lpstr>1.2.2 Investition, Konsum und Kapitalmarkt</vt:lpstr>
      <vt:lpstr>1.3 Investitionsplanung</vt:lpstr>
      <vt:lpstr>1.3 Investitionsplanung</vt:lpstr>
      <vt:lpstr>1.4 Investitionsrechnung</vt:lpstr>
      <vt:lpstr>1.4 Investitionsrechnung</vt:lpstr>
      <vt:lpstr>1.5 Kalkulatorische Verfahren der Investitionsrechnung</vt:lpstr>
      <vt:lpstr>1.5 Kalkulatorische Verfahren der Investitionsrechnung</vt:lpstr>
      <vt:lpstr>1.5 Kalkulatorische Verfahren der Investitionsrechnung</vt:lpstr>
      <vt:lpstr>1.5 Kalkulatorische Verfahren der Investitionsrechnung</vt:lpstr>
      <vt:lpstr>1.5 Kalkulatorische Verfahren der Investitionsrechnung</vt:lpstr>
      <vt:lpstr>1.6 Zinseszinsrechnung</vt:lpstr>
      <vt:lpstr>EXKURS zu Risiko und Rendite 1/2</vt:lpstr>
      <vt:lpstr>EXKURS zu Risiko und Rendite 2/2</vt:lpstr>
      <vt:lpstr>1.6.2 Barwert und Endwert einer einzelnen Zahlung</vt:lpstr>
      <vt:lpstr>1.6.2.1 Jährliche Verzinsung</vt:lpstr>
      <vt:lpstr>1.6.2.1 Jährliche Verzinsung</vt:lpstr>
      <vt:lpstr>1.6.2.1 Jährliche Verzinsung</vt:lpstr>
      <vt:lpstr>1.6.2.1 Jährliche Verzinsung</vt:lpstr>
      <vt:lpstr>1.6.2.1 Jährliche Verzinsung</vt:lpstr>
      <vt:lpstr>1.6.2.2 Unterjährliche Verzinsung</vt:lpstr>
      <vt:lpstr>1.6.2.2 Unterjährliche Verzinsung</vt:lpstr>
      <vt:lpstr>1.6.2.2 Unterjährliche Verzinsung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1.6.3 Barwert, Endwert und Annuität einer Zahlungsreihe</vt:lpstr>
      <vt:lpstr>1.7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Investitionstheorie und  Investitionsrechnung</dc:title>
  <dc:creator>Anja Dethlefsen</dc:creator>
  <cp:lastModifiedBy>Frank Witte</cp:lastModifiedBy>
  <cp:revision>105</cp:revision>
  <dcterms:created xsi:type="dcterms:W3CDTF">2016-03-30T12:56:59Z</dcterms:created>
  <dcterms:modified xsi:type="dcterms:W3CDTF">2019-09-19T13:08:31Z</dcterms:modified>
</cp:coreProperties>
</file>